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59" r:id="rId4"/>
    <p:sldId id="262" r:id="rId5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64" y="20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TW" smtClean="0"/>
              <a:t> </a:t>
            </a:r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4/22/15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152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4/22/15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796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4/22/15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198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4/22/15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8529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4/22/15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264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4/22/15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077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4/22/15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983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4/22/15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522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4/22/15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330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4/22/15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574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4/22/15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685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EBEE-491D-0547-AD30-3CFBCD2A91CE}" type="datetimeFigureOut">
              <a:rPr kumimoji="1" lang="zh-TW" altLang="en-US" smtClean="0"/>
              <a:t>4/22/15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892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/>
          <p:cNvSpPr txBox="1"/>
          <p:nvPr/>
        </p:nvSpPr>
        <p:spPr>
          <a:xfrm>
            <a:off x="3555408" y="997536"/>
            <a:ext cx="1450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>
                <a:latin typeface="Arial"/>
                <a:cs typeface="Arial"/>
              </a:rPr>
              <a:t>Music Signals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3836298" y="3768966"/>
            <a:ext cx="2134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>
                <a:latin typeface="Arial"/>
                <a:cs typeface="Arial"/>
              </a:rPr>
              <a:t>Classification Results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grpSp>
        <p:nvGrpSpPr>
          <p:cNvPr id="67" name="群組 66"/>
          <p:cNvGrpSpPr/>
          <p:nvPr/>
        </p:nvGrpSpPr>
        <p:grpSpPr>
          <a:xfrm>
            <a:off x="3555408" y="2629654"/>
            <a:ext cx="2700649" cy="366190"/>
            <a:chOff x="4010154" y="1519129"/>
            <a:chExt cx="2802808" cy="493624"/>
          </a:xfrm>
        </p:grpSpPr>
        <p:sp>
          <p:nvSpPr>
            <p:cNvPr id="68" name="圓角矩形 67"/>
            <p:cNvSpPr/>
            <p:nvPr/>
          </p:nvSpPr>
          <p:spPr>
            <a:xfrm>
              <a:off x="4010154" y="1573855"/>
              <a:ext cx="2802808" cy="438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4287342" y="1519129"/>
              <a:ext cx="2248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Semi-Supervised NMF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3555407" y="3165825"/>
            <a:ext cx="2700650" cy="327025"/>
            <a:chOff x="4555608" y="1490436"/>
            <a:chExt cx="2345544" cy="522192"/>
          </a:xfrm>
        </p:grpSpPr>
        <p:sp>
          <p:nvSpPr>
            <p:cNvPr id="71" name="圓角矩形 70"/>
            <p:cNvSpPr/>
            <p:nvPr/>
          </p:nvSpPr>
          <p:spPr>
            <a:xfrm>
              <a:off x="4555608" y="1573856"/>
              <a:ext cx="2345544" cy="43877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4744125" y="1490436"/>
              <a:ext cx="1655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Onset Detection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cxnSp>
        <p:nvCxnSpPr>
          <p:cNvPr id="73" name="直線箭頭接點 72"/>
          <p:cNvCxnSpPr>
            <a:stCxn id="68" idx="2"/>
            <a:endCxn id="71" idx="0"/>
          </p:cNvCxnSpPr>
          <p:nvPr/>
        </p:nvCxnSpPr>
        <p:spPr>
          <a:xfrm flipH="1">
            <a:off x="4905732" y="2995844"/>
            <a:ext cx="1" cy="2222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箭頭接點 90"/>
          <p:cNvCxnSpPr/>
          <p:nvPr/>
        </p:nvCxnSpPr>
        <p:spPr>
          <a:xfrm>
            <a:off x="5709190" y="1336090"/>
            <a:ext cx="1074" cy="1794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5051931" y="997536"/>
            <a:ext cx="1416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>
                <a:latin typeface="Arial"/>
                <a:cs typeface="Arial"/>
              </a:rPr>
              <a:t>Drum Signals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grpSp>
        <p:nvGrpSpPr>
          <p:cNvPr id="93" name="群組 92"/>
          <p:cNvGrpSpPr/>
          <p:nvPr/>
        </p:nvGrpSpPr>
        <p:grpSpPr>
          <a:xfrm>
            <a:off x="5166021" y="1518636"/>
            <a:ext cx="1090037" cy="318909"/>
            <a:chOff x="4555608" y="1562462"/>
            <a:chExt cx="1144631" cy="412235"/>
          </a:xfrm>
        </p:grpSpPr>
        <p:sp>
          <p:nvSpPr>
            <p:cNvPr id="94" name="圓角矩形 93"/>
            <p:cNvSpPr/>
            <p:nvPr/>
          </p:nvSpPr>
          <p:spPr>
            <a:xfrm>
              <a:off x="4555608" y="1573855"/>
              <a:ext cx="1144631" cy="40084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4757152" y="1562462"/>
              <a:ext cx="697527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STFT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5159083" y="1919000"/>
            <a:ext cx="1096975" cy="541192"/>
            <a:chOff x="4555608" y="1504827"/>
            <a:chExt cx="1151917" cy="676480"/>
          </a:xfrm>
        </p:grpSpPr>
        <p:sp>
          <p:nvSpPr>
            <p:cNvPr id="97" name="圓角矩形 96"/>
            <p:cNvSpPr/>
            <p:nvPr/>
          </p:nvSpPr>
          <p:spPr>
            <a:xfrm>
              <a:off x="4555608" y="1573855"/>
              <a:ext cx="1144631" cy="607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4555608" y="1504827"/>
              <a:ext cx="1151917" cy="584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Template</a:t>
              </a:r>
            </a:p>
            <a:p>
              <a:r>
                <a:rPr kumimoji="1" lang="en-US" altLang="zh-TW" sz="1600" dirty="0" smtClean="0">
                  <a:latin typeface="Arial"/>
                  <a:cs typeface="Arial"/>
                </a:rPr>
                <a:t>Extraction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cxnSp>
        <p:nvCxnSpPr>
          <p:cNvPr id="99" name="直線箭頭接點 98"/>
          <p:cNvCxnSpPr/>
          <p:nvPr/>
        </p:nvCxnSpPr>
        <p:spPr>
          <a:xfrm>
            <a:off x="5708645" y="2448064"/>
            <a:ext cx="0" cy="2302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箭頭接點 122"/>
          <p:cNvCxnSpPr>
            <a:stCxn id="71" idx="2"/>
          </p:cNvCxnSpPr>
          <p:nvPr/>
        </p:nvCxnSpPr>
        <p:spPr>
          <a:xfrm>
            <a:off x="4905732" y="3492850"/>
            <a:ext cx="1" cy="2761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線箭頭接點 147"/>
          <p:cNvCxnSpPr/>
          <p:nvPr/>
        </p:nvCxnSpPr>
        <p:spPr>
          <a:xfrm>
            <a:off x="5708116" y="1822906"/>
            <a:ext cx="1074" cy="1794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線箭頭接點 148"/>
          <p:cNvCxnSpPr/>
          <p:nvPr/>
        </p:nvCxnSpPr>
        <p:spPr>
          <a:xfrm>
            <a:off x="4280627" y="1352962"/>
            <a:ext cx="0" cy="1317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23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/>
          <p:cNvSpPr txBox="1"/>
          <p:nvPr/>
        </p:nvSpPr>
        <p:spPr>
          <a:xfrm>
            <a:off x="1007756" y="1568964"/>
            <a:ext cx="8576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Music </a:t>
            </a:r>
          </a:p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Signals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909370" y="1676776"/>
            <a:ext cx="1487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Transcription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grpSp>
        <p:nvGrpSpPr>
          <p:cNvPr id="67" name="群組 66"/>
          <p:cNvGrpSpPr/>
          <p:nvPr/>
        </p:nvGrpSpPr>
        <p:grpSpPr>
          <a:xfrm>
            <a:off x="2910890" y="1606110"/>
            <a:ext cx="1135695" cy="612976"/>
            <a:chOff x="4442661" y="1573855"/>
            <a:chExt cx="2437474" cy="607452"/>
          </a:xfrm>
        </p:grpSpPr>
        <p:sp>
          <p:nvSpPr>
            <p:cNvPr id="68" name="圓角矩形 67"/>
            <p:cNvSpPr/>
            <p:nvPr/>
          </p:nvSpPr>
          <p:spPr>
            <a:xfrm>
              <a:off x="4555608" y="1573855"/>
              <a:ext cx="2257354" cy="607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4442661" y="1694214"/>
              <a:ext cx="2437474" cy="131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dirty="0" smtClean="0">
                  <a:latin typeface="Arial"/>
                  <a:cs typeface="Arial"/>
                </a:rPr>
                <a:t>PFNMF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5617335" y="1606110"/>
            <a:ext cx="1167862" cy="598376"/>
            <a:chOff x="4418723" y="1573855"/>
            <a:chExt cx="2190232" cy="607452"/>
          </a:xfrm>
        </p:grpSpPr>
        <p:sp>
          <p:nvSpPr>
            <p:cNvPr id="71" name="圓角矩形 70"/>
            <p:cNvSpPr/>
            <p:nvPr/>
          </p:nvSpPr>
          <p:spPr>
            <a:xfrm>
              <a:off x="4555608" y="1573855"/>
              <a:ext cx="1889077" cy="607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4418723" y="1583534"/>
              <a:ext cx="2190232" cy="223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dirty="0" smtClean="0">
                  <a:latin typeface="Arial"/>
                  <a:cs typeface="Arial"/>
                </a:rPr>
                <a:t>Onset Detection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cxnSp>
        <p:nvCxnSpPr>
          <p:cNvPr id="73" name="直線箭頭接點 72"/>
          <p:cNvCxnSpPr/>
          <p:nvPr/>
        </p:nvCxnSpPr>
        <p:spPr>
          <a:xfrm>
            <a:off x="4027930" y="1880288"/>
            <a:ext cx="23669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箭頭接點 90"/>
          <p:cNvCxnSpPr/>
          <p:nvPr/>
        </p:nvCxnSpPr>
        <p:spPr>
          <a:xfrm flipV="1">
            <a:off x="1768135" y="996610"/>
            <a:ext cx="36187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1012694" y="639708"/>
            <a:ext cx="8576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Drum </a:t>
            </a:r>
          </a:p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Signals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grpSp>
        <p:nvGrpSpPr>
          <p:cNvPr id="93" name="群組 92"/>
          <p:cNvGrpSpPr/>
          <p:nvPr/>
        </p:nvGrpSpPr>
        <p:grpSpPr>
          <a:xfrm>
            <a:off x="2027824" y="723533"/>
            <a:ext cx="791050" cy="598376"/>
            <a:chOff x="2750635" y="1573854"/>
            <a:chExt cx="3323505" cy="400843"/>
          </a:xfrm>
        </p:grpSpPr>
        <p:sp>
          <p:nvSpPr>
            <p:cNvPr id="94" name="圓角矩形 93"/>
            <p:cNvSpPr/>
            <p:nvPr/>
          </p:nvSpPr>
          <p:spPr>
            <a:xfrm>
              <a:off x="3179959" y="1573854"/>
              <a:ext cx="2520280" cy="4008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2750635" y="1641892"/>
              <a:ext cx="3323505" cy="89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dirty="0" smtClean="0">
                  <a:latin typeface="Arial"/>
                  <a:cs typeface="Arial"/>
                </a:rPr>
                <a:t>STFT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2933008" y="714456"/>
            <a:ext cx="1096975" cy="607452"/>
            <a:chOff x="4555608" y="1573855"/>
            <a:chExt cx="1151917" cy="607452"/>
          </a:xfrm>
        </p:grpSpPr>
        <p:sp>
          <p:nvSpPr>
            <p:cNvPr id="97" name="圓角矩形 96"/>
            <p:cNvSpPr/>
            <p:nvPr/>
          </p:nvSpPr>
          <p:spPr>
            <a:xfrm>
              <a:off x="4555608" y="1573855"/>
              <a:ext cx="1144631" cy="607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4555608" y="1573855"/>
              <a:ext cx="115191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1600" dirty="0" smtClean="0">
                  <a:latin typeface="Arial"/>
                  <a:cs typeface="Arial"/>
                </a:rPr>
                <a:t>Template</a:t>
              </a:r>
            </a:p>
            <a:p>
              <a:pPr algn="ctr"/>
              <a:r>
                <a:rPr kumimoji="1" lang="en-US" altLang="zh-TW" sz="1600" dirty="0" smtClean="0">
                  <a:latin typeface="Arial"/>
                  <a:cs typeface="Arial"/>
                </a:rPr>
                <a:t>Extraction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cxnSp>
        <p:nvCxnSpPr>
          <p:cNvPr id="101" name="直線箭頭接點 100"/>
          <p:cNvCxnSpPr/>
          <p:nvPr/>
        </p:nvCxnSpPr>
        <p:spPr>
          <a:xfrm rot="16200000">
            <a:off x="2837709" y="892250"/>
            <a:ext cx="0" cy="2156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箭頭接點 101"/>
          <p:cNvCxnSpPr/>
          <p:nvPr/>
        </p:nvCxnSpPr>
        <p:spPr>
          <a:xfrm>
            <a:off x="1777795" y="1859961"/>
            <a:ext cx="3618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箭頭接點 65"/>
          <p:cNvCxnSpPr/>
          <p:nvPr/>
        </p:nvCxnSpPr>
        <p:spPr>
          <a:xfrm>
            <a:off x="6735534" y="1846053"/>
            <a:ext cx="2500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1182584" y="5555483"/>
            <a:ext cx="820986" cy="70706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400" i="1"/>
          </a:p>
        </p:txBody>
      </p:sp>
      <p:sp>
        <p:nvSpPr>
          <p:cNvPr id="79" name="文字方塊 78"/>
          <p:cNvSpPr txBox="1"/>
          <p:nvPr/>
        </p:nvSpPr>
        <p:spPr>
          <a:xfrm>
            <a:off x="1438139" y="5777850"/>
            <a:ext cx="354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latin typeface="Arial"/>
                <a:cs typeface="Arial"/>
              </a:rPr>
              <a:t>V</a:t>
            </a:r>
            <a:endParaRPr kumimoji="1" lang="zh-TW" altLang="en-US" sz="1400" i="1" dirty="0">
              <a:latin typeface="Arial"/>
              <a:cs typeface="Arial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2028005" y="5747857"/>
            <a:ext cx="326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 smtClean="0"/>
              <a:t>=</a:t>
            </a:r>
            <a:endParaRPr kumimoji="1" lang="zh-TW" altLang="en-US" sz="1400" i="1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2299098" y="5748652"/>
            <a:ext cx="476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 smtClean="0">
                <a:latin typeface="Arial"/>
                <a:cs typeface="Arial"/>
              </a:rPr>
              <a:t>W</a:t>
            </a:r>
            <a:r>
              <a:rPr kumimoji="1" lang="en-US" altLang="zh-TW" sz="1400" i="1" baseline="-25000" dirty="0" smtClean="0">
                <a:latin typeface="Arial"/>
                <a:cs typeface="Arial"/>
              </a:rPr>
              <a:t>D</a:t>
            </a:r>
            <a:endParaRPr kumimoji="1" lang="zh-TW" altLang="en-US" sz="1400" i="1" baseline="-25000" dirty="0">
              <a:latin typeface="Arial"/>
              <a:cs typeface="Arial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2622994" y="5748652"/>
            <a:ext cx="476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 smtClean="0">
                <a:latin typeface="Arial"/>
                <a:cs typeface="Arial"/>
              </a:rPr>
              <a:t>W</a:t>
            </a:r>
            <a:r>
              <a:rPr kumimoji="1" lang="en-US" altLang="zh-TW" sz="1400" i="1" baseline="-25000" dirty="0" smtClean="0">
                <a:latin typeface="Arial"/>
                <a:cs typeface="Arial"/>
              </a:rPr>
              <a:t>H</a:t>
            </a:r>
            <a:endParaRPr kumimoji="1" lang="zh-TW" altLang="en-US" sz="1400" i="1" baseline="-25000" dirty="0">
              <a:latin typeface="Arial"/>
              <a:cs typeface="Arial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2993155" y="5718659"/>
            <a:ext cx="262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x</a:t>
            </a:r>
            <a:endParaRPr kumimoji="1" lang="zh-TW" altLang="en-US" sz="1400" dirty="0"/>
          </a:p>
        </p:txBody>
      </p:sp>
      <p:sp>
        <p:nvSpPr>
          <p:cNvPr id="89" name="矩形 88"/>
          <p:cNvSpPr/>
          <p:nvPr/>
        </p:nvSpPr>
        <p:spPr>
          <a:xfrm>
            <a:off x="4013499" y="5549360"/>
            <a:ext cx="809993" cy="27857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400" i="1"/>
          </a:p>
        </p:txBody>
      </p:sp>
      <p:sp>
        <p:nvSpPr>
          <p:cNvPr id="90" name="文字方塊 89"/>
          <p:cNvSpPr txBox="1"/>
          <p:nvPr/>
        </p:nvSpPr>
        <p:spPr>
          <a:xfrm>
            <a:off x="4195967" y="5496631"/>
            <a:ext cx="787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i="1" dirty="0" smtClean="0">
                <a:latin typeface="Arial"/>
                <a:cs typeface="Arial"/>
              </a:rPr>
              <a:t>H</a:t>
            </a:r>
            <a:r>
              <a:rPr kumimoji="1" lang="en-US" altLang="zh-TW" sz="1400" i="1" baseline="-25000" dirty="0" smtClean="0">
                <a:latin typeface="Arial"/>
                <a:cs typeface="Arial"/>
              </a:rPr>
              <a:t>D</a:t>
            </a:r>
            <a:endParaRPr kumimoji="1" lang="zh-TW" altLang="en-US" sz="1400" i="1" baseline="-25000" dirty="0">
              <a:latin typeface="Arial"/>
              <a:cs typeface="Arial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4013499" y="5827939"/>
            <a:ext cx="809993" cy="2806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400" i="1"/>
          </a:p>
        </p:txBody>
      </p:sp>
      <p:sp>
        <p:nvSpPr>
          <p:cNvPr id="106" name="文字方塊 105"/>
          <p:cNvSpPr txBox="1"/>
          <p:nvPr/>
        </p:nvSpPr>
        <p:spPr>
          <a:xfrm>
            <a:off x="4182079" y="5800822"/>
            <a:ext cx="582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i="1" dirty="0" smtClean="0">
                <a:latin typeface="Arial"/>
                <a:cs typeface="Arial"/>
              </a:rPr>
              <a:t>H</a:t>
            </a:r>
            <a:r>
              <a:rPr kumimoji="1" lang="en-US" altLang="zh-TW" sz="1400" i="1" baseline="-25000" dirty="0" smtClean="0">
                <a:latin typeface="Arial"/>
                <a:cs typeface="Arial"/>
              </a:rPr>
              <a:t>H</a:t>
            </a:r>
            <a:endParaRPr kumimoji="1" lang="zh-TW" altLang="en-US" sz="1400" i="1" baseline="-25000" dirty="0">
              <a:latin typeface="Arial"/>
              <a:cs typeface="Arial"/>
            </a:endParaRPr>
          </a:p>
        </p:txBody>
      </p:sp>
      <p:sp>
        <p:nvSpPr>
          <p:cNvPr id="107" name="左大括弧 106"/>
          <p:cNvSpPr/>
          <p:nvPr/>
        </p:nvSpPr>
        <p:spPr>
          <a:xfrm rot="5400000">
            <a:off x="2585548" y="5150020"/>
            <a:ext cx="168355" cy="642575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sz="1400"/>
          </a:p>
        </p:txBody>
      </p:sp>
      <p:sp>
        <p:nvSpPr>
          <p:cNvPr id="108" name="左大括弧 107"/>
          <p:cNvSpPr/>
          <p:nvPr/>
        </p:nvSpPr>
        <p:spPr>
          <a:xfrm rot="5400000">
            <a:off x="4360175" y="5086044"/>
            <a:ext cx="120700" cy="776739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sz="1400"/>
          </a:p>
        </p:txBody>
      </p:sp>
      <p:sp>
        <p:nvSpPr>
          <p:cNvPr id="109" name="文字方塊 108"/>
          <p:cNvSpPr txBox="1"/>
          <p:nvPr/>
        </p:nvSpPr>
        <p:spPr>
          <a:xfrm>
            <a:off x="2496978" y="5141959"/>
            <a:ext cx="398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 smtClean="0">
                <a:latin typeface="Arial"/>
                <a:cs typeface="Arial"/>
              </a:rPr>
              <a:t>W</a:t>
            </a:r>
            <a:endParaRPr kumimoji="1" lang="zh-TW" altLang="en-US" sz="1400" i="1" baseline="-25000" dirty="0">
              <a:latin typeface="Arial"/>
              <a:cs typeface="Arial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4273983" y="5168899"/>
            <a:ext cx="350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 smtClean="0">
                <a:latin typeface="Arial"/>
                <a:cs typeface="Arial"/>
              </a:rPr>
              <a:t>H</a:t>
            </a:r>
            <a:endParaRPr kumimoji="1" lang="zh-TW" altLang="en-US" sz="1400" i="1" baseline="-25000" dirty="0">
              <a:latin typeface="Arial"/>
              <a:cs typeface="Arial"/>
            </a:endParaRPr>
          </a:p>
        </p:txBody>
      </p:sp>
      <p:sp>
        <p:nvSpPr>
          <p:cNvPr id="114" name="矩形 113"/>
          <p:cNvSpPr/>
          <p:nvPr/>
        </p:nvSpPr>
        <p:spPr>
          <a:xfrm rot="5400000">
            <a:off x="2156327" y="5747597"/>
            <a:ext cx="707063" cy="32283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400" i="1"/>
          </a:p>
        </p:txBody>
      </p:sp>
      <p:sp>
        <p:nvSpPr>
          <p:cNvPr id="115" name="矩形 114"/>
          <p:cNvSpPr/>
          <p:nvPr/>
        </p:nvSpPr>
        <p:spPr>
          <a:xfrm rot="5400000">
            <a:off x="2476064" y="5747598"/>
            <a:ext cx="707063" cy="32283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400" i="1"/>
          </a:p>
        </p:txBody>
      </p:sp>
      <p:sp>
        <p:nvSpPr>
          <p:cNvPr id="40" name="矩形 39"/>
          <p:cNvSpPr/>
          <p:nvPr/>
        </p:nvSpPr>
        <p:spPr>
          <a:xfrm>
            <a:off x="3235708" y="5555471"/>
            <a:ext cx="545260" cy="5593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400" i="1"/>
          </a:p>
        </p:txBody>
      </p:sp>
      <p:sp>
        <p:nvSpPr>
          <p:cNvPr id="41" name="文字方塊 40"/>
          <p:cNvSpPr txBox="1"/>
          <p:nvPr/>
        </p:nvSpPr>
        <p:spPr>
          <a:xfrm>
            <a:off x="3751933" y="5708206"/>
            <a:ext cx="262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x</a:t>
            </a:r>
            <a:endParaRPr kumimoji="1" lang="zh-TW" altLang="en-US" sz="1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3339287" y="5675657"/>
            <a:ext cx="354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 smtClean="0">
                <a:latin typeface="Arial"/>
                <a:cs typeface="Arial"/>
              </a:rPr>
              <a:t>A</a:t>
            </a:r>
            <a:endParaRPr kumimoji="1" lang="zh-TW" altLang="en-US" sz="1400" i="1" dirty="0">
              <a:latin typeface="Arial"/>
              <a:cs typeface="Arial"/>
            </a:endParaRPr>
          </a:p>
        </p:txBody>
      </p:sp>
      <p:cxnSp>
        <p:nvCxnSpPr>
          <p:cNvPr id="45" name="直線箭頭接點 44"/>
          <p:cNvCxnSpPr/>
          <p:nvPr/>
        </p:nvCxnSpPr>
        <p:spPr>
          <a:xfrm>
            <a:off x="5425852" y="1860483"/>
            <a:ext cx="2500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/>
          <p:cNvGrpSpPr/>
          <p:nvPr/>
        </p:nvGrpSpPr>
        <p:grpSpPr>
          <a:xfrm>
            <a:off x="2045258" y="1606110"/>
            <a:ext cx="791050" cy="598376"/>
            <a:chOff x="2750635" y="1573854"/>
            <a:chExt cx="3323505" cy="400843"/>
          </a:xfrm>
        </p:grpSpPr>
        <p:sp>
          <p:nvSpPr>
            <p:cNvPr id="47" name="圓角矩形 46"/>
            <p:cNvSpPr/>
            <p:nvPr/>
          </p:nvSpPr>
          <p:spPr>
            <a:xfrm>
              <a:off x="3179959" y="1573854"/>
              <a:ext cx="2520280" cy="4008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2750635" y="1641892"/>
              <a:ext cx="3323505" cy="89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dirty="0" smtClean="0">
                  <a:latin typeface="Arial"/>
                  <a:cs typeface="Arial"/>
                </a:rPr>
                <a:t>STFT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cxnSp>
        <p:nvCxnSpPr>
          <p:cNvPr id="50" name="直線箭頭接點 49"/>
          <p:cNvCxnSpPr/>
          <p:nvPr/>
        </p:nvCxnSpPr>
        <p:spPr>
          <a:xfrm rot="16200000">
            <a:off x="2855142" y="1753648"/>
            <a:ext cx="0" cy="2156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箭頭接點 50"/>
          <p:cNvCxnSpPr/>
          <p:nvPr/>
        </p:nvCxnSpPr>
        <p:spPr>
          <a:xfrm>
            <a:off x="3503947" y="1311212"/>
            <a:ext cx="0" cy="2726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/>
          <p:cNvGrpSpPr/>
          <p:nvPr/>
        </p:nvGrpSpPr>
        <p:grpSpPr>
          <a:xfrm>
            <a:off x="4180201" y="1606110"/>
            <a:ext cx="1332535" cy="608302"/>
            <a:chOff x="4418723" y="1573855"/>
            <a:chExt cx="2190232" cy="607452"/>
          </a:xfrm>
        </p:grpSpPr>
        <p:sp>
          <p:nvSpPr>
            <p:cNvPr id="55" name="圓角矩形 54"/>
            <p:cNvSpPr/>
            <p:nvPr/>
          </p:nvSpPr>
          <p:spPr>
            <a:xfrm>
              <a:off x="4555608" y="1573855"/>
              <a:ext cx="1889077" cy="607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4418723" y="1583534"/>
              <a:ext cx="2190232" cy="550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dirty="0" smtClean="0">
                  <a:latin typeface="Arial"/>
                  <a:cs typeface="Arial"/>
                </a:rPr>
                <a:t>Template Adaptation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cxnSp>
        <p:nvCxnSpPr>
          <p:cNvPr id="57" name="直線箭頭接點 56"/>
          <p:cNvCxnSpPr>
            <a:endCxn id="68" idx="2"/>
          </p:cNvCxnSpPr>
          <p:nvPr/>
        </p:nvCxnSpPr>
        <p:spPr>
          <a:xfrm flipH="1" flipV="1">
            <a:off x="3489402" y="2219086"/>
            <a:ext cx="8810" cy="2726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3491248" y="2485396"/>
            <a:ext cx="135715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V="1">
            <a:off x="4848407" y="2214413"/>
            <a:ext cx="0" cy="2773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09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964349" y="2134350"/>
            <a:ext cx="16140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Drummer 1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964349" y="2545878"/>
            <a:ext cx="16140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Drummer 2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964349" y="2944619"/>
            <a:ext cx="16140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Drummer 3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193441" y="2134350"/>
            <a:ext cx="16140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Drummer 1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193441" y="2531300"/>
            <a:ext cx="16140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Drummer 2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193441" y="2944619"/>
            <a:ext cx="16140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Drummer 3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cxnSp>
        <p:nvCxnSpPr>
          <p:cNvPr id="10" name="直線箭頭接點 9"/>
          <p:cNvCxnSpPr>
            <a:stCxn id="4" idx="3"/>
            <a:endCxn id="8" idx="1"/>
          </p:cNvCxnSpPr>
          <p:nvPr/>
        </p:nvCxnSpPr>
        <p:spPr>
          <a:xfrm>
            <a:off x="3578387" y="2303627"/>
            <a:ext cx="1615054" cy="396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964349" y="1736335"/>
            <a:ext cx="1408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>
                <a:latin typeface="Arial"/>
                <a:cs typeface="Arial"/>
              </a:rPr>
              <a:t>Training Data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339424" y="1724123"/>
            <a:ext cx="1325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>
                <a:latin typeface="Arial"/>
                <a:cs typeface="Arial"/>
              </a:rPr>
              <a:t>Testing Data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cxnSp>
        <p:nvCxnSpPr>
          <p:cNvPr id="15" name="直線箭頭接點 14"/>
          <p:cNvCxnSpPr>
            <a:stCxn id="4" idx="3"/>
            <a:endCxn id="9" idx="1"/>
          </p:cNvCxnSpPr>
          <p:nvPr/>
        </p:nvCxnSpPr>
        <p:spPr>
          <a:xfrm>
            <a:off x="3578387" y="2303627"/>
            <a:ext cx="1615054" cy="8102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/>
          <p:cNvCxnSpPr>
            <a:stCxn id="5" idx="3"/>
            <a:endCxn id="7" idx="1"/>
          </p:cNvCxnSpPr>
          <p:nvPr/>
        </p:nvCxnSpPr>
        <p:spPr>
          <a:xfrm flipV="1">
            <a:off x="3578387" y="2303627"/>
            <a:ext cx="1615054" cy="4115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箭頭接點 20"/>
          <p:cNvCxnSpPr>
            <a:stCxn id="5" idx="3"/>
            <a:endCxn id="9" idx="1"/>
          </p:cNvCxnSpPr>
          <p:nvPr/>
        </p:nvCxnSpPr>
        <p:spPr>
          <a:xfrm>
            <a:off x="3578387" y="2715155"/>
            <a:ext cx="1615054" cy="3987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箭頭接點 23"/>
          <p:cNvCxnSpPr>
            <a:stCxn id="6" idx="3"/>
            <a:endCxn id="7" idx="1"/>
          </p:cNvCxnSpPr>
          <p:nvPr/>
        </p:nvCxnSpPr>
        <p:spPr>
          <a:xfrm flipV="1">
            <a:off x="3578387" y="2303627"/>
            <a:ext cx="1615054" cy="8102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箭頭接點 26"/>
          <p:cNvCxnSpPr>
            <a:stCxn id="6" idx="3"/>
            <a:endCxn id="8" idx="1"/>
          </p:cNvCxnSpPr>
          <p:nvPr/>
        </p:nvCxnSpPr>
        <p:spPr>
          <a:xfrm flipV="1">
            <a:off x="3578387" y="2700577"/>
            <a:ext cx="1615054" cy="4133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7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817" y="3038194"/>
            <a:ext cx="216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400" i="1"/>
          </a:p>
        </p:txBody>
      </p:sp>
      <p:sp>
        <p:nvSpPr>
          <p:cNvPr id="3" name="文字方塊 2"/>
          <p:cNvSpPr txBox="1"/>
          <p:nvPr/>
        </p:nvSpPr>
        <p:spPr>
          <a:xfrm>
            <a:off x="1083896" y="3569693"/>
            <a:ext cx="427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i="1" dirty="0">
                <a:latin typeface="Arial"/>
                <a:cs typeface="Arial"/>
              </a:rPr>
              <a:t>V</a:t>
            </a:r>
            <a:endParaRPr kumimoji="1" lang="zh-TW" altLang="en-US" sz="2000" i="1" dirty="0">
              <a:latin typeface="Arial"/>
              <a:cs typeface="Arial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462152" y="3556662"/>
            <a:ext cx="47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 smtClean="0"/>
              <a:t>=</a:t>
            </a:r>
            <a:endParaRPr kumimoji="1" lang="zh-TW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827589" y="3556662"/>
            <a:ext cx="55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i="1" dirty="0" smtClean="0">
                <a:latin typeface="Arial"/>
                <a:cs typeface="Arial"/>
              </a:rPr>
              <a:t>W</a:t>
            </a:r>
            <a:r>
              <a:rPr kumimoji="1" lang="en-US" altLang="zh-TW" sz="1400" i="1" baseline="-25000" dirty="0" smtClean="0">
                <a:latin typeface="Arial"/>
                <a:cs typeface="Arial"/>
              </a:rPr>
              <a:t>D</a:t>
            </a:r>
            <a:endParaRPr kumimoji="1" lang="zh-TW" altLang="en-US" sz="1400" i="1" baseline="-25000" dirty="0"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 rot="5400000">
            <a:off x="2376544" y="3480661"/>
            <a:ext cx="14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000" i="1"/>
          </a:p>
        </p:txBody>
      </p:sp>
      <p:sp>
        <p:nvSpPr>
          <p:cNvPr id="18" name="矩形 17"/>
          <p:cNvSpPr/>
          <p:nvPr/>
        </p:nvSpPr>
        <p:spPr>
          <a:xfrm>
            <a:off x="4302605" y="3226165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000" i="1"/>
          </a:p>
        </p:txBody>
      </p:sp>
      <p:sp>
        <p:nvSpPr>
          <p:cNvPr id="20" name="文字方塊 19"/>
          <p:cNvSpPr txBox="1"/>
          <p:nvPr/>
        </p:nvSpPr>
        <p:spPr>
          <a:xfrm>
            <a:off x="4651985" y="3551110"/>
            <a:ext cx="309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i="1" dirty="0" smtClean="0">
                <a:latin typeface="Arial"/>
                <a:cs typeface="Arial"/>
              </a:rPr>
              <a:t>A</a:t>
            </a:r>
            <a:endParaRPr kumimoji="1" lang="zh-TW" altLang="en-US" sz="2000" i="1" dirty="0">
              <a:latin typeface="Arial"/>
              <a:cs typeface="Arial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367590" y="3564195"/>
            <a:ext cx="55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i="1" dirty="0" smtClean="0">
                <a:latin typeface="Arial"/>
                <a:cs typeface="Arial"/>
              </a:rPr>
              <a:t>W</a:t>
            </a:r>
            <a:r>
              <a:rPr kumimoji="1" lang="en-US" altLang="zh-TW" sz="1400" i="1" baseline="-25000" dirty="0">
                <a:latin typeface="Arial"/>
                <a:cs typeface="Arial"/>
              </a:rPr>
              <a:t>H</a:t>
            </a:r>
            <a:endParaRPr kumimoji="1" lang="zh-TW" altLang="en-US" sz="1400" i="1" baseline="-25000" dirty="0">
              <a:latin typeface="Arial"/>
              <a:cs typeface="Arial"/>
            </a:endParaRPr>
          </a:p>
        </p:txBody>
      </p:sp>
      <p:sp>
        <p:nvSpPr>
          <p:cNvPr id="22" name="矩形 21"/>
          <p:cNvSpPr/>
          <p:nvPr/>
        </p:nvSpPr>
        <p:spPr>
          <a:xfrm rot="5400000">
            <a:off x="2918328" y="3479727"/>
            <a:ext cx="14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000" i="1"/>
          </a:p>
        </p:txBody>
      </p:sp>
      <p:sp>
        <p:nvSpPr>
          <p:cNvPr id="23" name="文字方塊 22"/>
          <p:cNvSpPr txBox="1"/>
          <p:nvPr/>
        </p:nvSpPr>
        <p:spPr>
          <a:xfrm>
            <a:off x="956731" y="4464906"/>
            <a:ext cx="638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smtClean="0">
                <a:latin typeface="Arial"/>
                <a:cs typeface="Arial"/>
              </a:rPr>
              <a:t>m × n</a:t>
            </a:r>
            <a:endParaRPr kumimoji="1" lang="zh-TW" altLang="en-US" sz="1400" dirty="0">
              <a:latin typeface="Arial"/>
              <a:cs typeface="Arial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968431" y="3612276"/>
            <a:ext cx="266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smtClean="0">
                <a:latin typeface="Arial"/>
                <a:ea typeface="Wingdings"/>
                <a:cs typeface="Arial"/>
                <a:sym typeface="Wingdings"/>
              </a:rPr>
              <a:t></a:t>
            </a:r>
            <a:endParaRPr kumimoji="1" lang="zh-TW" altLang="en-US" sz="1400" dirty="0">
              <a:latin typeface="Arial"/>
              <a:cs typeface="Arial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448272" y="3620819"/>
            <a:ext cx="266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smtClean="0">
                <a:latin typeface="Arial"/>
                <a:ea typeface="Wingdings"/>
                <a:cs typeface="Arial"/>
                <a:sym typeface="Wingdings"/>
              </a:rPr>
              <a:t></a:t>
            </a:r>
            <a:endParaRPr kumimoji="1" lang="zh-TW" altLang="en-US" sz="1400" dirty="0">
              <a:latin typeface="Arial"/>
              <a:cs typeface="Arial"/>
            </a:endParaRPr>
          </a:p>
        </p:txBody>
      </p:sp>
      <p:grpSp>
        <p:nvGrpSpPr>
          <p:cNvPr id="30" name="群組 29"/>
          <p:cNvGrpSpPr/>
          <p:nvPr/>
        </p:nvGrpSpPr>
        <p:grpSpPr>
          <a:xfrm>
            <a:off x="5789122" y="3226165"/>
            <a:ext cx="2160000" cy="1083583"/>
            <a:chOff x="5259456" y="3253738"/>
            <a:chExt cx="2160000" cy="1083583"/>
          </a:xfrm>
        </p:grpSpPr>
        <p:sp>
          <p:nvSpPr>
            <p:cNvPr id="8" name="矩形 7"/>
            <p:cNvSpPr/>
            <p:nvPr/>
          </p:nvSpPr>
          <p:spPr>
            <a:xfrm>
              <a:off x="5259456" y="3253738"/>
              <a:ext cx="216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000" i="1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6042794" y="3306390"/>
              <a:ext cx="5186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000" i="1" dirty="0" smtClean="0">
                  <a:latin typeface="Arial"/>
                  <a:cs typeface="Arial"/>
                </a:rPr>
                <a:t>H</a:t>
              </a:r>
              <a:r>
                <a:rPr kumimoji="1" lang="en-US" altLang="zh-TW" sz="1400" i="1" baseline="-25000" dirty="0" smtClean="0">
                  <a:latin typeface="Arial"/>
                  <a:cs typeface="Arial"/>
                </a:rPr>
                <a:t>D</a:t>
              </a:r>
              <a:endParaRPr kumimoji="1" lang="zh-TW" altLang="en-US" sz="1400" i="1" baseline="-25000" dirty="0">
                <a:latin typeface="Arial"/>
                <a:cs typeface="Arial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042794" y="3847461"/>
              <a:ext cx="5820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000" i="1" dirty="0" smtClean="0">
                  <a:latin typeface="Arial"/>
                  <a:cs typeface="Arial"/>
                </a:rPr>
                <a:t>H</a:t>
              </a:r>
              <a:r>
                <a:rPr kumimoji="1" lang="en-US" altLang="zh-TW" sz="1400" i="1" baseline="-25000" dirty="0" smtClean="0">
                  <a:latin typeface="Arial"/>
                  <a:cs typeface="Arial"/>
                </a:rPr>
                <a:t>H</a:t>
              </a:r>
              <a:endParaRPr kumimoji="1" lang="zh-TW" altLang="en-US" sz="1400" i="1" baseline="-25000" dirty="0">
                <a:latin typeface="Arial"/>
                <a:cs typeface="Arial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259456" y="3797321"/>
              <a:ext cx="216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000" i="1"/>
            </a:p>
          </p:txBody>
        </p:sp>
      </p:grpSp>
      <p:sp>
        <p:nvSpPr>
          <p:cNvPr id="28" name="文字方塊 27"/>
          <p:cNvSpPr txBox="1"/>
          <p:nvPr/>
        </p:nvSpPr>
        <p:spPr>
          <a:xfrm>
            <a:off x="2767393" y="4464906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smtClean="0">
                <a:latin typeface="Arial"/>
                <a:cs typeface="Arial"/>
              </a:rPr>
              <a:t>m </a:t>
            </a:r>
            <a:r>
              <a:rPr kumimoji="1" lang="en-US" altLang="zh-TW" sz="1400" dirty="0" smtClean="0">
                <a:latin typeface="+mn-ea"/>
                <a:cs typeface="Arial"/>
              </a:rPr>
              <a:t>×</a:t>
            </a:r>
            <a:r>
              <a:rPr kumimoji="1" lang="en-US" altLang="zh-TW" sz="1400" dirty="0" smtClean="0">
                <a:latin typeface="Arial"/>
                <a:cs typeface="Arial"/>
              </a:rPr>
              <a:t> r</a:t>
            </a:r>
            <a:r>
              <a:rPr kumimoji="1" lang="en-US" altLang="zh-TW" sz="1000" baseline="-25000" dirty="0" smtClean="0">
                <a:latin typeface="Arial"/>
                <a:cs typeface="Arial"/>
              </a:rPr>
              <a:t>D</a:t>
            </a:r>
            <a:endParaRPr kumimoji="1" lang="zh-TW" altLang="en-US" sz="1000" baseline="-25000" dirty="0">
              <a:latin typeface="Arial"/>
              <a:cs typeface="Arial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322347" y="4464906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smtClean="0">
                <a:latin typeface="Arial"/>
                <a:cs typeface="Arial"/>
              </a:rPr>
              <a:t>m </a:t>
            </a:r>
            <a:r>
              <a:rPr kumimoji="1" lang="en-US" altLang="zh-TW" sz="1400" dirty="0" smtClean="0">
                <a:latin typeface="+mn-ea"/>
                <a:cs typeface="Arial"/>
              </a:rPr>
              <a:t>×</a:t>
            </a:r>
            <a:r>
              <a:rPr kumimoji="1" lang="en-US" altLang="zh-TW" sz="1400" dirty="0" smtClean="0">
                <a:latin typeface="Arial"/>
                <a:cs typeface="Arial"/>
              </a:rPr>
              <a:t> r</a:t>
            </a:r>
            <a:r>
              <a:rPr kumimoji="1" lang="en-US" altLang="zh-TW" sz="1000" baseline="-25000" dirty="0">
                <a:latin typeface="Arial"/>
                <a:cs typeface="Arial"/>
              </a:rPr>
              <a:t>H</a:t>
            </a:r>
            <a:endParaRPr kumimoji="1" lang="zh-TW" altLang="en-US" sz="1000" baseline="-25000" dirty="0">
              <a:latin typeface="Arial"/>
              <a:cs typeface="Arial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592716" y="4462447"/>
            <a:ext cx="493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Arial"/>
                <a:cs typeface="Arial"/>
              </a:rPr>
              <a:t>r</a:t>
            </a:r>
            <a:r>
              <a:rPr kumimoji="1" lang="en-US" altLang="zh-TW" sz="1400" dirty="0" smtClean="0">
                <a:latin typeface="Arial"/>
                <a:cs typeface="Arial"/>
              </a:rPr>
              <a:t> </a:t>
            </a:r>
            <a:r>
              <a:rPr kumimoji="1" lang="en-US" altLang="zh-TW" sz="1400" dirty="0" smtClean="0">
                <a:latin typeface="+mj-ea"/>
                <a:ea typeface="+mj-ea"/>
                <a:cs typeface="Arial"/>
              </a:rPr>
              <a:t>×</a:t>
            </a:r>
            <a:r>
              <a:rPr kumimoji="1" lang="en-US" altLang="zh-TW" sz="1400" dirty="0" smtClean="0">
                <a:latin typeface="Arial"/>
                <a:cs typeface="Arial"/>
              </a:rPr>
              <a:t> r</a:t>
            </a:r>
            <a:endParaRPr kumimoji="1" lang="zh-TW" altLang="en-US" sz="1400" baseline="-25000" dirty="0">
              <a:latin typeface="Arial"/>
              <a:cs typeface="Arial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508430" y="4292439"/>
            <a:ext cx="595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smtClean="0">
                <a:latin typeface="Arial"/>
                <a:cs typeface="Arial"/>
              </a:rPr>
              <a:t>r</a:t>
            </a:r>
            <a:r>
              <a:rPr kumimoji="1" lang="en-US" altLang="zh-TW" sz="1000" baseline="-25000" dirty="0">
                <a:latin typeface="Arial"/>
                <a:cs typeface="Arial"/>
              </a:rPr>
              <a:t>D</a:t>
            </a:r>
            <a:r>
              <a:rPr kumimoji="1" lang="en-US" altLang="zh-TW" sz="1400" dirty="0" smtClean="0">
                <a:latin typeface="Arial"/>
                <a:cs typeface="Arial"/>
              </a:rPr>
              <a:t> </a:t>
            </a:r>
            <a:r>
              <a:rPr kumimoji="1" lang="en-US" altLang="zh-TW" sz="1400" dirty="0" smtClean="0">
                <a:latin typeface="+mj-ea"/>
                <a:ea typeface="+mj-ea"/>
                <a:cs typeface="Arial"/>
              </a:rPr>
              <a:t>×</a:t>
            </a:r>
            <a:r>
              <a:rPr kumimoji="1" lang="en-US" altLang="zh-TW" sz="1400" dirty="0" smtClean="0">
                <a:latin typeface="Arial"/>
                <a:cs typeface="Arial"/>
              </a:rPr>
              <a:t> n</a:t>
            </a:r>
            <a:endParaRPr kumimoji="1" lang="zh-TW" altLang="en-US" sz="1400" baseline="-25000" dirty="0">
              <a:latin typeface="Arial"/>
              <a:cs typeface="Arial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508430" y="4473941"/>
            <a:ext cx="595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smtClean="0">
                <a:latin typeface="Arial"/>
                <a:cs typeface="Arial"/>
              </a:rPr>
              <a:t>r</a:t>
            </a:r>
            <a:r>
              <a:rPr kumimoji="1" lang="en-US" altLang="zh-TW" sz="1000" baseline="-25000" dirty="0" smtClean="0">
                <a:latin typeface="Arial"/>
                <a:cs typeface="Arial"/>
              </a:rPr>
              <a:t>H</a:t>
            </a:r>
            <a:r>
              <a:rPr kumimoji="1" lang="en-US" altLang="zh-TW" sz="1400" dirty="0" smtClean="0">
                <a:latin typeface="Arial"/>
                <a:cs typeface="Arial"/>
              </a:rPr>
              <a:t> </a:t>
            </a:r>
            <a:r>
              <a:rPr kumimoji="1" lang="en-US" altLang="zh-TW" sz="1400" dirty="0">
                <a:latin typeface="+mj-ea"/>
                <a:ea typeface="+mj-ea"/>
                <a:cs typeface="Arial"/>
              </a:rPr>
              <a:t>×</a:t>
            </a:r>
            <a:r>
              <a:rPr kumimoji="1" lang="en-US" altLang="zh-TW" sz="1400" dirty="0">
                <a:latin typeface="Arial"/>
                <a:cs typeface="Arial"/>
              </a:rPr>
              <a:t> n</a:t>
            </a:r>
            <a:endParaRPr kumimoji="1" lang="zh-TW" altLang="en-US" sz="1400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863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5159</TotalTime>
  <Words>83</Words>
  <Application>Microsoft Macintosh PowerPoint</Application>
  <PresentationFormat>如螢幕大小 (4:3)</PresentationFormat>
  <Paragraphs>54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Chih-Wei Wu</dc:creator>
  <cp:lastModifiedBy>Chih-Wei Wu</cp:lastModifiedBy>
  <cp:revision>46</cp:revision>
  <dcterms:created xsi:type="dcterms:W3CDTF">2014-04-19T21:47:40Z</dcterms:created>
  <dcterms:modified xsi:type="dcterms:W3CDTF">2015-04-22T08:00:59Z</dcterms:modified>
</cp:coreProperties>
</file>