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265" r:id="rId4"/>
    <p:sldId id="264" r:id="rId5"/>
    <p:sldId id="266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800"/>
    <a:srgbClr val="FFE93B"/>
    <a:srgbClr val="D6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83" autoAdjust="0"/>
  </p:normalViewPr>
  <p:slideViewPr>
    <p:cSldViewPr snapToGrid="0" snapToObjects="1">
      <p:cViewPr varScale="1">
        <p:scale>
          <a:sx n="91" d="100"/>
          <a:sy n="91" d="100"/>
        </p:scale>
        <p:origin x="-1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E27A5-09A1-F74A-BA79-5F0C5BAFA338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80000-3168-A94A-AD1B-57CE71364C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666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D9D1-A700-8847-9EEF-64BA84F07AAC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BB8F-C1D0-9F46-A6BC-F36323C0A1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561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Rectangle 6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 userDrawn="1"/>
        </p:nvSpPr>
        <p:spPr>
          <a:xfrm>
            <a:off x="-15614" y="943110"/>
            <a:ext cx="9016738" cy="779641"/>
          </a:xfrm>
          <a:prstGeom prst="rect">
            <a:avLst/>
          </a:prstGeom>
          <a:solidFill>
            <a:srgbClr val="FFE93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5614" y="781139"/>
            <a:ext cx="9016738" cy="16197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logo_gtcmt_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45144"/>
            <a:ext cx="2879397" cy="513828"/>
          </a:xfrm>
          <a:prstGeom prst="rect">
            <a:avLst/>
          </a:prstGeom>
        </p:spPr>
      </p:pic>
      <p:sp>
        <p:nvSpPr>
          <p:cNvPr id="14" name="文字方塊 13"/>
          <p:cNvSpPr txBox="1"/>
          <p:nvPr userDrawn="1"/>
        </p:nvSpPr>
        <p:spPr>
          <a:xfrm>
            <a:off x="207073" y="6418144"/>
            <a:ext cx="269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Times New Roman"/>
                <a:cs typeface="Times New Roman"/>
              </a:rPr>
              <a:t>GTCMT Music Informatics</a:t>
            </a:r>
            <a:r>
              <a:rPr kumimoji="1" lang="en-US" altLang="zh-TW" sz="1400" i="1" baseline="0" dirty="0" smtClean="0">
                <a:latin typeface="Times New Roman"/>
                <a:cs typeface="Times New Roman"/>
              </a:rPr>
              <a:t> Group</a:t>
            </a:r>
            <a:endParaRPr kumimoji="1" lang="zh-TW" altLang="en-US" sz="14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5614" y="1686290"/>
            <a:ext cx="9016738" cy="201200"/>
          </a:xfrm>
          <a:prstGeom prst="rect">
            <a:avLst/>
          </a:prstGeom>
          <a:solidFill>
            <a:srgbClr val="FFE93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614" y="1524318"/>
            <a:ext cx="9016738" cy="16197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7651411" y="6495088"/>
            <a:ext cx="10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>
                <a:solidFill>
                  <a:schemeClr val="accent4"/>
                </a:solidFill>
              </a:rPr>
              <a:t>Chih-Wei Wu</a:t>
            </a:r>
            <a:endParaRPr kumimoji="1" lang="zh-TW" alt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F1861F-BC96-8D41-A4EA-D29F8D2E5C2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207073" y="1524318"/>
            <a:ext cx="8495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/>
          <p:nvPr userDrawn="1"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1295208"/>
            <a:ext cx="9001124" cy="352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 descr="logo_gtcmt_t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145144"/>
            <a:ext cx="2879397" cy="513828"/>
          </a:xfrm>
          <a:prstGeom prst="rect">
            <a:avLst/>
          </a:prstGeom>
        </p:spPr>
      </p:pic>
      <p:sp>
        <p:nvSpPr>
          <p:cNvPr id="5" name="文字方塊 4"/>
          <p:cNvSpPr txBox="1"/>
          <p:nvPr userDrawn="1"/>
        </p:nvSpPr>
        <p:spPr>
          <a:xfrm>
            <a:off x="207073" y="6418144"/>
            <a:ext cx="269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Times New Roman"/>
                <a:cs typeface="Times New Roman"/>
              </a:rPr>
              <a:t>GTCMT Music Informatics</a:t>
            </a:r>
            <a:r>
              <a:rPr kumimoji="1" lang="en-US" altLang="zh-TW" sz="1400" i="1" baseline="0" dirty="0" smtClean="0">
                <a:latin typeface="Times New Roman"/>
                <a:cs typeface="Times New Roman"/>
              </a:rPr>
              <a:t> Group</a:t>
            </a:r>
            <a:endParaRPr kumimoji="1" lang="zh-TW" altLang="en-US" sz="1400" i="1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6" cy="1371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4. Playing technique 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14083" y="2554085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Get Activation: PFNMF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4083" y="3474106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Select Activation Segment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94680" y="1939987"/>
            <a:ext cx="7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Audio 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stCxn id="7" idx="2"/>
            <a:endCxn id="5" idx="0"/>
          </p:cNvCxnSpPr>
          <p:nvPr/>
        </p:nvCxnSpPr>
        <p:spPr>
          <a:xfrm>
            <a:off x="2288616" y="2309319"/>
            <a:ext cx="0" cy="24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stCxn id="5" idx="2"/>
            <a:endCxn id="6" idx="0"/>
          </p:cNvCxnSpPr>
          <p:nvPr/>
        </p:nvCxnSpPr>
        <p:spPr>
          <a:xfrm>
            <a:off x="2288616" y="3200416"/>
            <a:ext cx="0" cy="27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14083" y="4358650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Extract Activation</a:t>
            </a:r>
          </a:p>
          <a:p>
            <a:pPr algn="ctr"/>
            <a:r>
              <a:rPr kumimoji="1" lang="en-US" altLang="zh-TW" dirty="0" smtClean="0"/>
              <a:t>Features</a:t>
            </a:r>
            <a:endParaRPr kumimoji="1" lang="zh-TW" altLang="en-US" dirty="0"/>
          </a:p>
        </p:txBody>
      </p:sp>
      <p:cxnSp>
        <p:nvCxnSpPr>
          <p:cNvPr id="14" name="直線箭頭接點 13"/>
          <p:cNvCxnSpPr>
            <a:stCxn id="6" idx="2"/>
            <a:endCxn id="13" idx="0"/>
          </p:cNvCxnSpPr>
          <p:nvPr/>
        </p:nvCxnSpPr>
        <p:spPr>
          <a:xfrm>
            <a:off x="2288616" y="4120437"/>
            <a:ext cx="0" cy="238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14083" y="5206727"/>
            <a:ext cx="214906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Train SVM</a:t>
            </a:r>
            <a:endParaRPr kumimoji="1" lang="zh-TW" altLang="en-US" dirty="0"/>
          </a:p>
        </p:txBody>
      </p:sp>
      <p:cxnSp>
        <p:nvCxnSpPr>
          <p:cNvPr id="21" name="直線箭頭接點 20"/>
          <p:cNvCxnSpPr>
            <a:stCxn id="13" idx="2"/>
            <a:endCxn id="20" idx="0"/>
          </p:cNvCxnSpPr>
          <p:nvPr/>
        </p:nvCxnSpPr>
        <p:spPr>
          <a:xfrm>
            <a:off x="2288616" y="5004981"/>
            <a:ext cx="0" cy="20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>
            <a:stCxn id="20" idx="2"/>
          </p:cNvCxnSpPr>
          <p:nvPr/>
        </p:nvCxnSpPr>
        <p:spPr>
          <a:xfrm>
            <a:off x="2288616" y="5576059"/>
            <a:ext cx="0" cy="36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599759" y="5945577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SVM model</a:t>
            </a:r>
            <a:endParaRPr kumimoji="1" lang="zh-TW" altLang="en-US" dirty="0"/>
          </a:p>
        </p:txBody>
      </p:sp>
      <p:sp>
        <p:nvSpPr>
          <p:cNvPr id="37" name="直線圖說文字 2 36"/>
          <p:cNvSpPr/>
          <p:nvPr/>
        </p:nvSpPr>
        <p:spPr>
          <a:xfrm>
            <a:off x="5562805" y="3014094"/>
            <a:ext cx="3139870" cy="9200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861"/>
              <a:gd name="adj6" fmla="val -6764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Around maximum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150ms front, 200ms back</a:t>
            </a:r>
          </a:p>
        </p:txBody>
      </p:sp>
      <p:sp>
        <p:nvSpPr>
          <p:cNvPr id="39" name="直線圖說文字 2 38"/>
          <p:cNvSpPr/>
          <p:nvPr/>
        </p:nvSpPr>
        <p:spPr>
          <a:xfrm>
            <a:off x="5562805" y="4161194"/>
            <a:ext cx="3139870" cy="23147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13"/>
              <a:gd name="adj6" fmla="val -6764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Crest 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Centroid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Flatness</a:t>
            </a: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IOI mean &amp; </a:t>
            </a:r>
            <a:r>
              <a:rPr kumimoji="1" lang="en-US" altLang="zh-TW" dirty="0" err="1" smtClean="0">
                <a:solidFill>
                  <a:schemeClr val="tx1"/>
                </a:solidFill>
              </a:rPr>
              <a:t>std</a:t>
            </a:r>
            <a:endParaRPr kumimoji="1"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Nearby peaks to main peak distance &amp; amplitude ratio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0" y="1911061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Training</a:t>
            </a:r>
            <a:endParaRPr kumimoji="1" lang="zh-TW" altLang="en-US" dirty="0"/>
          </a:p>
        </p:txBody>
      </p:sp>
      <p:sp>
        <p:nvSpPr>
          <p:cNvPr id="41" name="直線圖說文字 2 40"/>
          <p:cNvSpPr/>
          <p:nvPr/>
        </p:nvSpPr>
        <p:spPr>
          <a:xfrm>
            <a:off x="5562805" y="1911061"/>
            <a:ext cx="3139870" cy="920023"/>
          </a:xfrm>
          <a:prstGeom prst="borderCallout2">
            <a:avLst>
              <a:gd name="adj1" fmla="val 70328"/>
              <a:gd name="adj2" fmla="val -7000"/>
              <a:gd name="adj3" fmla="val 74879"/>
              <a:gd name="adj4" fmla="val -16223"/>
              <a:gd name="adj5" fmla="val 25664"/>
              <a:gd name="adj6" fmla="val -907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zh-TW" dirty="0" smtClean="0">
                <a:solidFill>
                  <a:schemeClr val="tx1"/>
                </a:solidFill>
              </a:rPr>
              <a:t>576 * 4 samples (strike, buzz, flam, drag) </a:t>
            </a:r>
          </a:p>
        </p:txBody>
      </p:sp>
    </p:spTree>
    <p:extLst>
      <p:ext uri="{BB962C8B-B14F-4D97-AF65-F5344CB8AC3E}">
        <p14:creationId xmlns:p14="http://schemas.microsoft.com/office/powerpoint/2010/main" val="205659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31993" cy="1371600"/>
          </a:xfrm>
        </p:spPr>
        <p:txBody>
          <a:bodyPr/>
          <a:lstStyle/>
          <a:p>
            <a:r>
              <a:rPr kumimoji="1" lang="en-US" altLang="zh-TW" dirty="0"/>
              <a:t>4. Playing technique 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4083" y="2554085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Get Activation: PFNMF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14083" y="3474106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Select Activation Segment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4680" y="1939987"/>
            <a:ext cx="7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Audio 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6" idx="2"/>
            <a:endCxn id="4" idx="0"/>
          </p:cNvCxnSpPr>
          <p:nvPr/>
        </p:nvCxnSpPr>
        <p:spPr>
          <a:xfrm>
            <a:off x="2288616" y="2309319"/>
            <a:ext cx="0" cy="24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4" idx="2"/>
            <a:endCxn id="5" idx="0"/>
          </p:cNvCxnSpPr>
          <p:nvPr/>
        </p:nvCxnSpPr>
        <p:spPr>
          <a:xfrm>
            <a:off x="2288616" y="3200416"/>
            <a:ext cx="0" cy="273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14083" y="4358650"/>
            <a:ext cx="214906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Extract Activation</a:t>
            </a:r>
          </a:p>
          <a:p>
            <a:pPr algn="ctr"/>
            <a:r>
              <a:rPr kumimoji="1" lang="en-US" altLang="zh-TW" dirty="0" smtClean="0"/>
              <a:t>Features</a:t>
            </a:r>
            <a:endParaRPr kumimoji="1" lang="zh-TW" altLang="en-US" dirty="0"/>
          </a:p>
        </p:txBody>
      </p:sp>
      <p:cxnSp>
        <p:nvCxnSpPr>
          <p:cNvPr id="10" name="直線箭頭接點 9"/>
          <p:cNvCxnSpPr>
            <a:stCxn id="5" idx="2"/>
            <a:endCxn id="9" idx="0"/>
          </p:cNvCxnSpPr>
          <p:nvPr/>
        </p:nvCxnSpPr>
        <p:spPr>
          <a:xfrm>
            <a:off x="2288616" y="4120437"/>
            <a:ext cx="0" cy="238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214083" y="5206727"/>
            <a:ext cx="214906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SVM predict</a:t>
            </a:r>
            <a:endParaRPr kumimoji="1" lang="zh-TW" altLang="en-US" dirty="0"/>
          </a:p>
        </p:txBody>
      </p:sp>
      <p:cxnSp>
        <p:nvCxnSpPr>
          <p:cNvPr id="12" name="直線箭頭接點 11"/>
          <p:cNvCxnSpPr>
            <a:stCxn id="9" idx="2"/>
            <a:endCxn id="11" idx="0"/>
          </p:cNvCxnSpPr>
          <p:nvPr/>
        </p:nvCxnSpPr>
        <p:spPr>
          <a:xfrm>
            <a:off x="2288616" y="5004981"/>
            <a:ext cx="0" cy="201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>
            <a:stCxn id="11" idx="2"/>
          </p:cNvCxnSpPr>
          <p:nvPr/>
        </p:nvCxnSpPr>
        <p:spPr>
          <a:xfrm>
            <a:off x="2288616" y="5576059"/>
            <a:ext cx="0" cy="36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209019" y="5945577"/>
            <a:ext cx="217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Classification result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0" y="191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Testing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55099" y="3466605"/>
            <a:ext cx="214906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Onset Detection</a:t>
            </a:r>
            <a:endParaRPr kumimoji="1" lang="zh-TW" altLang="en-US" dirty="0"/>
          </a:p>
        </p:txBody>
      </p:sp>
      <p:cxnSp>
        <p:nvCxnSpPr>
          <p:cNvPr id="20" name="肘形接點 19"/>
          <p:cNvCxnSpPr>
            <a:stCxn id="4" idx="2"/>
            <a:endCxn id="18" idx="0"/>
          </p:cNvCxnSpPr>
          <p:nvPr/>
        </p:nvCxnSpPr>
        <p:spPr>
          <a:xfrm rot="16200000" flipH="1">
            <a:off x="3376030" y="2113002"/>
            <a:ext cx="266189" cy="244101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8" idx="2"/>
            <a:endCxn id="5" idx="3"/>
          </p:cNvCxnSpPr>
          <p:nvPr/>
        </p:nvCxnSpPr>
        <p:spPr>
          <a:xfrm rot="5400000" flipH="1">
            <a:off x="4027058" y="3133364"/>
            <a:ext cx="38665" cy="1366483"/>
          </a:xfrm>
          <a:prstGeom prst="bentConnector4">
            <a:avLst>
              <a:gd name="adj1" fmla="val -591232"/>
              <a:gd name="adj2" fmla="val 893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直線圖說文字 2 25"/>
          <p:cNvSpPr/>
          <p:nvPr/>
        </p:nvSpPr>
        <p:spPr>
          <a:xfrm>
            <a:off x="6683880" y="3200415"/>
            <a:ext cx="2010623" cy="7096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59"/>
              <a:gd name="adj6" fmla="val -39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Now using the ground truth</a:t>
            </a:r>
          </a:p>
        </p:txBody>
      </p:sp>
      <p:sp>
        <p:nvSpPr>
          <p:cNvPr id="27" name="直線圖說文字 2 26"/>
          <p:cNvSpPr/>
          <p:nvPr/>
        </p:nvSpPr>
        <p:spPr>
          <a:xfrm>
            <a:off x="6683880" y="1939987"/>
            <a:ext cx="2010623" cy="7096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25"/>
              <a:gd name="adj6" fmla="val -191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28 annotated tracks</a:t>
            </a:r>
          </a:p>
        </p:txBody>
      </p:sp>
    </p:spTree>
    <p:extLst>
      <p:ext uri="{BB962C8B-B14F-4D97-AF65-F5344CB8AC3E}">
        <p14:creationId xmlns:p14="http://schemas.microsoft.com/office/powerpoint/2010/main" val="35531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76109" cy="1371600"/>
          </a:xfrm>
        </p:spPr>
        <p:txBody>
          <a:bodyPr/>
          <a:lstStyle/>
          <a:p>
            <a:r>
              <a:rPr kumimoji="1" lang="en-US" altLang="zh-TW" dirty="0" smtClean="0"/>
              <a:t>Evaluation process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3</a:t>
            </a:fld>
            <a:endParaRPr kumimoji="1" lang="zh-TW" altLang="en-US"/>
          </a:p>
        </p:txBody>
      </p:sp>
      <p:cxnSp>
        <p:nvCxnSpPr>
          <p:cNvPr id="5" name="直線箭頭接點 4"/>
          <p:cNvCxnSpPr/>
          <p:nvPr/>
        </p:nvCxnSpPr>
        <p:spPr>
          <a:xfrm>
            <a:off x="669839" y="2889048"/>
            <a:ext cx="77450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0" y="2226624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Entire track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75869" y="3178912"/>
            <a:ext cx="19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Annotated region</a:t>
            </a:r>
            <a:endParaRPr kumimoji="1" lang="zh-TW" altLang="en-US" dirty="0"/>
          </a:p>
        </p:txBody>
      </p:sp>
      <p:cxnSp>
        <p:nvCxnSpPr>
          <p:cNvPr id="12" name="直線箭頭接點 11"/>
          <p:cNvCxnSpPr/>
          <p:nvPr/>
        </p:nvCxnSpPr>
        <p:spPr>
          <a:xfrm>
            <a:off x="2135112" y="3178912"/>
            <a:ext cx="6140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35112" y="2414518"/>
            <a:ext cx="614019" cy="2219124"/>
          </a:xfrm>
          <a:prstGeom prst="rect">
            <a:avLst/>
          </a:prstGeom>
          <a:solidFill>
            <a:srgbClr val="3366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箭頭接點 13"/>
          <p:cNvCxnSpPr/>
          <p:nvPr/>
        </p:nvCxnSpPr>
        <p:spPr>
          <a:xfrm>
            <a:off x="4771498" y="3178912"/>
            <a:ext cx="6140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71498" y="2414518"/>
            <a:ext cx="614019" cy="2219124"/>
          </a:xfrm>
          <a:prstGeom prst="rect">
            <a:avLst/>
          </a:prstGeom>
          <a:solidFill>
            <a:srgbClr val="3366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箭頭接點 15"/>
          <p:cNvCxnSpPr/>
          <p:nvPr/>
        </p:nvCxnSpPr>
        <p:spPr>
          <a:xfrm>
            <a:off x="7033308" y="3178912"/>
            <a:ext cx="6140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33308" y="2414518"/>
            <a:ext cx="614019" cy="2219124"/>
          </a:xfrm>
          <a:prstGeom prst="rect">
            <a:avLst/>
          </a:prstGeom>
          <a:solidFill>
            <a:srgbClr val="3366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219482" y="2875088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Time</a:t>
            </a:r>
            <a:endParaRPr kumimoji="1"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669839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287512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61789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07181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36376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45718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749131" y="3893934"/>
            <a:ext cx="0" cy="739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93375" y="4086101"/>
            <a:ext cx="77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……..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67971" y="4211712"/>
            <a:ext cx="19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Annotated onsets</a:t>
            </a:r>
            <a:endParaRPr kumimoji="1" lang="zh-TW" altLang="en-US" dirty="0"/>
          </a:p>
        </p:txBody>
      </p:sp>
      <p:sp>
        <p:nvSpPr>
          <p:cNvPr id="29" name="直線圖說文字 2 28"/>
          <p:cNvSpPr/>
          <p:nvPr/>
        </p:nvSpPr>
        <p:spPr>
          <a:xfrm>
            <a:off x="570557" y="5410199"/>
            <a:ext cx="2010623" cy="709657"/>
          </a:xfrm>
          <a:prstGeom prst="borderCallout2">
            <a:avLst>
              <a:gd name="adj1" fmla="val -17442"/>
              <a:gd name="adj2" fmla="val 35673"/>
              <a:gd name="adj3" fmla="val -45592"/>
              <a:gd name="adj4" fmla="val 35856"/>
              <a:gd name="adj5" fmla="val -84051"/>
              <a:gd name="adj6" fmla="val 3091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1: TP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</a:rPr>
              <a:t>OTHERS: FP</a:t>
            </a:r>
          </a:p>
        </p:txBody>
      </p:sp>
      <p:cxnSp>
        <p:nvCxnSpPr>
          <p:cNvPr id="30" name="直線箭頭接點 29"/>
          <p:cNvCxnSpPr/>
          <p:nvPr/>
        </p:nvCxnSpPr>
        <p:spPr>
          <a:xfrm>
            <a:off x="669839" y="4211712"/>
            <a:ext cx="77450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直線圖說文字 2 31"/>
          <p:cNvSpPr/>
          <p:nvPr/>
        </p:nvSpPr>
        <p:spPr>
          <a:xfrm>
            <a:off x="3179033" y="5410199"/>
            <a:ext cx="2570418" cy="709657"/>
          </a:xfrm>
          <a:prstGeom prst="borderCallout2">
            <a:avLst>
              <a:gd name="adj1" fmla="val -17442"/>
              <a:gd name="adj2" fmla="val 35673"/>
              <a:gd name="adj3" fmla="val -45592"/>
              <a:gd name="adj4" fmla="val 35856"/>
              <a:gd name="adj5" fmla="val -87984"/>
              <a:gd name="adj6" fmla="val -2811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smtClean="0">
                <a:solidFill>
                  <a:schemeClr val="tx1"/>
                </a:solidFill>
              </a:rPr>
              <a:t>Right class: TP</a:t>
            </a:r>
          </a:p>
          <a:p>
            <a:r>
              <a:rPr kumimoji="1" lang="en-US" altLang="zh-TW" dirty="0" smtClean="0">
                <a:solidFill>
                  <a:schemeClr val="tx1"/>
                </a:solidFill>
              </a:rPr>
              <a:t>OTHERS: FN????</a:t>
            </a:r>
          </a:p>
        </p:txBody>
      </p:sp>
    </p:spTree>
    <p:extLst>
      <p:ext uri="{BB962C8B-B14F-4D97-AF65-F5344CB8AC3E}">
        <p14:creationId xmlns:p14="http://schemas.microsoft.com/office/powerpoint/2010/main" val="138551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 1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4" name="圖片 3" descr="Screen Shot 2015-11-24 at 11.4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0" y="2510697"/>
            <a:ext cx="3975100" cy="2019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3316" y="1878322"/>
            <a:ext cx="46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 10-fold cross validation on the training data 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8010" y="4522497"/>
            <a:ext cx="268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-69775" y="3307643"/>
            <a:ext cx="903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85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 2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861F-BC96-8D41-A4EA-D29F8D2E5C2B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4" name="圖片 3" descr="Screen Shot 2015-11-27 at 3.2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0" y="2524652"/>
            <a:ext cx="5552056" cy="26951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3316" y="1878322"/>
            <a:ext cx="46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 10-fold cross validation on the training data 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3963" y="5576219"/>
            <a:ext cx="268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-69775" y="4019496"/>
            <a:ext cx="903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Strike, Buzz, Flam, Drag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40885" y="252897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Center adjustment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Windowing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97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礎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基礎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基礎.thmx</Template>
  <TotalTime>15638</TotalTime>
  <Words>176</Words>
  <Application>Microsoft Macintosh PowerPoint</Application>
  <PresentationFormat>如螢幕大小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基礎</vt:lpstr>
      <vt:lpstr>4. Playing technique </vt:lpstr>
      <vt:lpstr>4. Playing technique </vt:lpstr>
      <vt:lpstr>Evaluation process</vt:lpstr>
      <vt:lpstr>Test 1</vt:lpstr>
      <vt:lpstr>Test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Mac</dc:creator>
  <cp:lastModifiedBy>Chih-Wei Wu</cp:lastModifiedBy>
  <cp:revision>493</cp:revision>
  <dcterms:created xsi:type="dcterms:W3CDTF">2012-09-23T04:49:03Z</dcterms:created>
  <dcterms:modified xsi:type="dcterms:W3CDTF">2015-12-07T10:33:29Z</dcterms:modified>
</cp:coreProperties>
</file>