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0" r:id="rId3"/>
    <p:sldId id="314" r:id="rId4"/>
    <p:sldId id="321" r:id="rId5"/>
    <p:sldId id="322" r:id="rId6"/>
    <p:sldId id="324" r:id="rId7"/>
    <p:sldId id="331" r:id="rId8"/>
    <p:sldId id="326" r:id="rId9"/>
    <p:sldId id="332" r:id="rId10"/>
    <p:sldId id="334" r:id="rId11"/>
    <p:sldId id="328" r:id="rId12"/>
    <p:sldId id="335" r:id="rId13"/>
    <p:sldId id="333" r:id="rId14"/>
    <p:sldId id="336" r:id="rId15"/>
    <p:sldId id="337" r:id="rId16"/>
    <p:sldId id="33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1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1141-FC0B-CC43-A76E-420776A25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E6B76-668B-294B-AA9B-9298574D6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5D6CA-6DC5-6549-BC15-CF0E226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064F2-C200-6146-BB2D-547B059A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29551-1703-B347-8DE2-48CB5335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F7C0-F435-074B-B66F-9E8C2662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75E83-4F5A-5E43-B1A4-45C6A9DC9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D0360-E406-4A46-8960-2F822229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3ED8C-B819-414F-B169-3E56DA4A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0406D-C640-6443-9311-7CEBB292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7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CF2EB-C871-7F4A-A560-072575900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A6B2A-B2EA-F241-8A53-4F85CD555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89A46-4940-F541-B0E0-403A9CC2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5B826-6CB2-7A4B-8A84-9B6569E4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B513B-5927-4742-AB15-0264AD15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9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7BF2-C3EE-E940-9F01-10146AE9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B9EA8-F42A-F84A-A94D-509E236E6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DAF9F-C251-FC4D-8004-3FBB7439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6B827-B6EF-0144-8109-12217DB1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4A54F-2F8C-7A45-ACAE-EDE5B036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751D-B239-894B-83B2-D6DC4E7A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041A5-3FFB-B242-9B5C-870868E4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B8A0F-87F4-B445-B0BF-ACFADB5A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6331C-2044-FA43-9A94-A681C08C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991C3-50EA-0247-88E2-EB91D6CE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0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96ED-9CA1-1B47-8D73-8F5C6DCD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38474-E67F-F14C-B28C-748586511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02A32-08F9-7F46-900A-97C2073C9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5FF44-60F4-BA43-BB7E-1E16ECF6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6D212-9C8A-8842-9EF1-2BF2C9B3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6CCE9-C014-3E4A-85C9-BB55C095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0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F0DC-C353-9344-A3FF-AFA915D4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84EF6-3EF2-9141-B799-121FD102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DBA2D-8AC1-FB46-81B9-69B9D3C1F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EF0FE-87B1-894B-9714-2AE7B90D5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1A918-009C-714A-92D2-5D09E1DBB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0807D-8D40-F742-9F9D-6B32F370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ABD4D-ED09-2945-9DB2-78AB73BB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15F44-905F-9645-B573-190ED04B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9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809F-DCB5-C843-B3BF-90FB2B15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92F98-2642-CD4E-99EB-538FF903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9B524-F3A7-D747-9B54-CA8C98D9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D7AB4-65F3-7649-944E-F64C3111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1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87A35-B703-FF46-81C7-0D4B28A4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0B39C-68C2-0747-B0EF-B57B0C1F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F48B9-11A2-FF47-8A02-C1DB1618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1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630B-CB34-EA4B-9AD7-B1409CEBF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26ED5-7051-F546-A948-2E81E51A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42396-7D6A-5A4A-A4CA-765090AAC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CDF95-E1DE-E543-9BA7-A96335C4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39FA5-00CA-BA40-B939-15E8F421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8CA60-87C4-6248-BBBD-E8E8B4A6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CAD7-FD0B-3D46-8461-0DE05BDBE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9DCD9-B35F-A94B-AB98-0476DF0EC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ED62-95B4-B34B-92F1-3F64BE9C5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8121F-6438-274B-8E62-A9A3659E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CA75B-ED99-8B4F-8946-8FE46A03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3B35A-587F-3D44-B353-861675A7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9C0C9-3FB5-4243-B79F-20457C4E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70B23-CFAF-564B-8E2D-8DF81E2A8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42DD6-65A0-1941-8523-5794ACFC9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71552-8708-1A4C-8FFD-DFB692B1DB4F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C00F8-8D49-ED4E-85D8-D24B85FC5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2A70-0B48-9D4F-A827-E2BB18909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5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BDAC-9FEF-1248-B892-17E0F96D7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B1FD4-328B-124D-BDD4-35F3095DD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Body Fat Project</a:t>
            </a:r>
          </a:p>
        </p:txBody>
      </p:sp>
    </p:spTree>
    <p:extLst>
      <p:ext uri="{BB962C8B-B14F-4D97-AF65-F5344CB8AC3E}">
        <p14:creationId xmlns:p14="http://schemas.microsoft.com/office/powerpoint/2010/main" val="9192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37"/>
    </mc:Choice>
    <mc:Fallback xmlns="">
      <p:transition spd="slow" advTm="4293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F47D-EDF9-884E-8310-3D01B564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6976-3476-984B-9A24-5C7CCAC8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model diagnostics you have done</a:t>
            </a:r>
          </a:p>
          <a:p>
            <a:pPr lvl="1"/>
            <a:r>
              <a:rPr lang="en-US" dirty="0"/>
              <a:t>Example 1: We used residual plot to diagnose linearity and homoskedasticity</a:t>
            </a:r>
          </a:p>
          <a:p>
            <a:pPr lvl="1"/>
            <a:r>
              <a:rPr lang="en-US" dirty="0"/>
              <a:t>Example 2: We checked for Normality of the error terms using BLANK</a:t>
            </a:r>
          </a:p>
          <a:p>
            <a:pPr lvl="1"/>
            <a:r>
              <a:rPr lang="en-US" dirty="0"/>
              <a:t>Example 3: We checked for influential/leverage points.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Present plots/tables/statistics in a concise and precise manner</a:t>
            </a:r>
          </a:p>
          <a:p>
            <a:pPr lvl="1"/>
            <a:r>
              <a:rPr lang="en-US" dirty="0"/>
              <a:t>What does this plot assess? </a:t>
            </a:r>
          </a:p>
          <a:p>
            <a:pPr lvl="1"/>
            <a:r>
              <a:rPr lang="en-US" dirty="0"/>
              <a:t>What should we be looking for?</a:t>
            </a:r>
          </a:p>
          <a:p>
            <a:pPr lvl="1"/>
            <a:r>
              <a:rPr lang="en-US" dirty="0"/>
              <a:t>Does your model meet the criterions? (</a:t>
            </a:r>
            <a:r>
              <a:rPr lang="en-US" dirty="0" err="1"/>
              <a:t>e.g.plot</a:t>
            </a:r>
            <a:r>
              <a:rPr lang="en-US" dirty="0"/>
              <a:t> looking flat, p-</a:t>
            </a:r>
            <a:r>
              <a:rPr lang="en-US" dirty="0" err="1"/>
              <a:t>values,etc</a:t>
            </a:r>
            <a:r>
              <a:rPr lang="en-US" dirty="0"/>
              <a:t>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2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774"/>
    </mc:Choice>
    <mc:Fallback xmlns="">
      <p:transition spd="slow" advTm="10077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65C8-DBA2-B044-A5DE-F7B5591D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Strengths and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B581-D80C-1049-A12E-3B246F597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57" y="1600200"/>
            <a:ext cx="10515600" cy="49831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/>
              <a:t>Final Model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Body Fat = BLANK + BLANK</a:t>
            </a:r>
          </a:p>
          <a:p>
            <a:r>
              <a:rPr lang="en-US" b="1" dirty="0"/>
              <a:t>Strengths</a:t>
            </a:r>
          </a:p>
          <a:p>
            <a:pPr lvl="1"/>
            <a:r>
              <a:rPr lang="en-US" dirty="0"/>
              <a:t>Very simple (waist in inches): </a:t>
            </a:r>
            <a:r>
              <a:rPr lang="en-US" dirty="0" err="1"/>
              <a:t>BodyFat</a:t>
            </a:r>
            <a:r>
              <a:rPr lang="en-US" dirty="0"/>
              <a:t>% = 1.5 * </a:t>
            </a:r>
            <a:r>
              <a:rPr lang="en-US" dirty="0" err="1"/>
              <a:t>WaistIN</a:t>
            </a:r>
            <a:r>
              <a:rPr lang="en-US" dirty="0"/>
              <a:t> – 38</a:t>
            </a:r>
          </a:p>
          <a:p>
            <a:pPr lvl="1"/>
            <a:r>
              <a:rPr lang="en-US" dirty="0"/>
              <a:t>Explains BLANK of variation in body fat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Weaknesses</a:t>
            </a:r>
          </a:p>
          <a:p>
            <a:pPr lvl="1"/>
            <a:r>
              <a:rPr lang="en-US" dirty="0"/>
              <a:t>Prediction is not accurate: some examples include </a:t>
            </a:r>
          </a:p>
          <a:p>
            <a:pPr lvl="2"/>
            <a:r>
              <a:rPr lang="en-US" dirty="0"/>
              <a:t>47% of predictions within +/- 3% of true value</a:t>
            </a:r>
          </a:p>
          <a:p>
            <a:pPr lvl="2"/>
            <a:r>
              <a:rPr lang="en-US" dirty="0"/>
              <a:t>74% of predictions within +/- 5% of true value</a:t>
            </a:r>
          </a:p>
          <a:p>
            <a:pPr lvl="2"/>
            <a:r>
              <a:rPr lang="en-US" dirty="0"/>
              <a:t>99% of predictions within +/- 10% of true value</a:t>
            </a:r>
          </a:p>
          <a:p>
            <a:pPr lvl="2"/>
            <a:r>
              <a:rPr lang="en-US" dirty="0"/>
              <a:t>Extrapolation issues when waist is less than 26 inches and greater than 88 inches</a:t>
            </a:r>
          </a:p>
          <a:p>
            <a:pPr lvl="1"/>
            <a:r>
              <a:rPr lang="en-US" dirty="0"/>
              <a:t>Requires units (inches or </a:t>
            </a:r>
            <a:r>
              <a:rPr lang="en-US" dirty="0" err="1"/>
              <a:t>cms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3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135"/>
    </mc:Choice>
    <mc:Fallback xmlns="">
      <p:transition spd="slow" advTm="17413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3500-A674-7D43-99F5-50D2D98D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Mistakes on Presenting Tables/Figures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7BAC4-B26D-3B45-B1A6-A4B7755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Tip 1: Produce </a:t>
            </a:r>
            <a:r>
              <a:rPr lang="en-US" b="1" dirty="0"/>
              <a:t>readable plots/tables</a:t>
            </a:r>
          </a:p>
          <a:p>
            <a:endParaRPr lang="en-US" b="1" dirty="0"/>
          </a:p>
          <a:p>
            <a:r>
              <a:rPr lang="en-US" dirty="0"/>
              <a:t>Tip 2: Do not </a:t>
            </a:r>
            <a:r>
              <a:rPr lang="en-US" b="1" dirty="0"/>
              <a:t>duplicate</a:t>
            </a:r>
            <a:r>
              <a:rPr lang="en-US" dirty="0"/>
              <a:t> plots!</a:t>
            </a:r>
          </a:p>
          <a:p>
            <a:pPr lvl="1"/>
            <a:r>
              <a:rPr lang="en-US" dirty="0"/>
              <a:t>Do not produce plots that tell nearly the same information </a:t>
            </a:r>
          </a:p>
          <a:p>
            <a:endParaRPr lang="en-US" dirty="0"/>
          </a:p>
          <a:p>
            <a:r>
              <a:rPr lang="en-US" dirty="0"/>
              <a:t>Tip 3: Do not include lines/numbers/etc. that you do not know</a:t>
            </a:r>
          </a:p>
          <a:p>
            <a:pPr lvl="1"/>
            <a:r>
              <a:rPr lang="en-US" dirty="0"/>
              <a:t>Example: Automatically generated smoothing lines in R</a:t>
            </a:r>
          </a:p>
          <a:p>
            <a:endParaRPr lang="en-US" dirty="0"/>
          </a:p>
          <a:p>
            <a:r>
              <a:rPr lang="en-US" dirty="0"/>
              <a:t>Tip 4: Make your plots </a:t>
            </a:r>
            <a:r>
              <a:rPr lang="en-US" b="1" dirty="0"/>
              <a:t>bigger</a:t>
            </a:r>
            <a:r>
              <a:rPr lang="en-US" dirty="0"/>
              <a:t>!! </a:t>
            </a:r>
          </a:p>
        </p:txBody>
      </p:sp>
    </p:spTree>
    <p:extLst>
      <p:ext uri="{BB962C8B-B14F-4D97-AF65-F5344CB8AC3E}">
        <p14:creationId xmlns:p14="http://schemas.microsoft.com/office/powerpoint/2010/main" val="160004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D64B-952D-3248-BB44-02129393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 1: Readable Plots/Tables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2D02B-2153-F34B-AA03-8255DBF80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634670"/>
            <a:ext cx="5752976" cy="23658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6B89CA-C088-304F-B327-8940BF74A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860" y="4217536"/>
            <a:ext cx="3759295" cy="23658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A2C7E5-30C4-284B-B6A2-02E57FDE7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211" y="3848672"/>
            <a:ext cx="3759295" cy="2860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5FE5F4-BC66-7B4D-993C-02CBE670FC64}"/>
              </a:ext>
            </a:extLst>
          </p:cNvPr>
          <p:cNvSpPr txBox="1"/>
          <p:nvPr/>
        </p:nvSpPr>
        <p:spPr>
          <a:xfrm>
            <a:off x="7312852" y="584180"/>
            <a:ext cx="4462272" cy="34163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These are all </a:t>
            </a:r>
            <a:r>
              <a:rPr lang="en-US" sz="2400" b="1" dirty="0"/>
              <a:t>BAD examples. </a:t>
            </a:r>
          </a:p>
          <a:p>
            <a:endParaRPr lang="en-US" sz="2400" b="1" dirty="0"/>
          </a:p>
          <a:p>
            <a:pPr marL="342900" indent="-342900">
              <a:buAutoNum type="arabicPeriod"/>
            </a:pPr>
            <a:r>
              <a:rPr lang="en-US" sz="2400" dirty="0"/>
              <a:t>It’s impossible to see</a:t>
            </a:r>
          </a:p>
          <a:p>
            <a:pPr marL="342900" indent="-342900">
              <a:buAutoNum type="arabicPeriod"/>
            </a:pPr>
            <a:r>
              <a:rPr lang="en-US" sz="2400" dirty="0"/>
              <a:t>Too many numbers</a:t>
            </a:r>
          </a:p>
          <a:p>
            <a:pPr marL="342900" indent="-342900">
              <a:buAutoNum type="arabicPeriod"/>
            </a:pPr>
            <a:r>
              <a:rPr lang="en-US" sz="2400" dirty="0"/>
              <a:t>Rounding issues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r>
              <a:rPr lang="en-US" sz="2400" u="sng" dirty="0"/>
              <a:t>Solution</a:t>
            </a:r>
            <a:r>
              <a:rPr lang="en-US" sz="2400" dirty="0"/>
              <a:t>: Create your own table highlighting exactly what you want to talk about</a:t>
            </a:r>
          </a:p>
        </p:txBody>
      </p:sp>
    </p:spTree>
    <p:extLst>
      <p:ext uri="{BB962C8B-B14F-4D97-AF65-F5344CB8AC3E}">
        <p14:creationId xmlns:p14="http://schemas.microsoft.com/office/powerpoint/2010/main" val="67402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2A58-0AC9-5B42-92D1-5461426F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Tip 2: Duplicated</a:t>
            </a:r>
            <a:r>
              <a:rPr lang="en-US"/>
              <a:t>/Redundant </a:t>
            </a:r>
            <a:r>
              <a:rPr lang="en-US" dirty="0"/>
              <a:t>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0C22A-54C7-634C-98E6-3FA59197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30517"/>
            <a:ext cx="8229600" cy="5095649"/>
          </a:xfrm>
        </p:spPr>
        <p:txBody>
          <a:bodyPr/>
          <a:lstStyle/>
          <a:p>
            <a:r>
              <a:rPr lang="en-US" dirty="0"/>
              <a:t>These residual plots tell the </a:t>
            </a:r>
            <a:r>
              <a:rPr lang="en-US" b="1" dirty="0"/>
              <a:t>same story </a:t>
            </a:r>
            <a:r>
              <a:rPr lang="en-US" dirty="0"/>
              <a:t>(of linearity and homoskedasticity)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E1585-D7D1-FD43-8E97-8447AB9B0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88" y="1858563"/>
            <a:ext cx="4612689" cy="2722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87B8AA-338E-0449-AD4C-2565D81D7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573" y="1859480"/>
            <a:ext cx="4927142" cy="2908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5C6B55-322F-B141-8B78-DFCEF27AD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601" y="4337723"/>
            <a:ext cx="3996570" cy="2359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FF28C0-259E-EE4F-88F1-34463E3ED97B}"/>
              </a:ext>
            </a:extLst>
          </p:cNvPr>
          <p:cNvSpPr txBox="1"/>
          <p:nvPr/>
        </p:nvSpPr>
        <p:spPr>
          <a:xfrm>
            <a:off x="6328232" y="4996563"/>
            <a:ext cx="4681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Ab + Weight model</a:t>
            </a:r>
          </a:p>
          <a:p>
            <a:endParaRPr lang="en-US" sz="2400" dirty="0"/>
          </a:p>
          <a:p>
            <a:r>
              <a:rPr lang="en-US" sz="2400" dirty="0"/>
              <a:t>But do you know what the </a:t>
            </a:r>
            <a:r>
              <a:rPr lang="en-US" sz="2400" b="1" dirty="0"/>
              <a:t>red line </a:t>
            </a:r>
            <a:r>
              <a:rPr lang="en-US" sz="2400" dirty="0"/>
              <a:t>is????</a:t>
            </a:r>
          </a:p>
        </p:txBody>
      </p:sp>
    </p:spTree>
    <p:extLst>
      <p:ext uri="{BB962C8B-B14F-4D97-AF65-F5344CB8AC3E}">
        <p14:creationId xmlns:p14="http://schemas.microsoft.com/office/powerpoint/2010/main" val="3698567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47E1-590A-4C48-A5DE-5CF5EC7A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428" y="274638"/>
            <a:ext cx="8519375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Tip 3: Don’t Put Stuff You Don’t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47980-BDD6-0041-AD2C-82554411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know everything that’s on your slides/summary. Don’t put analysis that you don’t know.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C903A-6B26-E246-BD08-F3DA74AA1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654" y="2090058"/>
            <a:ext cx="5542149" cy="4601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830D95-6430-7844-96AA-A43C76D45C01}"/>
              </a:ext>
            </a:extLst>
          </p:cNvPr>
          <p:cNvSpPr txBox="1"/>
          <p:nvPr/>
        </p:nvSpPr>
        <p:spPr>
          <a:xfrm>
            <a:off x="670561" y="3051744"/>
            <a:ext cx="3757498" cy="26776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Any idea what the dotted lines present?</a:t>
            </a:r>
          </a:p>
          <a:p>
            <a:endParaRPr lang="en-US" sz="2400" dirty="0"/>
          </a:p>
          <a:p>
            <a:r>
              <a:rPr lang="en-US" sz="2400" dirty="0"/>
              <a:t>Any idea what the x-axis actually is? </a:t>
            </a:r>
          </a:p>
          <a:p>
            <a:endParaRPr lang="en-US" sz="2400" dirty="0"/>
          </a:p>
          <a:p>
            <a:r>
              <a:rPr lang="en-US" sz="2400" dirty="0"/>
              <a:t>Or the solid red line?</a:t>
            </a:r>
          </a:p>
        </p:txBody>
      </p:sp>
    </p:spTree>
    <p:extLst>
      <p:ext uri="{BB962C8B-B14F-4D97-AF65-F5344CB8AC3E}">
        <p14:creationId xmlns:p14="http://schemas.microsoft.com/office/powerpoint/2010/main" val="2168480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9131-886A-264D-AAE6-EECBDE69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Mistakes in Executive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D2A5F-5B2A-ED49-B7ED-37FC2C5C5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Tip 1</a:t>
            </a:r>
            <a:r>
              <a:rPr lang="en-US" dirty="0"/>
              <a:t>: Do not spend a lot of pages/paragraphs on </a:t>
            </a:r>
            <a:r>
              <a:rPr lang="en-US" b="1" dirty="0"/>
              <a:t>data cleaning</a:t>
            </a:r>
          </a:p>
          <a:p>
            <a:pPr lvl="1"/>
            <a:r>
              <a:rPr lang="en-US" dirty="0"/>
              <a:t>Data cleaning is very important and you should have these details in your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But, for an executive summary, your model description and rationale behind it </a:t>
            </a:r>
            <a:r>
              <a:rPr lang="en-US" b="1" dirty="0"/>
              <a:t>is far more important </a:t>
            </a:r>
            <a:r>
              <a:rPr lang="en-US" dirty="0"/>
              <a:t>than how the data was cleaned.</a:t>
            </a:r>
          </a:p>
          <a:p>
            <a:pPr lvl="1"/>
            <a:endParaRPr lang="en-US" dirty="0"/>
          </a:p>
          <a:p>
            <a:r>
              <a:rPr lang="en-US" u="sng" dirty="0"/>
              <a:t>Tip 2</a:t>
            </a:r>
            <a:r>
              <a:rPr lang="en-US" dirty="0"/>
              <a:t>: Remove </a:t>
            </a:r>
            <a:r>
              <a:rPr lang="en-US" b="1" dirty="0"/>
              <a:t>redundant </a:t>
            </a:r>
            <a:r>
              <a:rPr lang="en-US" dirty="0"/>
              <a:t>or useless plots/tables/etc.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 you are not going to talk about number X in the table (or plot), don’t put X in the executive summary!!!!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u="sng" dirty="0"/>
              <a:t>Tip 3</a:t>
            </a:r>
            <a:r>
              <a:rPr lang="en-US" dirty="0"/>
              <a:t>: Proofread your work!!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2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E500-BC00-164F-93BF-1DD9697D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44080-5453-094D-AB90-89C7123E3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These slides are only meant to show </a:t>
            </a:r>
            <a:r>
              <a:rPr lang="en-US" b="1" dirty="0"/>
              <a:t>one</a:t>
            </a:r>
            <a:r>
              <a:rPr lang="en-US" dirty="0"/>
              <a:t> example of presenting your materials. </a:t>
            </a:r>
          </a:p>
          <a:p>
            <a:r>
              <a:rPr lang="en-US" dirty="0"/>
              <a:t>You </a:t>
            </a:r>
            <a:r>
              <a:rPr lang="en-US" b="1" dirty="0"/>
              <a:t>do not</a:t>
            </a:r>
            <a:r>
              <a:rPr lang="en-US" dirty="0"/>
              <a:t> have to follow the organization below to get full credit.</a:t>
            </a:r>
          </a:p>
          <a:p>
            <a:pPr lvl="1"/>
            <a:r>
              <a:rPr lang="en-US" dirty="0"/>
              <a:t>Many students in the past have deviated from this layout and have also received full credit.</a:t>
            </a:r>
          </a:p>
          <a:p>
            <a:pPr lvl="1"/>
            <a:r>
              <a:rPr lang="en-US" dirty="0"/>
              <a:t>The slides below are meant to get you started on how to organize your material for a presentation.</a:t>
            </a:r>
          </a:p>
          <a:p>
            <a:r>
              <a:rPr lang="en-US" dirty="0"/>
              <a:t>Ultimately, what we are looking for is whether you have </a:t>
            </a:r>
            <a:r>
              <a:rPr lang="en-US" b="1" dirty="0"/>
              <a:t>clear, convincing</a:t>
            </a:r>
            <a:r>
              <a:rPr lang="en-US" dirty="0"/>
              <a:t> argument for your final model</a:t>
            </a:r>
          </a:p>
          <a:p>
            <a:pPr lvl="1"/>
            <a:r>
              <a:rPr lang="en-US" dirty="0"/>
              <a:t>Clear </a:t>
            </a:r>
            <a:r>
              <a:rPr lang="en-US" dirty="0">
                <a:sym typeface="Wingdings" pitchFamily="2" charset="2"/>
              </a:rPr>
              <a:t> Easy-to-follow slides; people with some quantitative background can understand your model and how you arrive at your model</a:t>
            </a:r>
          </a:p>
          <a:p>
            <a:pPr lvl="1"/>
            <a:r>
              <a:rPr lang="en-US" dirty="0">
                <a:sym typeface="Wingdings" pitchFamily="2" charset="2"/>
              </a:rPr>
              <a:t>Convincing  You should only present the right set of statistical evidence to convince the listener that the your final model is reasonable.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03"/>
    </mc:Choice>
    <mc:Fallback xmlns="">
      <p:transition spd="slow" advTm="14510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4C85-17AC-E24F-97EF-FC822B56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482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Summary of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8B79A-6ABE-934D-86D8-2CB9637F8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322"/>
            <a:ext cx="10992678" cy="5626426"/>
          </a:xfrm>
        </p:spPr>
        <p:txBody>
          <a:bodyPr>
            <a:normAutofit/>
          </a:bodyPr>
          <a:lstStyle/>
          <a:p>
            <a:r>
              <a:rPr lang="en-US" dirty="0"/>
              <a:t>We impute </a:t>
            </a:r>
            <a:r>
              <a:rPr lang="en-US" b="1" dirty="0"/>
              <a:t>individual BLANK’s </a:t>
            </a:r>
            <a:r>
              <a:rPr lang="en-US" dirty="0"/>
              <a:t>due to BLANK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deleted </a:t>
            </a:r>
            <a:r>
              <a:rPr lang="en-US" b="1" dirty="0"/>
              <a:t>two individuals (BLANK and BLANK)</a:t>
            </a:r>
            <a:r>
              <a:rPr lang="en-US" dirty="0"/>
              <a:t> due to BLANK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Final Cleaned Data</a:t>
            </a:r>
            <a:r>
              <a:rPr lang="en-US" dirty="0"/>
              <a:t>: </a:t>
            </a:r>
            <a:r>
              <a:rPr lang="en-US" b="1" dirty="0"/>
              <a:t>n=250 </a:t>
            </a:r>
            <a:r>
              <a:rPr lang="en-US" dirty="0"/>
              <a:t>(from n=252) with p = BLANK predictors</a:t>
            </a:r>
          </a:p>
          <a:p>
            <a:pPr lvl="1"/>
            <a:r>
              <a:rPr lang="en-US" dirty="0"/>
              <a:t>Predictors: BLANK, BLANK, BLANK,…,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346848-540C-AA48-A34E-589E6E28F5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976179"/>
              </p:ext>
            </p:extLst>
          </p:nvPr>
        </p:nvGraphicFramePr>
        <p:xfrm>
          <a:off x="1096337" y="1690492"/>
          <a:ext cx="735383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093">
                  <a:extLst>
                    <a:ext uri="{9D8B030D-6E8A-4147-A177-3AD203B41FA5}">
                      <a16:colId xmlns:a16="http://schemas.microsoft.com/office/drawing/2014/main" val="1931450050"/>
                    </a:ext>
                  </a:extLst>
                </a:gridCol>
                <a:gridCol w="1980581">
                  <a:extLst>
                    <a:ext uri="{9D8B030D-6E8A-4147-A177-3AD203B41FA5}">
                      <a16:colId xmlns:a16="http://schemas.microsoft.com/office/drawing/2014/main" val="3576124933"/>
                    </a:ext>
                  </a:extLst>
                </a:gridCol>
                <a:gridCol w="1980581">
                  <a:extLst>
                    <a:ext uri="{9D8B030D-6E8A-4147-A177-3AD203B41FA5}">
                      <a16:colId xmlns:a16="http://schemas.microsoft.com/office/drawing/2014/main" val="407764629"/>
                    </a:ext>
                  </a:extLst>
                </a:gridCol>
                <a:gridCol w="1980581">
                  <a:extLst>
                    <a:ext uri="{9D8B030D-6E8A-4147-A177-3AD203B41FA5}">
                      <a16:colId xmlns:a16="http://schemas.microsoft.com/office/drawing/2014/main" val="259747676"/>
                    </a:ext>
                  </a:extLst>
                </a:gridCol>
              </a:tblGrid>
              <a:tr h="443739">
                <a:tc>
                  <a:txBody>
                    <a:bodyPr/>
                    <a:lstStyle/>
                    <a:p>
                      <a:r>
                        <a:rPr lang="en-US" dirty="0"/>
                        <a:t>Individual (IDNO)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Obs.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Imputed Obs.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Imputation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497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BLANK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Some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Some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BLANK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05276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B3460BB-817F-DF4C-B8A7-62B07769A9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175901"/>
              </p:ext>
            </p:extLst>
          </p:nvPr>
        </p:nvGraphicFramePr>
        <p:xfrm>
          <a:off x="1096337" y="3626041"/>
          <a:ext cx="6606862" cy="1371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897">
                  <a:extLst>
                    <a:ext uri="{9D8B030D-6E8A-4147-A177-3AD203B41FA5}">
                      <a16:colId xmlns:a16="http://schemas.microsoft.com/office/drawing/2014/main" val="1931450050"/>
                    </a:ext>
                  </a:extLst>
                </a:gridCol>
                <a:gridCol w="3856965">
                  <a:extLst>
                    <a:ext uri="{9D8B030D-6E8A-4147-A177-3AD203B41FA5}">
                      <a16:colId xmlns:a16="http://schemas.microsoft.com/office/drawing/2014/main" val="3576124933"/>
                    </a:ext>
                  </a:extLst>
                </a:gridCol>
              </a:tblGrid>
              <a:tr h="483664">
                <a:tc>
                  <a:txBody>
                    <a:bodyPr/>
                    <a:lstStyle/>
                    <a:p>
                      <a:r>
                        <a:rPr lang="en-US" dirty="0"/>
                        <a:t>Individual (IDNO)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Obs.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497605"/>
                  </a:ext>
                </a:extLst>
              </a:tr>
              <a:tr h="443739">
                <a:tc>
                  <a:txBody>
                    <a:bodyPr/>
                    <a:lstStyle/>
                    <a:p>
                      <a:r>
                        <a:rPr lang="en-US" dirty="0"/>
                        <a:t>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Some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052769"/>
                  </a:ext>
                </a:extLst>
              </a:tr>
              <a:tr h="443739">
                <a:tc>
                  <a:txBody>
                    <a:bodyPr/>
                    <a:lstStyle/>
                    <a:p>
                      <a:r>
                        <a:rPr lang="en-US" dirty="0"/>
                        <a:t>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Some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00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61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354"/>
    </mc:Choice>
    <mc:Fallback xmlns="">
      <p:transition spd="slow" advTm="17735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A0B2-FDB0-B64F-BD11-9EA150C6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Best Model for Body Fat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EC96-C238-AC44-AD5B-29C9A8AE3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560443"/>
            <a:ext cx="11022496" cy="5118652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Metric for Model Performance</a:t>
            </a:r>
            <a:r>
              <a:rPr lang="en-US" dirty="0"/>
              <a:t>: We’ll define the “best” model based on the following criteria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(BLANK, e.g. RMSE, R^2, etc.)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(BLANK)</a:t>
            </a:r>
          </a:p>
          <a:p>
            <a:pPr lvl="1"/>
            <a:endParaRPr lang="en-US" dirty="0"/>
          </a:p>
          <a:p>
            <a:r>
              <a:rPr lang="en-US" u="sng" dirty="0"/>
              <a:t>Candidate Models</a:t>
            </a:r>
            <a:r>
              <a:rPr lang="en-US" dirty="0"/>
              <a:t>: Linear models with at most </a:t>
            </a:r>
            <a:r>
              <a:rPr lang="en-US" b="1" dirty="0"/>
              <a:t>BLANK</a:t>
            </a:r>
            <a:r>
              <a:rPr lang="en-US" dirty="0"/>
              <a:t> </a:t>
            </a:r>
            <a:r>
              <a:rPr lang="en-US" b="1" dirty="0"/>
              <a:t>predictors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Y ~ 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Y ~ BLANK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Y ~ BLANK</a:t>
            </a:r>
          </a:p>
          <a:p>
            <a:pPr marL="457200" lvl="1" indent="0">
              <a:buNone/>
            </a:pPr>
            <a:r>
              <a:rPr lang="en-US" dirty="0"/>
              <a:t>OR maybe just Y ~ exhaustive BLANK-var combination (e.g. all 3-variable models)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 used greedy stepwise regression/convex </a:t>
            </a:r>
            <a:r>
              <a:rPr lang="en-US" dirty="0" err="1"/>
              <a:t>optim</a:t>
            </a:r>
            <a:r>
              <a:rPr lang="en-US" dirty="0"/>
              <a:t>/etc. and evaluated each candidate model’s performance </a:t>
            </a:r>
          </a:p>
        </p:txBody>
      </p:sp>
    </p:spTree>
    <p:extLst>
      <p:ext uri="{BB962C8B-B14F-4D97-AF65-F5344CB8AC3E}">
        <p14:creationId xmlns:p14="http://schemas.microsoft.com/office/powerpoint/2010/main" val="186712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155"/>
    </mc:Choice>
    <mc:Fallback xmlns="">
      <p:transition spd="slow" advTm="12815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0A9A-73FC-794B-9263-95D5F6CD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BBCFE6-F14F-FA4F-A31B-B53166E762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158771"/>
              </p:ext>
            </p:extLst>
          </p:nvPr>
        </p:nvGraphicFramePr>
        <p:xfrm>
          <a:off x="1981200" y="1600200"/>
          <a:ext cx="8229600" cy="3808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4499973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9999085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71922626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551614662"/>
                    </a:ext>
                  </a:extLst>
                </a:gridCol>
              </a:tblGrid>
              <a:tr h="97744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Rsquared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 metrics for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 metrics for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13666"/>
                  </a:ext>
                </a:extLst>
              </a:tr>
              <a:tr h="566297">
                <a:tc>
                  <a:txBody>
                    <a:bodyPr/>
                    <a:lstStyle/>
                    <a:p>
                      <a:r>
                        <a:rPr lang="en-US" dirty="0"/>
                        <a:t>Y ~ 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78473"/>
                  </a:ext>
                </a:extLst>
              </a:tr>
              <a:tr h="566297">
                <a:tc>
                  <a:txBody>
                    <a:bodyPr/>
                    <a:lstStyle/>
                    <a:p>
                      <a:r>
                        <a:rPr lang="en-US" dirty="0"/>
                        <a:t>Y ~ 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02623"/>
                  </a:ext>
                </a:extLst>
              </a:tr>
              <a:tr h="566297">
                <a:tc>
                  <a:txBody>
                    <a:bodyPr/>
                    <a:lstStyle/>
                    <a:p>
                      <a:r>
                        <a:rPr lang="en-US" dirty="0"/>
                        <a:t>Y ~ 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055155"/>
                  </a:ext>
                </a:extLst>
              </a:tr>
              <a:tr h="566297">
                <a:tc>
                  <a:txBody>
                    <a:bodyPr/>
                    <a:lstStyle/>
                    <a:p>
                      <a:r>
                        <a:rPr lang="en-US" dirty="0"/>
                        <a:t>Y ~ 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776865"/>
                  </a:ext>
                </a:extLst>
              </a:tr>
              <a:tr h="566297">
                <a:tc>
                  <a:txBody>
                    <a:bodyPr/>
                    <a:lstStyle/>
                    <a:p>
                      <a:r>
                        <a:rPr lang="en-US" dirty="0"/>
                        <a:t>Y ~ 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58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7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33"/>
    </mc:Choice>
    <mc:Fallback xmlns="">
      <p:transition spd="slow" advTm="4683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16A9-D301-BC40-B0AC-469DA64A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576B-ACFF-F04E-A789-8A0BEA83C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go into more details about how you found your best model and/or the strengths/weakness of each model in words</a:t>
            </a:r>
          </a:p>
          <a:p>
            <a:pPr lvl="1"/>
            <a:r>
              <a:rPr lang="en-US" u="sng" dirty="0"/>
              <a:t>Example 1</a:t>
            </a:r>
            <a:r>
              <a:rPr lang="en-US" dirty="0"/>
              <a:t>: BLANK model is </a:t>
            </a:r>
            <a:r>
              <a:rPr lang="en-US" b="1" dirty="0"/>
              <a:t>comparable</a:t>
            </a:r>
            <a:r>
              <a:rPr lang="en-US" dirty="0"/>
              <a:t> to other BLANK models; the r-squared only increases by 3% at most.</a:t>
            </a:r>
          </a:p>
          <a:p>
            <a:pPr lvl="1"/>
            <a:r>
              <a:rPr lang="en-US" u="sng" dirty="0"/>
              <a:t>Example 2</a:t>
            </a:r>
            <a:r>
              <a:rPr lang="en-US" dirty="0"/>
              <a:t>: They are equally complex</a:t>
            </a:r>
          </a:p>
          <a:p>
            <a:endParaRPr lang="en-US" dirty="0"/>
          </a:p>
          <a:p>
            <a:r>
              <a:rPr lang="en-US" dirty="0"/>
              <a:t>You can also make some comments about the numerical or visual results above</a:t>
            </a:r>
          </a:p>
          <a:p>
            <a:pPr lvl="1"/>
            <a:r>
              <a:rPr lang="en-US" u="sng" dirty="0"/>
              <a:t>Example 1</a:t>
            </a:r>
            <a:r>
              <a:rPr lang="en-US" dirty="0"/>
              <a:t>: While model BLANK is better than model BLANK in terms of R^2, model BLANK has better than model BLANK in terms of BLANK.</a:t>
            </a:r>
          </a:p>
          <a:p>
            <a:pPr lvl="1"/>
            <a:r>
              <a:rPr lang="en-US" u="sng" dirty="0"/>
              <a:t>Example 2</a:t>
            </a:r>
            <a:r>
              <a:rPr lang="en-US" dirty="0"/>
              <a:t>: The predictor BLANK is significant across all models evaluated.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5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41"/>
    </mc:Choice>
    <mc:Fallback xmlns="">
      <p:transition spd="slow" advTm="5844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2075-E746-EB49-B96C-691813B1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4723"/>
          </a:xfrm>
        </p:spPr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EFC8-A04A-6744-BC2F-7DD3E28C0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323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err="1"/>
              <a:t>BodyFat</a:t>
            </a:r>
            <a:r>
              <a:rPr lang="en-US" dirty="0"/>
              <a:t>% = Intercept + BLANK</a:t>
            </a:r>
          </a:p>
          <a:p>
            <a:r>
              <a:rPr lang="en-US" dirty="0"/>
              <a:t>Some description of the final model in words</a:t>
            </a:r>
          </a:p>
          <a:p>
            <a:pPr lvl="1"/>
            <a:r>
              <a:rPr lang="en-US" u="sng" dirty="0"/>
              <a:t>Example 1</a:t>
            </a:r>
            <a:r>
              <a:rPr lang="en-US" dirty="0"/>
              <a:t>: As men get older by one year, he is expected to gain BLANK % in body fat. </a:t>
            </a:r>
          </a:p>
          <a:p>
            <a:pPr lvl="1"/>
            <a:r>
              <a:rPr lang="en-US" u="sng" dirty="0"/>
              <a:t>Example 2</a:t>
            </a:r>
            <a:r>
              <a:rPr lang="en-US" dirty="0"/>
              <a:t>: As men’s waist increases by one inch, he is expected to gain BLANK % in body fat.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Some example usage of model</a:t>
            </a:r>
          </a:p>
          <a:p>
            <a:pPr lvl="1"/>
            <a:r>
              <a:rPr lang="en-US" dirty="0"/>
              <a:t>Example 1: Average American (CDC, 39inch waist): 23% with 95% PI (13.9%,31.6%)</a:t>
            </a:r>
          </a:p>
          <a:p>
            <a:pPr lvl="1"/>
            <a:r>
              <a:rPr lang="en-US" dirty="0"/>
              <a:t>Example 2: Usain Bolt (</a:t>
            </a:r>
            <a:r>
              <a:rPr lang="en-US" dirty="0" err="1"/>
              <a:t>HealthCeleb</a:t>
            </a:r>
            <a:r>
              <a:rPr lang="en-US" dirty="0"/>
              <a:t>, 33inch waist): 13.7% with 95% PI (5.1%,22.8%)</a:t>
            </a:r>
          </a:p>
          <a:p>
            <a:pPr lvl="1"/>
            <a:r>
              <a:rPr lang="en-US" dirty="0"/>
              <a:t>Example 3: By men’s pants size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2BB850-DE40-0F44-803F-8B10BA7A6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532358"/>
              </p:ext>
            </p:extLst>
          </p:nvPr>
        </p:nvGraphicFramePr>
        <p:xfrm>
          <a:off x="2530697" y="5697609"/>
          <a:ext cx="713060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121">
                  <a:extLst>
                    <a:ext uri="{9D8B030D-6E8A-4147-A177-3AD203B41FA5}">
                      <a16:colId xmlns:a16="http://schemas.microsoft.com/office/drawing/2014/main" val="647481754"/>
                    </a:ext>
                  </a:extLst>
                </a:gridCol>
                <a:gridCol w="1426121">
                  <a:extLst>
                    <a:ext uri="{9D8B030D-6E8A-4147-A177-3AD203B41FA5}">
                      <a16:colId xmlns:a16="http://schemas.microsoft.com/office/drawing/2014/main" val="2241705223"/>
                    </a:ext>
                  </a:extLst>
                </a:gridCol>
                <a:gridCol w="1426121">
                  <a:extLst>
                    <a:ext uri="{9D8B030D-6E8A-4147-A177-3AD203B41FA5}">
                      <a16:colId xmlns:a16="http://schemas.microsoft.com/office/drawing/2014/main" val="2631847524"/>
                    </a:ext>
                  </a:extLst>
                </a:gridCol>
                <a:gridCol w="1426121">
                  <a:extLst>
                    <a:ext uri="{9D8B030D-6E8A-4147-A177-3AD203B41FA5}">
                      <a16:colId xmlns:a16="http://schemas.microsoft.com/office/drawing/2014/main" val="3787858283"/>
                    </a:ext>
                  </a:extLst>
                </a:gridCol>
                <a:gridCol w="1426121">
                  <a:extLst>
                    <a:ext uri="{9D8B030D-6E8A-4147-A177-3AD203B41FA5}">
                      <a16:colId xmlns:a16="http://schemas.microsoft.com/office/drawing/2014/main" val="3711875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28 &lt;= x &lt;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&lt;= x &lt;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32&lt;= x &lt; 34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 &lt;= x &lt;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 &lt;= x  &lt;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90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6740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A4F830-C14C-7C41-B278-9F92DCA94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680598"/>
              </p:ext>
            </p:extLst>
          </p:nvPr>
        </p:nvGraphicFramePr>
        <p:xfrm>
          <a:off x="3579814" y="3099238"/>
          <a:ext cx="4748011" cy="991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73">
                  <a:extLst>
                    <a:ext uri="{9D8B030D-6E8A-4147-A177-3AD203B41FA5}">
                      <a16:colId xmlns:a16="http://schemas.microsoft.com/office/drawing/2014/main" val="3827578630"/>
                    </a:ext>
                  </a:extLst>
                </a:gridCol>
                <a:gridCol w="1226581">
                  <a:extLst>
                    <a:ext uri="{9D8B030D-6E8A-4147-A177-3AD203B41FA5}">
                      <a16:colId xmlns:a16="http://schemas.microsoft.com/office/drawing/2014/main" val="2151986653"/>
                    </a:ext>
                  </a:extLst>
                </a:gridCol>
                <a:gridCol w="1305714">
                  <a:extLst>
                    <a:ext uri="{9D8B030D-6E8A-4147-A177-3AD203B41FA5}">
                      <a16:colId xmlns:a16="http://schemas.microsoft.com/office/drawing/2014/main" val="3054137632"/>
                    </a:ext>
                  </a:extLst>
                </a:gridCol>
                <a:gridCol w="1099043">
                  <a:extLst>
                    <a:ext uri="{9D8B030D-6E8A-4147-A177-3AD203B41FA5}">
                      <a16:colId xmlns:a16="http://schemas.microsoft.com/office/drawing/2014/main" val="359751603"/>
                    </a:ext>
                  </a:extLst>
                </a:gridCol>
              </a:tblGrid>
              <a:tr h="495754">
                <a:tc>
                  <a:txBody>
                    <a:bodyPr/>
                    <a:lstStyle/>
                    <a:p>
                      <a:r>
                        <a:rPr lang="en-US" dirty="0"/>
                        <a:t>Athletes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86204"/>
                  </a:ext>
                </a:extLst>
              </a:tr>
              <a:tr h="495754">
                <a:tc>
                  <a:txBody>
                    <a:bodyPr/>
                    <a:lstStyle/>
                    <a:p>
                      <a:r>
                        <a:rPr lang="en-US" dirty="0"/>
                        <a:t>6~14%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14%~18%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18% ~25%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50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19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925"/>
    </mc:Choice>
    <mc:Fallback xmlns="">
      <p:transition spd="slow" advTm="17692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B634-4145-4F43-9400-1D381030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Visual Description of Your Final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C9147-3515-F044-BB32-6D52DCFD9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107" y="1253114"/>
            <a:ext cx="6561786" cy="533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3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543"/>
    </mc:Choice>
    <mc:Fallback xmlns="">
      <p:transition spd="slow" advTm="6154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CADB-9CAC-7747-AEB1-1166AC23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Properties of 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19367-FDEB-D94F-9F4F-9772176E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52"/>
            <a:ext cx="10515600" cy="47159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Describe some important, statistical properties of the model</a:t>
            </a:r>
          </a:p>
          <a:p>
            <a:pPr lvl="1"/>
            <a:r>
              <a:rPr lang="en-US" u="sng" dirty="0"/>
              <a:t>Example 1</a:t>
            </a:r>
            <a:r>
              <a:rPr lang="en-US" dirty="0"/>
              <a:t>: </a:t>
            </a:r>
            <a:r>
              <a:rPr lang="en-US" dirty="0" err="1"/>
              <a:t>Coef</a:t>
            </a:r>
            <a:r>
              <a:rPr lang="en-US" dirty="0"/>
              <a:t> waist all significant at 0.05 based on two-sided t-test with p-values BLANK</a:t>
            </a:r>
          </a:p>
          <a:p>
            <a:pPr lvl="1"/>
            <a:r>
              <a:rPr lang="en-US" u="sng" dirty="0"/>
              <a:t>Example 2</a:t>
            </a:r>
            <a:r>
              <a:rPr lang="en-US" dirty="0"/>
              <a:t>: Overall model is significant at 0.05 based on F-test with p-value</a:t>
            </a:r>
          </a:p>
          <a:p>
            <a:pPr lvl="1"/>
            <a:r>
              <a:rPr lang="en-US" u="sng" dirty="0"/>
              <a:t>Example 3</a:t>
            </a:r>
            <a:r>
              <a:rPr lang="en-US" dirty="0"/>
              <a:t>: </a:t>
            </a:r>
            <a:r>
              <a:rPr lang="en-US" dirty="0" err="1"/>
              <a:t>Coef</a:t>
            </a:r>
            <a:r>
              <a:rPr lang="en-US" dirty="0"/>
              <a:t> is significant and negative, suggesting BLANK</a:t>
            </a:r>
          </a:p>
          <a:p>
            <a:pPr lvl="1"/>
            <a:r>
              <a:rPr lang="en-US" u="sng" dirty="0"/>
              <a:t>Example 4</a:t>
            </a:r>
            <a:r>
              <a:rPr lang="en-US" dirty="0"/>
              <a:t>: R^2 =0.68, RMSE/CV error, etc.</a:t>
            </a:r>
          </a:p>
          <a:p>
            <a:pPr lvl="1"/>
            <a:endParaRPr lang="en-US" dirty="0"/>
          </a:p>
          <a:p>
            <a:r>
              <a:rPr lang="en-US" dirty="0"/>
              <a:t>You can also include plots to demonstrate your model</a:t>
            </a:r>
          </a:p>
          <a:p>
            <a:endParaRPr lang="en-US" dirty="0"/>
          </a:p>
          <a:p>
            <a:r>
              <a:rPr lang="en-US" dirty="0"/>
              <a:t>You can also discuss other aspects of your model (e.g. interpreting the coefficients in your model if you have more than one predictors; CIs,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6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680"/>
    </mc:Choice>
    <mc:Fallback xmlns="">
      <p:transition spd="slow" advTm="9768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1227</Words>
  <Application>Microsoft Macintosh PowerPoint</Application>
  <PresentationFormat>Widescreen</PresentationFormat>
  <Paragraphs>175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Example Presentation</vt:lpstr>
      <vt:lpstr>Some Notes </vt:lpstr>
      <vt:lpstr>Summary of Data Cleaning</vt:lpstr>
      <vt:lpstr>Finding Best Model for Body Fat</vt:lpstr>
      <vt:lpstr>Results</vt:lpstr>
      <vt:lpstr>Discussion of Results</vt:lpstr>
      <vt:lpstr>Final Model</vt:lpstr>
      <vt:lpstr>A Visual Description of Your Final Model</vt:lpstr>
      <vt:lpstr>Statistical Properties of Final Model</vt:lpstr>
      <vt:lpstr>Model Diagnostics</vt:lpstr>
      <vt:lpstr>Strengths and Weaknesses</vt:lpstr>
      <vt:lpstr>Some Common Mistakes on Presenting Tables/Figures</vt:lpstr>
      <vt:lpstr>Tip 1: Readable Plots/Tables</vt:lpstr>
      <vt:lpstr>Tip 2: Duplicated/Redundant Plots</vt:lpstr>
      <vt:lpstr> Tip 3: Don’t Put Stuff You Don’t Know</vt:lpstr>
      <vt:lpstr>Some Common Mistakes in Executive Reports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HYUNSEUNG KANG</dc:creator>
  <cp:lastModifiedBy>Hyunseung Kang</cp:lastModifiedBy>
  <cp:revision>10</cp:revision>
  <cp:lastPrinted>2020-10-12T02:31:59Z</cp:lastPrinted>
  <dcterms:created xsi:type="dcterms:W3CDTF">2020-10-11T23:42:13Z</dcterms:created>
  <dcterms:modified xsi:type="dcterms:W3CDTF">2021-10-12T15:48:36Z</dcterms:modified>
</cp:coreProperties>
</file>