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svg" ContentType="image/svg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62" r:id="rId6"/>
    <p:sldId id="263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>
      <p:cViewPr>
        <p:scale>
          <a:sx n="104" d="100"/>
          <a:sy n="104" d="100"/>
        </p:scale>
        <p:origin x="89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954F87B-EA7F-4B52-8263-485DE6B8A130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更多作品请搜索:  http://dwz.cn/Wu2UP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Arial" pitchFamily="34" charset="0"/>
                <a:ea typeface="微软雅黑" pitchFamily="34" charset="-122"/>
                <a:sym typeface="Arial" pitchFamily="34" charset="0"/>
              </a:rPr>
              <a:t>更多作品请搜索</a:t>
            </a:r>
            <a:r>
              <a:rPr lang="en-US" altLang="zh-CN" b="1" dirty="0">
                <a:latin typeface="Arial" pitchFamily="34" charset="0"/>
                <a:ea typeface="微软雅黑" pitchFamily="34" charset="-122"/>
                <a:sym typeface="Arial" pitchFamily="34" charset="0"/>
              </a:rPr>
              <a:t>:  http://dwz.cn/Wu2UP</a:t>
            </a:r>
            <a:endParaRPr lang="zh-CN" altLang="en-US" b="1" dirty="0">
              <a:latin typeface="Arial" pitchFamily="34" charset="0"/>
              <a:ea typeface="微软雅黑" pitchFamily="34" charset="-122"/>
              <a:sym typeface="Arial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94AA6131-098E-4FD1-B57F-EAD0732FB9C6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4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521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Arial" pitchFamily="34" charset="0"/>
                <a:ea typeface="微软雅黑" pitchFamily="34" charset="-122"/>
                <a:sym typeface="Arial" pitchFamily="34" charset="0"/>
              </a:rPr>
              <a:t>更多作品请搜索</a:t>
            </a:r>
            <a:r>
              <a:rPr lang="en-US" altLang="zh-CN" b="1" dirty="0">
                <a:latin typeface="Arial" pitchFamily="34" charset="0"/>
                <a:ea typeface="微软雅黑" pitchFamily="34" charset="-122"/>
                <a:sym typeface="Arial" pitchFamily="34" charset="0"/>
              </a:rPr>
              <a:t>:  http://dwz.cn/Wu2UP</a:t>
            </a:r>
            <a:endParaRPr lang="zh-CN" altLang="en-US" b="1" dirty="0">
              <a:latin typeface="Arial" pitchFamily="34" charset="0"/>
              <a:ea typeface="微软雅黑" pitchFamily="34" charset="-122"/>
              <a:sym typeface="Arial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94AA6131-098E-4FD1-B57F-EAD0732FB9C6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5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868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更多作品请搜索:  http://dwz.cn/Wu2UP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svg"/><Relationship Id="rId6" Type="http://schemas.openxmlformats.org/officeDocument/2006/relationships/image" Target="../media/image7.png"/><Relationship Id="rId7" Type="http://schemas.openxmlformats.org/officeDocument/2006/relationships/image" Target="../media/image9.svg"/><Relationship Id="rId8" Type="http://schemas.openxmlformats.org/officeDocument/2006/relationships/image" Target="../media/image8.png"/><Relationship Id="rId9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1"/>
          <p:cNvPicPr/>
          <p:nvPr/>
        </p:nvPicPr>
        <p:blipFill>
          <a:blip r:embed="rId2"/>
          <a:stretch/>
        </p:blipFill>
        <p:spPr>
          <a:xfrm rot="20975400">
            <a:off x="1617120" y="688320"/>
            <a:ext cx="8762400" cy="520452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1541520" y="1843560"/>
            <a:ext cx="7819560" cy="246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Requirement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                  Specification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322600" y="4447440"/>
            <a:ext cx="2147040" cy="158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Andrea Meier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Anthony Kalbermatten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Cheng-Hsin WUU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Deniz Sarici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4112280" y="3838320"/>
            <a:ext cx="361260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13/10/17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图片 19"/>
          <p:cNvPicPr/>
          <p:nvPr/>
        </p:nvPicPr>
        <p:blipFill>
          <a:blip r:embed="rId2"/>
          <a:srcRect l="13647" t="9309" r="6725" b="5207"/>
          <a:stretch/>
        </p:blipFill>
        <p:spPr>
          <a:xfrm>
            <a:off x="6819840" y="1536120"/>
            <a:ext cx="724680" cy="66600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7672320" y="1639440"/>
            <a:ext cx="34282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7F5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Inspiration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819840" y="1549080"/>
            <a:ext cx="59616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图片 24"/>
          <p:cNvPicPr/>
          <p:nvPr/>
        </p:nvPicPr>
        <p:blipFill>
          <a:blip r:embed="rId2"/>
          <a:srcRect l="13647" t="9309" r="6725" b="5207"/>
          <a:stretch/>
        </p:blipFill>
        <p:spPr>
          <a:xfrm>
            <a:off x="6819840" y="2447640"/>
            <a:ext cx="724680" cy="66600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7672320" y="2550600"/>
            <a:ext cx="34282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7F5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Product Overview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6819840" y="2460240"/>
            <a:ext cx="59616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图片 27"/>
          <p:cNvPicPr/>
          <p:nvPr/>
        </p:nvPicPr>
        <p:blipFill>
          <a:blip r:embed="rId2"/>
          <a:srcRect l="13647" t="9309" r="6725" b="5207"/>
          <a:stretch/>
        </p:blipFill>
        <p:spPr>
          <a:xfrm>
            <a:off x="6819840" y="3335040"/>
            <a:ext cx="724680" cy="666000"/>
          </a:xfrm>
          <a:prstGeom prst="rect">
            <a:avLst/>
          </a:prstGeom>
          <a:ln>
            <a:noFill/>
          </a:ln>
        </p:spPr>
      </p:pic>
      <p:sp>
        <p:nvSpPr>
          <p:cNvPr id="88" name="CustomShape 5"/>
          <p:cNvSpPr/>
          <p:nvPr/>
        </p:nvSpPr>
        <p:spPr>
          <a:xfrm>
            <a:off x="7672320" y="3438000"/>
            <a:ext cx="34282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7F5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Functionality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6819840" y="3347640"/>
            <a:ext cx="59616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图片 30"/>
          <p:cNvPicPr/>
          <p:nvPr/>
        </p:nvPicPr>
        <p:blipFill>
          <a:blip r:embed="rId3"/>
          <a:srcRect l="13647" t="9310" r="6725" b="5234"/>
          <a:stretch/>
        </p:blipFill>
        <p:spPr>
          <a:xfrm>
            <a:off x="6819840" y="4247640"/>
            <a:ext cx="724680" cy="664560"/>
          </a:xfrm>
          <a:prstGeom prst="rect">
            <a:avLst/>
          </a:prstGeom>
          <a:ln>
            <a:noFill/>
          </a:ln>
        </p:spPr>
      </p:pic>
      <p:sp>
        <p:nvSpPr>
          <p:cNvPr id="91" name="CustomShape 7"/>
          <p:cNvSpPr/>
          <p:nvPr/>
        </p:nvSpPr>
        <p:spPr>
          <a:xfrm>
            <a:off x="7672320" y="4349520"/>
            <a:ext cx="34282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7F5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Non-Functional </a:t>
            </a:r>
            <a:r>
              <a:rPr lang="en-US" sz="2400" b="1" spc="-1" dirty="0">
                <a:solidFill>
                  <a:srgbClr val="007F5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R</a:t>
            </a:r>
            <a:r>
              <a:rPr lang="en-US" sz="2400" b="1" strike="noStrike" spc="-1" dirty="0" smtClean="0">
                <a:solidFill>
                  <a:srgbClr val="007F5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equirements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>
            <a:off x="6819840" y="4260600"/>
            <a:ext cx="59616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图片 18"/>
          <p:cNvPicPr/>
          <p:nvPr/>
        </p:nvPicPr>
        <p:blipFill>
          <a:blip r:embed="rId4"/>
          <a:stretch/>
        </p:blipFill>
        <p:spPr>
          <a:xfrm rot="20975400">
            <a:off x="423360" y="1515240"/>
            <a:ext cx="5758560" cy="3420360"/>
          </a:xfrm>
          <a:prstGeom prst="rect">
            <a:avLst/>
          </a:prstGeom>
          <a:ln>
            <a:noFill/>
          </a:ln>
        </p:spPr>
      </p:pic>
      <p:sp>
        <p:nvSpPr>
          <p:cNvPr id="94" name="CustomShape 9"/>
          <p:cNvSpPr/>
          <p:nvPr/>
        </p:nvSpPr>
        <p:spPr>
          <a:xfrm>
            <a:off x="1251000" y="2717640"/>
            <a:ext cx="444420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6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CONTENTS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 1"/>
          <p:cNvSpPr/>
          <p:nvPr/>
        </p:nvSpPr>
        <p:spPr>
          <a:xfrm>
            <a:off x="1017720" y="3468600"/>
            <a:ext cx="10339560" cy="360"/>
          </a:xfrm>
          <a:prstGeom prst="line">
            <a:avLst/>
          </a:prstGeom>
          <a:ln w="12600">
            <a:solidFill>
              <a:srgbClr val="ADBA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2"/>
          <p:cNvSpPr/>
          <p:nvPr/>
        </p:nvSpPr>
        <p:spPr>
          <a:xfrm flipV="1">
            <a:off x="5927040" y="3475800"/>
            <a:ext cx="360" cy="2111400"/>
          </a:xfrm>
          <a:prstGeom prst="line">
            <a:avLst/>
          </a:prstGeom>
          <a:ln w="12600">
            <a:solidFill>
              <a:srgbClr val="ADBA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987480" y="1742760"/>
            <a:ext cx="1030680" cy="1030680"/>
          </a:xfrm>
          <a:prstGeom prst="ellipse">
            <a:avLst/>
          </a:prstGeom>
          <a:solidFill>
            <a:srgbClr val="117A6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6178320" y="4273560"/>
            <a:ext cx="1030680" cy="1030680"/>
          </a:xfrm>
          <a:prstGeom prst="ellipse">
            <a:avLst/>
          </a:prstGeom>
          <a:solidFill>
            <a:srgbClr val="32BB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5"/>
          <p:cNvSpPr/>
          <p:nvPr/>
        </p:nvSpPr>
        <p:spPr>
          <a:xfrm>
            <a:off x="987480" y="4308840"/>
            <a:ext cx="1030680" cy="1030680"/>
          </a:xfrm>
          <a:prstGeom prst="ellipse">
            <a:avLst/>
          </a:prstGeom>
          <a:solidFill>
            <a:srgbClr val="32BB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6"/>
          <p:cNvSpPr/>
          <p:nvPr/>
        </p:nvSpPr>
        <p:spPr>
          <a:xfrm>
            <a:off x="2270520" y="1987920"/>
            <a:ext cx="8686440" cy="79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1400" b="1" strike="noStrike" spc="-1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Idea: </a:t>
            </a:r>
            <a:r>
              <a:rPr lang="en-US" sz="1400" b="0" strike="noStrike" spc="-1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Our program should be built at the example of Emmet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400" b="1" strike="noStrike" spc="-1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Implementation: </a:t>
            </a:r>
            <a:r>
              <a:rPr lang="en-US" sz="1400" b="0" strike="noStrike" spc="-1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command  line as a GUI.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2255400" y="1473840"/>
            <a:ext cx="178272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Inspiration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7491960" y="4352040"/>
            <a:ext cx="3549240" cy="21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1400" b="0" strike="noStrike" spc="-1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Use of EiffelStudio as a GUI.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7522560" y="3874680"/>
            <a:ext cx="25808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Solution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0"/>
          <p:cNvSpPr/>
          <p:nvPr/>
        </p:nvSpPr>
        <p:spPr>
          <a:xfrm>
            <a:off x="2255400" y="4472640"/>
            <a:ext cx="3382920" cy="105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1400" b="0" strike="noStrike" spc="-1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Functions for change and deletion are needed.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400" b="0" strike="noStrike" spc="-1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Navigation in the HTML is difficult.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1"/>
          <p:cNvSpPr/>
          <p:nvPr/>
        </p:nvSpPr>
        <p:spPr>
          <a:xfrm>
            <a:off x="2255400" y="3963240"/>
            <a:ext cx="17672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Difficulties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图片 41"/>
          <p:cNvPicPr/>
          <p:nvPr/>
        </p:nvPicPr>
        <p:blipFill>
          <a:blip r:embed="rId3"/>
          <a:srcRect l="13647" t="9310" r="6725" b="5234"/>
          <a:stretch/>
        </p:blipFill>
        <p:spPr>
          <a:xfrm>
            <a:off x="262080" y="160200"/>
            <a:ext cx="724680" cy="664560"/>
          </a:xfrm>
          <a:prstGeom prst="rect">
            <a:avLst/>
          </a:prstGeom>
          <a:ln>
            <a:noFill/>
          </a:ln>
        </p:spPr>
      </p:pic>
      <p:sp>
        <p:nvSpPr>
          <p:cNvPr id="107" name="CustomShape 12"/>
          <p:cNvSpPr/>
          <p:nvPr/>
        </p:nvSpPr>
        <p:spPr>
          <a:xfrm>
            <a:off x="987480" y="266760"/>
            <a:ext cx="22568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117A6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Inspiration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3"/>
          <p:cNvSpPr/>
          <p:nvPr/>
        </p:nvSpPr>
        <p:spPr>
          <a:xfrm>
            <a:off x="262080" y="177840"/>
            <a:ext cx="62640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稻壳儿小白白(http://dwz.cn/Wu2UP)"/>
          <p:cNvPicPr/>
          <p:nvPr/>
        </p:nvPicPr>
        <p:blipFill>
          <a:blip r:embed="rId4"/>
          <a:stretch/>
        </p:blipFill>
        <p:spPr>
          <a:xfrm>
            <a:off x="1278360" y="1948680"/>
            <a:ext cx="459000" cy="661320"/>
          </a:xfrm>
          <a:prstGeom prst="rect">
            <a:avLst/>
          </a:prstGeom>
          <a:ln>
            <a:noFill/>
          </a:ln>
        </p:spPr>
      </p:pic>
      <p:sp>
        <p:nvSpPr>
          <p:cNvPr id="110" name="CustomShape 14"/>
          <p:cNvSpPr/>
          <p:nvPr/>
        </p:nvSpPr>
        <p:spPr>
          <a:xfrm>
            <a:off x="1226160" y="4602600"/>
            <a:ext cx="571320" cy="514440"/>
          </a:xfrm>
          <a:custGeom>
            <a:avLst/>
            <a:gdLst/>
            <a:ahLst/>
            <a:cxnLst/>
            <a:rect l="l" t="t" r="r" b="b"/>
            <a:pathLst>
              <a:path w="102" h="116">
                <a:moveTo>
                  <a:pt x="94" y="35"/>
                </a:moveTo>
                <a:cubicBezTo>
                  <a:pt x="94" y="33"/>
                  <a:pt x="95" y="31"/>
                  <a:pt x="95" y="29"/>
                </a:cubicBezTo>
                <a:cubicBezTo>
                  <a:pt x="95" y="13"/>
                  <a:pt x="82" y="0"/>
                  <a:pt x="66" y="0"/>
                </a:cubicBezTo>
                <a:cubicBezTo>
                  <a:pt x="54" y="0"/>
                  <a:pt x="45" y="6"/>
                  <a:pt x="40" y="15"/>
                </a:cubicBezTo>
                <a:cubicBezTo>
                  <a:pt x="38" y="15"/>
                  <a:pt x="35" y="14"/>
                  <a:pt x="33" y="14"/>
                </a:cubicBezTo>
                <a:cubicBezTo>
                  <a:pt x="23" y="14"/>
                  <a:pt x="15" y="22"/>
                  <a:pt x="15" y="32"/>
                </a:cubicBezTo>
                <a:cubicBezTo>
                  <a:pt x="6" y="35"/>
                  <a:pt x="0" y="42"/>
                  <a:pt x="0" y="50"/>
                </a:cubicBezTo>
                <a:cubicBezTo>
                  <a:pt x="0" y="62"/>
                  <a:pt x="13" y="72"/>
                  <a:pt x="29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22" y="87"/>
                  <a:pt x="22" y="87"/>
                  <a:pt x="22" y="87"/>
                </a:cubicBezTo>
                <a:cubicBezTo>
                  <a:pt x="40" y="87"/>
                  <a:pt x="40" y="87"/>
                  <a:pt x="40" y="87"/>
                </a:cubicBezTo>
                <a:cubicBezTo>
                  <a:pt x="22" y="116"/>
                  <a:pt x="22" y="116"/>
                  <a:pt x="22" y="116"/>
                </a:cubicBezTo>
                <a:cubicBezTo>
                  <a:pt x="66" y="79"/>
                  <a:pt x="66" y="79"/>
                  <a:pt x="66" y="79"/>
                </a:cubicBezTo>
                <a:cubicBezTo>
                  <a:pt x="44" y="79"/>
                  <a:pt x="44" y="79"/>
                  <a:pt x="44" y="79"/>
                </a:cubicBezTo>
                <a:cubicBezTo>
                  <a:pt x="51" y="72"/>
                  <a:pt x="51" y="72"/>
                  <a:pt x="51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89" y="72"/>
                  <a:pt x="102" y="62"/>
                  <a:pt x="102" y="50"/>
                </a:cubicBezTo>
                <a:cubicBezTo>
                  <a:pt x="102" y="45"/>
                  <a:pt x="99" y="39"/>
                  <a:pt x="94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5"/>
          <p:cNvSpPr/>
          <p:nvPr/>
        </p:nvSpPr>
        <p:spPr>
          <a:xfrm>
            <a:off x="6372720" y="4480560"/>
            <a:ext cx="667440" cy="569160"/>
          </a:xfrm>
          <a:custGeom>
            <a:avLst/>
            <a:gdLst/>
            <a:ahLst/>
            <a:cxnLst/>
            <a:rect l="l" t="t" r="r" b="b"/>
            <a:pathLst>
              <a:path w="619" h="620">
                <a:moveTo>
                  <a:pt x="589" y="118"/>
                </a:moveTo>
                <a:lnTo>
                  <a:pt x="589" y="118"/>
                </a:lnTo>
                <a:cubicBezTo>
                  <a:pt x="574" y="132"/>
                  <a:pt x="559" y="148"/>
                  <a:pt x="530" y="177"/>
                </a:cubicBezTo>
                <a:cubicBezTo>
                  <a:pt x="515" y="191"/>
                  <a:pt x="471" y="191"/>
                  <a:pt x="457" y="177"/>
                </a:cubicBezTo>
                <a:cubicBezTo>
                  <a:pt x="427" y="148"/>
                  <a:pt x="427" y="118"/>
                  <a:pt x="457" y="89"/>
                </a:cubicBezTo>
                <a:cubicBezTo>
                  <a:pt x="471" y="59"/>
                  <a:pt x="500" y="30"/>
                  <a:pt x="500" y="30"/>
                </a:cubicBezTo>
                <a:cubicBezTo>
                  <a:pt x="427" y="0"/>
                  <a:pt x="353" y="15"/>
                  <a:pt x="294" y="74"/>
                </a:cubicBezTo>
                <a:cubicBezTo>
                  <a:pt x="250" y="118"/>
                  <a:pt x="236" y="191"/>
                  <a:pt x="250" y="265"/>
                </a:cubicBezTo>
                <a:cubicBezTo>
                  <a:pt x="44" y="471"/>
                  <a:pt x="44" y="471"/>
                  <a:pt x="44" y="471"/>
                </a:cubicBezTo>
                <a:cubicBezTo>
                  <a:pt x="0" y="501"/>
                  <a:pt x="0" y="560"/>
                  <a:pt x="44" y="589"/>
                </a:cubicBezTo>
                <a:cubicBezTo>
                  <a:pt x="74" y="619"/>
                  <a:pt x="118" y="619"/>
                  <a:pt x="147" y="589"/>
                </a:cubicBezTo>
                <a:cubicBezTo>
                  <a:pt x="368" y="368"/>
                  <a:pt x="368" y="368"/>
                  <a:pt x="368" y="368"/>
                </a:cubicBezTo>
                <a:cubicBezTo>
                  <a:pt x="427" y="398"/>
                  <a:pt x="500" y="383"/>
                  <a:pt x="545" y="324"/>
                </a:cubicBezTo>
                <a:cubicBezTo>
                  <a:pt x="603" y="280"/>
                  <a:pt x="618" y="191"/>
                  <a:pt x="589" y="118"/>
                </a:cubicBezTo>
                <a:close/>
                <a:moveTo>
                  <a:pt x="530" y="295"/>
                </a:moveTo>
                <a:lnTo>
                  <a:pt x="530" y="295"/>
                </a:lnTo>
                <a:cubicBezTo>
                  <a:pt x="471" y="339"/>
                  <a:pt x="412" y="353"/>
                  <a:pt x="353" y="324"/>
                </a:cubicBezTo>
                <a:cubicBezTo>
                  <a:pt x="118" y="560"/>
                  <a:pt x="118" y="560"/>
                  <a:pt x="118" y="560"/>
                </a:cubicBezTo>
                <a:cubicBezTo>
                  <a:pt x="103" y="574"/>
                  <a:pt x="88" y="574"/>
                  <a:pt x="74" y="560"/>
                </a:cubicBezTo>
                <a:cubicBezTo>
                  <a:pt x="44" y="545"/>
                  <a:pt x="44" y="515"/>
                  <a:pt x="74" y="501"/>
                </a:cubicBezTo>
                <a:cubicBezTo>
                  <a:pt x="294" y="265"/>
                  <a:pt x="294" y="265"/>
                  <a:pt x="294" y="265"/>
                </a:cubicBezTo>
                <a:cubicBezTo>
                  <a:pt x="265" y="221"/>
                  <a:pt x="280" y="148"/>
                  <a:pt x="324" y="103"/>
                </a:cubicBezTo>
                <a:cubicBezTo>
                  <a:pt x="353" y="74"/>
                  <a:pt x="383" y="59"/>
                  <a:pt x="427" y="59"/>
                </a:cubicBezTo>
                <a:cubicBezTo>
                  <a:pt x="383" y="103"/>
                  <a:pt x="383" y="162"/>
                  <a:pt x="427" y="206"/>
                </a:cubicBezTo>
                <a:cubicBezTo>
                  <a:pt x="457" y="236"/>
                  <a:pt x="530" y="236"/>
                  <a:pt x="559" y="206"/>
                </a:cubicBezTo>
                <a:cubicBezTo>
                  <a:pt x="559" y="236"/>
                  <a:pt x="545" y="280"/>
                  <a:pt x="530" y="2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稻壳儿小白白(http://dwz.cn/Wu2UP)"/>
          <p:cNvSpPr>
            <a:spLocks noChangeShapeType="1"/>
          </p:cNvSpPr>
          <p:nvPr/>
        </p:nvSpPr>
        <p:spPr bwMode="auto">
          <a:xfrm flipV="1">
            <a:off x="1017866" y="3468873"/>
            <a:ext cx="10339463" cy="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8195" name="稻壳儿小白白(http://dwz.cn/Wu2UP)"/>
          <p:cNvSpPr>
            <a:spLocks noChangeShapeType="1"/>
          </p:cNvSpPr>
          <p:nvPr/>
        </p:nvSpPr>
        <p:spPr bwMode="auto">
          <a:xfrm flipV="1">
            <a:off x="5927071" y="3476005"/>
            <a:ext cx="0" cy="2111227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pic>
        <p:nvPicPr>
          <p:cNvPr id="8212" name="图片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3" name="文本框 42"/>
          <p:cNvSpPr txBox="1">
            <a:spLocks noChangeArrowheads="1"/>
          </p:cNvSpPr>
          <p:nvPr/>
        </p:nvSpPr>
        <p:spPr bwMode="auto">
          <a:xfrm>
            <a:off x="987425" y="266700"/>
            <a:ext cx="3100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117A68"/>
                </a:solidFill>
                <a:latin typeface="微软雅黑" pitchFamily="34" charset="-122"/>
              </a:rPr>
              <a:t>Product Overview</a:t>
            </a:r>
            <a:endParaRPr lang="zh-CN" altLang="en-US" sz="2400" b="1" dirty="0">
              <a:solidFill>
                <a:srgbClr val="117A68"/>
              </a:solidFill>
              <a:latin typeface="微软雅黑" pitchFamily="34" charset="-122"/>
            </a:endParaRPr>
          </a:p>
        </p:txBody>
      </p:sp>
      <p:sp>
        <p:nvSpPr>
          <p:cNvPr id="8214" name="文本框 43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19" name="稻壳儿小白白(http://dwz.cn/Wu2UP)"/>
          <p:cNvSpPr>
            <a:spLocks/>
          </p:cNvSpPr>
          <p:nvPr/>
        </p:nvSpPr>
        <p:spPr bwMode="auto">
          <a:xfrm>
            <a:off x="1226185" y="4602480"/>
            <a:ext cx="572135" cy="514985"/>
          </a:xfrm>
          <a:custGeom>
            <a:avLst/>
            <a:gdLst>
              <a:gd name="T0" fmla="*/ 597563762 w 102"/>
              <a:gd name="T1" fmla="*/ 224346487 h 116"/>
              <a:gd name="T2" fmla="*/ 603922540 w 102"/>
              <a:gd name="T3" fmla="*/ 185888680 h 116"/>
              <a:gd name="T4" fmla="*/ 419565885 w 102"/>
              <a:gd name="T5" fmla="*/ 0 h 116"/>
              <a:gd name="T6" fmla="*/ 254283042 w 102"/>
              <a:gd name="T7" fmla="*/ 96149579 h 116"/>
              <a:gd name="T8" fmla="*/ 209784203 w 102"/>
              <a:gd name="T9" fmla="*/ 89739101 h 116"/>
              <a:gd name="T10" fmla="*/ 95356456 w 102"/>
              <a:gd name="T11" fmla="*/ 205117583 h 116"/>
              <a:gd name="T12" fmla="*/ 0 w 102"/>
              <a:gd name="T13" fmla="*/ 320496066 h 116"/>
              <a:gd name="T14" fmla="*/ 184354134 w 102"/>
              <a:gd name="T15" fmla="*/ 461513930 h 116"/>
              <a:gd name="T16" fmla="*/ 209784203 w 102"/>
              <a:gd name="T17" fmla="*/ 461513930 h 116"/>
              <a:gd name="T18" fmla="*/ 139855295 w 102"/>
              <a:gd name="T19" fmla="*/ 557663509 h 116"/>
              <a:gd name="T20" fmla="*/ 254283042 w 102"/>
              <a:gd name="T21" fmla="*/ 557663509 h 116"/>
              <a:gd name="T22" fmla="*/ 139855295 w 102"/>
              <a:gd name="T23" fmla="*/ 743552189 h 116"/>
              <a:gd name="T24" fmla="*/ 419565885 w 102"/>
              <a:gd name="T25" fmla="*/ 506384746 h 116"/>
              <a:gd name="T26" fmla="*/ 279710590 w 102"/>
              <a:gd name="T27" fmla="*/ 506384746 h 116"/>
              <a:gd name="T28" fmla="*/ 324211950 w 102"/>
              <a:gd name="T29" fmla="*/ 461513930 h 116"/>
              <a:gd name="T30" fmla="*/ 464067245 w 102"/>
              <a:gd name="T31" fmla="*/ 461513930 h 116"/>
              <a:gd name="T32" fmla="*/ 648421379 w 102"/>
              <a:gd name="T33" fmla="*/ 320496066 h 116"/>
              <a:gd name="T34" fmla="*/ 597563762 w 102"/>
              <a:gd name="T35" fmla="*/ 224346487 h 11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2" h="116">
                <a:moveTo>
                  <a:pt x="94" y="35"/>
                </a:moveTo>
                <a:cubicBezTo>
                  <a:pt x="94" y="33"/>
                  <a:pt x="95" y="31"/>
                  <a:pt x="95" y="29"/>
                </a:cubicBezTo>
                <a:cubicBezTo>
                  <a:pt x="95" y="13"/>
                  <a:pt x="82" y="0"/>
                  <a:pt x="66" y="0"/>
                </a:cubicBezTo>
                <a:cubicBezTo>
                  <a:pt x="54" y="0"/>
                  <a:pt x="45" y="6"/>
                  <a:pt x="40" y="15"/>
                </a:cubicBezTo>
                <a:cubicBezTo>
                  <a:pt x="38" y="15"/>
                  <a:pt x="35" y="14"/>
                  <a:pt x="33" y="14"/>
                </a:cubicBezTo>
                <a:cubicBezTo>
                  <a:pt x="23" y="14"/>
                  <a:pt x="15" y="22"/>
                  <a:pt x="15" y="32"/>
                </a:cubicBezTo>
                <a:cubicBezTo>
                  <a:pt x="6" y="35"/>
                  <a:pt x="0" y="42"/>
                  <a:pt x="0" y="50"/>
                </a:cubicBezTo>
                <a:cubicBezTo>
                  <a:pt x="0" y="62"/>
                  <a:pt x="13" y="72"/>
                  <a:pt x="29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22" y="87"/>
                  <a:pt x="22" y="87"/>
                  <a:pt x="22" y="87"/>
                </a:cubicBezTo>
                <a:cubicBezTo>
                  <a:pt x="40" y="87"/>
                  <a:pt x="40" y="87"/>
                  <a:pt x="40" y="87"/>
                </a:cubicBezTo>
                <a:cubicBezTo>
                  <a:pt x="22" y="116"/>
                  <a:pt x="22" y="116"/>
                  <a:pt x="22" y="116"/>
                </a:cubicBezTo>
                <a:cubicBezTo>
                  <a:pt x="66" y="79"/>
                  <a:pt x="66" y="79"/>
                  <a:pt x="66" y="79"/>
                </a:cubicBezTo>
                <a:cubicBezTo>
                  <a:pt x="44" y="79"/>
                  <a:pt x="44" y="79"/>
                  <a:pt x="44" y="79"/>
                </a:cubicBezTo>
                <a:cubicBezTo>
                  <a:pt x="51" y="72"/>
                  <a:pt x="51" y="72"/>
                  <a:pt x="51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89" y="72"/>
                  <a:pt x="102" y="62"/>
                  <a:pt x="102" y="50"/>
                </a:cubicBezTo>
                <a:cubicBezTo>
                  <a:pt x="102" y="45"/>
                  <a:pt x="99" y="39"/>
                  <a:pt x="94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稻壳儿小白白(http://dwz.cn/Wu2UP)"/>
          <p:cNvSpPr>
            <a:spLocks/>
          </p:cNvSpPr>
          <p:nvPr/>
        </p:nvSpPr>
        <p:spPr bwMode="auto">
          <a:xfrm>
            <a:off x="6372860" y="4480560"/>
            <a:ext cx="668020" cy="569913"/>
          </a:xfrm>
          <a:custGeom>
            <a:avLst/>
            <a:gdLst>
              <a:gd name="T0" fmla="*/ 377112138 w 619"/>
              <a:gd name="T1" fmla="*/ 76762090 h 620"/>
              <a:gd name="T2" fmla="*/ 377112138 w 619"/>
              <a:gd name="T3" fmla="*/ 76762090 h 620"/>
              <a:gd name="T4" fmla="*/ 339337311 w 619"/>
              <a:gd name="T5" fmla="*/ 115143539 h 620"/>
              <a:gd name="T6" fmla="*/ 292598275 w 619"/>
              <a:gd name="T7" fmla="*/ 115143539 h 620"/>
              <a:gd name="T8" fmla="*/ 292598275 w 619"/>
              <a:gd name="T9" fmla="*/ 57896810 h 620"/>
              <a:gd name="T10" fmla="*/ 320129433 w 619"/>
              <a:gd name="T11" fmla="*/ 19516168 h 620"/>
              <a:gd name="T12" fmla="*/ 188235604 w 619"/>
              <a:gd name="T13" fmla="*/ 48139129 h 620"/>
              <a:gd name="T14" fmla="*/ 160064317 w 619"/>
              <a:gd name="T15" fmla="*/ 172390267 h 620"/>
              <a:gd name="T16" fmla="*/ 28171288 w 619"/>
              <a:gd name="T17" fmla="*/ 306399085 h 620"/>
              <a:gd name="T18" fmla="*/ 28171288 w 619"/>
              <a:gd name="T19" fmla="*/ 383161175 h 620"/>
              <a:gd name="T20" fmla="*/ 94118202 w 619"/>
              <a:gd name="T21" fmla="*/ 383161175 h 620"/>
              <a:gd name="T22" fmla="*/ 235614770 w 619"/>
              <a:gd name="T23" fmla="*/ 239394676 h 620"/>
              <a:gd name="T24" fmla="*/ 348940850 w 619"/>
              <a:gd name="T25" fmla="*/ 210770909 h 620"/>
              <a:gd name="T26" fmla="*/ 377112138 w 619"/>
              <a:gd name="T27" fmla="*/ 76762090 h 620"/>
              <a:gd name="T28" fmla="*/ 339337311 w 619"/>
              <a:gd name="T29" fmla="*/ 191905629 h 620"/>
              <a:gd name="T30" fmla="*/ 339337311 w 619"/>
              <a:gd name="T31" fmla="*/ 191905629 h 620"/>
              <a:gd name="T32" fmla="*/ 226011231 w 619"/>
              <a:gd name="T33" fmla="*/ 210770909 h 620"/>
              <a:gd name="T34" fmla="*/ 75550453 w 619"/>
              <a:gd name="T35" fmla="*/ 364295896 h 620"/>
              <a:gd name="T36" fmla="*/ 47379166 w 619"/>
              <a:gd name="T37" fmla="*/ 364295896 h 620"/>
              <a:gd name="T38" fmla="*/ 47379166 w 619"/>
              <a:gd name="T39" fmla="*/ 325914447 h 620"/>
              <a:gd name="T40" fmla="*/ 188235604 w 619"/>
              <a:gd name="T41" fmla="*/ 172390267 h 620"/>
              <a:gd name="T42" fmla="*/ 207443482 w 619"/>
              <a:gd name="T43" fmla="*/ 67004409 h 620"/>
              <a:gd name="T44" fmla="*/ 273390397 w 619"/>
              <a:gd name="T45" fmla="*/ 38381448 h 620"/>
              <a:gd name="T46" fmla="*/ 273390397 w 619"/>
              <a:gd name="T47" fmla="*/ 134008818 h 620"/>
              <a:gd name="T48" fmla="*/ 357904260 w 619"/>
              <a:gd name="T49" fmla="*/ 134008818 h 620"/>
              <a:gd name="T50" fmla="*/ 339337311 w 619"/>
              <a:gd name="T51" fmla="*/ 191905629 h 6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" h="620">
                <a:moveTo>
                  <a:pt x="589" y="118"/>
                </a:moveTo>
                <a:lnTo>
                  <a:pt x="589" y="118"/>
                </a:lnTo>
                <a:cubicBezTo>
                  <a:pt x="574" y="132"/>
                  <a:pt x="559" y="148"/>
                  <a:pt x="530" y="177"/>
                </a:cubicBezTo>
                <a:cubicBezTo>
                  <a:pt x="515" y="191"/>
                  <a:pt x="471" y="191"/>
                  <a:pt x="457" y="177"/>
                </a:cubicBezTo>
                <a:cubicBezTo>
                  <a:pt x="427" y="148"/>
                  <a:pt x="427" y="118"/>
                  <a:pt x="457" y="89"/>
                </a:cubicBezTo>
                <a:cubicBezTo>
                  <a:pt x="471" y="59"/>
                  <a:pt x="500" y="30"/>
                  <a:pt x="500" y="30"/>
                </a:cubicBezTo>
                <a:cubicBezTo>
                  <a:pt x="427" y="0"/>
                  <a:pt x="353" y="15"/>
                  <a:pt x="294" y="74"/>
                </a:cubicBezTo>
                <a:cubicBezTo>
                  <a:pt x="250" y="118"/>
                  <a:pt x="236" y="191"/>
                  <a:pt x="250" y="265"/>
                </a:cubicBezTo>
                <a:cubicBezTo>
                  <a:pt x="44" y="471"/>
                  <a:pt x="44" y="471"/>
                  <a:pt x="44" y="471"/>
                </a:cubicBezTo>
                <a:cubicBezTo>
                  <a:pt x="0" y="501"/>
                  <a:pt x="0" y="560"/>
                  <a:pt x="44" y="589"/>
                </a:cubicBezTo>
                <a:cubicBezTo>
                  <a:pt x="74" y="619"/>
                  <a:pt x="118" y="619"/>
                  <a:pt x="147" y="589"/>
                </a:cubicBezTo>
                <a:cubicBezTo>
                  <a:pt x="368" y="368"/>
                  <a:pt x="368" y="368"/>
                  <a:pt x="368" y="368"/>
                </a:cubicBezTo>
                <a:cubicBezTo>
                  <a:pt x="427" y="398"/>
                  <a:pt x="500" y="383"/>
                  <a:pt x="545" y="324"/>
                </a:cubicBezTo>
                <a:cubicBezTo>
                  <a:pt x="603" y="280"/>
                  <a:pt x="618" y="191"/>
                  <a:pt x="589" y="118"/>
                </a:cubicBezTo>
                <a:close/>
                <a:moveTo>
                  <a:pt x="530" y="295"/>
                </a:moveTo>
                <a:lnTo>
                  <a:pt x="530" y="295"/>
                </a:lnTo>
                <a:cubicBezTo>
                  <a:pt x="471" y="339"/>
                  <a:pt x="412" y="353"/>
                  <a:pt x="353" y="324"/>
                </a:cubicBezTo>
                <a:cubicBezTo>
                  <a:pt x="118" y="560"/>
                  <a:pt x="118" y="560"/>
                  <a:pt x="118" y="560"/>
                </a:cubicBezTo>
                <a:cubicBezTo>
                  <a:pt x="103" y="574"/>
                  <a:pt x="88" y="574"/>
                  <a:pt x="74" y="560"/>
                </a:cubicBezTo>
                <a:cubicBezTo>
                  <a:pt x="44" y="545"/>
                  <a:pt x="44" y="515"/>
                  <a:pt x="74" y="501"/>
                </a:cubicBezTo>
                <a:cubicBezTo>
                  <a:pt x="294" y="265"/>
                  <a:pt x="294" y="265"/>
                  <a:pt x="294" y="265"/>
                </a:cubicBezTo>
                <a:cubicBezTo>
                  <a:pt x="265" y="221"/>
                  <a:pt x="280" y="148"/>
                  <a:pt x="324" y="103"/>
                </a:cubicBezTo>
                <a:cubicBezTo>
                  <a:pt x="353" y="74"/>
                  <a:pt x="383" y="59"/>
                  <a:pt x="427" y="59"/>
                </a:cubicBezTo>
                <a:cubicBezTo>
                  <a:pt x="383" y="103"/>
                  <a:pt x="383" y="162"/>
                  <a:pt x="427" y="206"/>
                </a:cubicBezTo>
                <a:cubicBezTo>
                  <a:pt x="457" y="236"/>
                  <a:pt x="530" y="236"/>
                  <a:pt x="559" y="206"/>
                </a:cubicBezTo>
                <a:cubicBezTo>
                  <a:pt x="559" y="236"/>
                  <a:pt x="545" y="280"/>
                  <a:pt x="530" y="2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xmlns="" id="{92E8D703-9CD1-4E2F-AEDA-C92DCFEF4043}"/>
              </a:ext>
            </a:extLst>
          </p:cNvPr>
          <p:cNvSpPr/>
          <p:nvPr/>
        </p:nvSpPr>
        <p:spPr>
          <a:xfrm>
            <a:off x="3415656" y="3601587"/>
            <a:ext cx="2400300" cy="1371600"/>
          </a:xfrm>
          <a:prstGeom prst="roundRect">
            <a:avLst/>
          </a:prstGeom>
          <a:solidFill>
            <a:srgbClr val="5AC8AD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Input Data</a:t>
            </a:r>
            <a:endParaRPr lang="de-CH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de-CH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(Folder with different data types)</a:t>
            </a:r>
            <a:endParaRPr lang="de-CH" sz="12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稻壳儿小白白(http://dwz.cn/Wu2UP)">
            <a:extLst>
              <a:ext uri="{FF2B5EF4-FFF2-40B4-BE49-F238E27FC236}">
                <a16:creationId xmlns:a16="http://schemas.microsoft.com/office/drawing/2014/main" xmlns="" id="{142404BF-0797-4DA8-853A-A2D4C2EB90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7071" y="1357646"/>
            <a:ext cx="0" cy="2111227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r>
              <a:rPr lang="de-CH" altLang="zh-CN" dirty="0"/>
              <a:t>-</a:t>
            </a:r>
            <a:endParaRPr lang="zh-CN" altLang="en-US" dirty="0"/>
          </a:p>
        </p:txBody>
      </p:sp>
      <p:sp>
        <p:nvSpPr>
          <p:cNvPr id="24" name="Rounded Rectangle 10">
            <a:extLst>
              <a:ext uri="{FF2B5EF4-FFF2-40B4-BE49-F238E27FC236}">
                <a16:creationId xmlns:a16="http://schemas.microsoft.com/office/drawing/2014/main" xmlns="" id="{515E4F63-054E-4256-B246-78FA75F7EBE2}"/>
              </a:ext>
            </a:extLst>
          </p:cNvPr>
          <p:cNvSpPr/>
          <p:nvPr/>
        </p:nvSpPr>
        <p:spPr>
          <a:xfrm>
            <a:off x="3415656" y="1935750"/>
            <a:ext cx="2400300" cy="1371600"/>
          </a:xfrm>
          <a:prstGeom prst="roundRect">
            <a:avLst/>
          </a:prstGeom>
          <a:solidFill>
            <a:srgbClr val="5AC8AD"/>
          </a:solidFill>
          <a:ln w="19050">
            <a:solidFill>
              <a:schemeClr val="accent5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CH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HTML Generator Library</a:t>
            </a:r>
            <a:endParaRPr lang="de-CH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CH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(.h file)</a:t>
            </a:r>
            <a:endParaRPr lang="de-CH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CH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ounded Rectangle 11">
            <a:extLst>
              <a:ext uri="{FF2B5EF4-FFF2-40B4-BE49-F238E27FC236}">
                <a16:creationId xmlns:a16="http://schemas.microsoft.com/office/drawing/2014/main" xmlns="" id="{AF7CDB0C-6CFE-451C-A7AD-08F543F6CBE7}"/>
              </a:ext>
            </a:extLst>
          </p:cNvPr>
          <p:cNvSpPr/>
          <p:nvPr/>
        </p:nvSpPr>
        <p:spPr>
          <a:xfrm>
            <a:off x="6038187" y="1926826"/>
            <a:ext cx="2400300" cy="1371600"/>
          </a:xfrm>
          <a:prstGeom prst="roundRect">
            <a:avLst/>
          </a:prstGeom>
          <a:solidFill>
            <a:srgbClr val="117A68"/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Programming File</a:t>
            </a:r>
            <a:endParaRPr lang="de-CH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de-CH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main.e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de-CH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ounded Rectangle 8">
            <a:extLst>
              <a:ext uri="{FF2B5EF4-FFF2-40B4-BE49-F238E27FC236}">
                <a16:creationId xmlns:a16="http://schemas.microsoft.com/office/drawing/2014/main" xmlns="" id="{5606F8BA-36C4-4B5C-A60F-0B9687AC0DC3}"/>
              </a:ext>
            </a:extLst>
          </p:cNvPr>
          <p:cNvSpPr/>
          <p:nvPr/>
        </p:nvSpPr>
        <p:spPr>
          <a:xfrm>
            <a:off x="6038187" y="3601587"/>
            <a:ext cx="2400300" cy="1371600"/>
          </a:xfrm>
          <a:prstGeom prst="roundRect">
            <a:avLst/>
          </a:prstGeom>
          <a:solidFill>
            <a:srgbClr val="117A68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Output Data</a:t>
            </a:r>
            <a:endParaRPr lang="de-CH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de-CH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(.html file)</a:t>
            </a:r>
            <a:endParaRPr lang="de-CH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ight Arrow 24">
            <a:extLst>
              <a:ext uri="{FF2B5EF4-FFF2-40B4-BE49-F238E27FC236}">
                <a16:creationId xmlns:a16="http://schemas.microsoft.com/office/drawing/2014/main" xmlns="" id="{80AA48FC-1B43-4B71-9BF2-AE43EDAC81E8}"/>
              </a:ext>
            </a:extLst>
          </p:cNvPr>
          <p:cNvSpPr/>
          <p:nvPr/>
        </p:nvSpPr>
        <p:spPr>
          <a:xfrm rot="5400000">
            <a:off x="6784295" y="3372987"/>
            <a:ext cx="908084" cy="457200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rgbClr val="117A6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29" name="Right Arrow 24">
            <a:extLst>
              <a:ext uri="{FF2B5EF4-FFF2-40B4-BE49-F238E27FC236}">
                <a16:creationId xmlns:a16="http://schemas.microsoft.com/office/drawing/2014/main" xmlns="" id="{E3FE887A-7561-40BB-A510-CE4B78084A13}"/>
              </a:ext>
            </a:extLst>
          </p:cNvPr>
          <p:cNvSpPr/>
          <p:nvPr/>
        </p:nvSpPr>
        <p:spPr>
          <a:xfrm rot="18889731">
            <a:off x="5407754" y="3281890"/>
            <a:ext cx="1044957" cy="457200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rgbClr val="5AC8A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30" name="Right Arrow 24">
            <a:extLst>
              <a:ext uri="{FF2B5EF4-FFF2-40B4-BE49-F238E27FC236}">
                <a16:creationId xmlns:a16="http://schemas.microsoft.com/office/drawing/2014/main" xmlns="" id="{06744554-31CA-4C71-A2DF-502AFF6DC717}"/>
              </a:ext>
            </a:extLst>
          </p:cNvPr>
          <p:cNvSpPr/>
          <p:nvPr/>
        </p:nvSpPr>
        <p:spPr>
          <a:xfrm>
            <a:off x="5377588" y="2392950"/>
            <a:ext cx="908084" cy="457200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rgbClr val="5AC8A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3293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稻壳儿小白白(http://dwz.cn/Wu2UP)"/>
          <p:cNvSpPr>
            <a:spLocks noChangeShapeType="1"/>
          </p:cNvSpPr>
          <p:nvPr/>
        </p:nvSpPr>
        <p:spPr bwMode="auto">
          <a:xfrm flipV="1">
            <a:off x="1017866" y="3468873"/>
            <a:ext cx="10339463" cy="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8195" name="稻壳儿小白白(http://dwz.cn/Wu2UP)"/>
          <p:cNvSpPr>
            <a:spLocks noChangeShapeType="1"/>
          </p:cNvSpPr>
          <p:nvPr/>
        </p:nvSpPr>
        <p:spPr bwMode="auto">
          <a:xfrm flipV="1">
            <a:off x="5927071" y="3476005"/>
            <a:ext cx="0" cy="2111227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8196" name="稻壳儿小白白(http://dwz.cn/Wu2UP)"/>
          <p:cNvSpPr>
            <a:spLocks noChangeArrowheads="1"/>
          </p:cNvSpPr>
          <p:nvPr/>
        </p:nvSpPr>
        <p:spPr bwMode="auto">
          <a:xfrm>
            <a:off x="987425" y="1742644"/>
            <a:ext cx="1031439" cy="1031439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8198" name="稻壳儿小白白(http://dwz.cn/Wu2UP)"/>
          <p:cNvSpPr>
            <a:spLocks noChangeArrowheads="1"/>
          </p:cNvSpPr>
          <p:nvPr/>
        </p:nvSpPr>
        <p:spPr bwMode="auto">
          <a:xfrm>
            <a:off x="987425" y="4308708"/>
            <a:ext cx="1031439" cy="1031439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8204" name="稻壳儿小白白(http://dwz.cn/Wu2UP)"/>
          <p:cNvSpPr>
            <a:spLocks noChangeArrowheads="1"/>
          </p:cNvSpPr>
          <p:nvPr/>
        </p:nvSpPr>
        <p:spPr bwMode="auto">
          <a:xfrm>
            <a:off x="2270474" y="1987970"/>
            <a:ext cx="8687085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45469"/>
                </a:solidFill>
                <a:sym typeface="Arial" pitchFamily="34" charset="0"/>
              </a:rPr>
              <a:t>The user knows how to handle </a:t>
            </a:r>
            <a:r>
              <a:rPr lang="en-US" sz="1400" dirty="0" err="1">
                <a:solidFill>
                  <a:srgbClr val="445469"/>
                </a:solidFill>
                <a:sym typeface="Arial" pitchFamily="34" charset="0"/>
              </a:rPr>
              <a:t>EiffelStudio</a:t>
            </a:r>
            <a:r>
              <a:rPr lang="en-US" sz="1400" dirty="0">
                <a:solidFill>
                  <a:srgbClr val="445469"/>
                </a:solidFill>
                <a:sym typeface="Arial" pitchFamily="34" charset="0"/>
              </a:rPr>
              <a:t> and our library’s </a:t>
            </a: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45469"/>
                </a:solidFill>
                <a:sym typeface="Arial" pitchFamily="34" charset="0"/>
              </a:rPr>
              <a:t>vocabulary and has no prior knowledge of HTML.</a:t>
            </a: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endParaRPr lang="en-US" sz="1400" b="1" dirty="0">
              <a:solidFill>
                <a:srgbClr val="445469"/>
              </a:solidFill>
              <a:sym typeface="Arial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endParaRPr lang="en-US" sz="1400" b="1" dirty="0">
              <a:solidFill>
                <a:srgbClr val="445469"/>
              </a:solidFill>
              <a:sym typeface="Arial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endParaRPr lang="en-US" sz="1400" b="1" dirty="0">
              <a:solidFill>
                <a:srgbClr val="445469"/>
              </a:solidFill>
              <a:sym typeface="Arial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endParaRPr lang="en-US" sz="1400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8205" name="稻壳儿小白白(http://dwz.cn/Wu2UP)"/>
          <p:cNvSpPr txBox="1">
            <a:spLocks noChangeArrowheads="1"/>
          </p:cNvSpPr>
          <p:nvPr/>
        </p:nvSpPr>
        <p:spPr bwMode="auto">
          <a:xfrm>
            <a:off x="2255235" y="1473755"/>
            <a:ext cx="3671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445469"/>
                </a:solidFill>
                <a:sym typeface="Arial" pitchFamily="34" charset="0"/>
              </a:rPr>
              <a:t>User characteristics</a:t>
            </a:r>
          </a:p>
        </p:txBody>
      </p:sp>
      <p:sp>
        <p:nvSpPr>
          <p:cNvPr id="8206" name="稻壳儿小白白(http://dwz.cn/Wu2UP)"/>
          <p:cNvSpPr>
            <a:spLocks noChangeArrowheads="1"/>
          </p:cNvSpPr>
          <p:nvPr/>
        </p:nvSpPr>
        <p:spPr bwMode="auto">
          <a:xfrm>
            <a:off x="7452334" y="4602480"/>
            <a:ext cx="3836472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45469"/>
                </a:solidFill>
                <a:sym typeface="Arial" pitchFamily="34" charset="0"/>
              </a:rPr>
              <a:t>File compiled at the end, no WYSWYG included.</a:t>
            </a:r>
          </a:p>
        </p:txBody>
      </p:sp>
      <p:sp>
        <p:nvSpPr>
          <p:cNvPr id="8207" name="稻壳儿小白白(http://dwz.cn/Wu2UP)"/>
          <p:cNvSpPr txBox="1">
            <a:spLocks noChangeArrowheads="1"/>
          </p:cNvSpPr>
          <p:nvPr/>
        </p:nvSpPr>
        <p:spPr bwMode="auto">
          <a:xfrm>
            <a:off x="7522388" y="3874684"/>
            <a:ext cx="25817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445469"/>
                </a:solidFill>
                <a:sym typeface="Arial" pitchFamily="34" charset="0"/>
              </a:rPr>
              <a:t>Restrictions</a:t>
            </a:r>
            <a:endParaRPr lang="en-US" sz="2400" b="1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8209" name="稻壳儿小白白(http://dwz.cn/Wu2UP)"/>
          <p:cNvSpPr txBox="1">
            <a:spLocks noChangeArrowheads="1"/>
          </p:cNvSpPr>
          <p:nvPr/>
        </p:nvSpPr>
        <p:spPr bwMode="auto">
          <a:xfrm>
            <a:off x="2255235" y="3963104"/>
            <a:ext cx="19536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 b="1" dirty="0">
                <a:solidFill>
                  <a:srgbClr val="445469"/>
                </a:solidFill>
                <a:sym typeface="Arial" pitchFamily="34" charset="0"/>
              </a:rPr>
              <a:t>Assumptions</a:t>
            </a:r>
          </a:p>
        </p:txBody>
      </p:sp>
      <p:pic>
        <p:nvPicPr>
          <p:cNvPr id="8212" name="图片 4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3" name="文本框 42"/>
          <p:cNvSpPr txBox="1">
            <a:spLocks noChangeArrowheads="1"/>
          </p:cNvSpPr>
          <p:nvPr/>
        </p:nvSpPr>
        <p:spPr bwMode="auto">
          <a:xfrm>
            <a:off x="987425" y="266700"/>
            <a:ext cx="32215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117A68"/>
                </a:solidFill>
                <a:latin typeface="微软雅黑" pitchFamily="34" charset="-122"/>
              </a:rPr>
              <a:t>Product Overview</a:t>
            </a:r>
            <a:endParaRPr lang="zh-CN" altLang="en-US" sz="2400" b="1" dirty="0">
              <a:solidFill>
                <a:srgbClr val="117A68"/>
              </a:solidFill>
              <a:latin typeface="微软雅黑" pitchFamily="34" charset="-122"/>
            </a:endParaRPr>
          </a:p>
        </p:txBody>
      </p:sp>
      <p:sp>
        <p:nvSpPr>
          <p:cNvPr id="8214" name="文本框 43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20" name="稻壳儿小白白(http://dwz.cn/Wu2UP)"/>
          <p:cNvSpPr>
            <a:spLocks/>
          </p:cNvSpPr>
          <p:nvPr/>
        </p:nvSpPr>
        <p:spPr bwMode="auto">
          <a:xfrm>
            <a:off x="6372860" y="4480560"/>
            <a:ext cx="668020" cy="569913"/>
          </a:xfrm>
          <a:custGeom>
            <a:avLst/>
            <a:gdLst>
              <a:gd name="T0" fmla="*/ 377112138 w 619"/>
              <a:gd name="T1" fmla="*/ 76762090 h 620"/>
              <a:gd name="T2" fmla="*/ 377112138 w 619"/>
              <a:gd name="T3" fmla="*/ 76762090 h 620"/>
              <a:gd name="T4" fmla="*/ 339337311 w 619"/>
              <a:gd name="T5" fmla="*/ 115143539 h 620"/>
              <a:gd name="T6" fmla="*/ 292598275 w 619"/>
              <a:gd name="T7" fmla="*/ 115143539 h 620"/>
              <a:gd name="T8" fmla="*/ 292598275 w 619"/>
              <a:gd name="T9" fmla="*/ 57896810 h 620"/>
              <a:gd name="T10" fmla="*/ 320129433 w 619"/>
              <a:gd name="T11" fmla="*/ 19516168 h 620"/>
              <a:gd name="T12" fmla="*/ 188235604 w 619"/>
              <a:gd name="T13" fmla="*/ 48139129 h 620"/>
              <a:gd name="T14" fmla="*/ 160064317 w 619"/>
              <a:gd name="T15" fmla="*/ 172390267 h 620"/>
              <a:gd name="T16" fmla="*/ 28171288 w 619"/>
              <a:gd name="T17" fmla="*/ 306399085 h 620"/>
              <a:gd name="T18" fmla="*/ 28171288 w 619"/>
              <a:gd name="T19" fmla="*/ 383161175 h 620"/>
              <a:gd name="T20" fmla="*/ 94118202 w 619"/>
              <a:gd name="T21" fmla="*/ 383161175 h 620"/>
              <a:gd name="T22" fmla="*/ 235614770 w 619"/>
              <a:gd name="T23" fmla="*/ 239394676 h 620"/>
              <a:gd name="T24" fmla="*/ 348940850 w 619"/>
              <a:gd name="T25" fmla="*/ 210770909 h 620"/>
              <a:gd name="T26" fmla="*/ 377112138 w 619"/>
              <a:gd name="T27" fmla="*/ 76762090 h 620"/>
              <a:gd name="T28" fmla="*/ 339337311 w 619"/>
              <a:gd name="T29" fmla="*/ 191905629 h 620"/>
              <a:gd name="T30" fmla="*/ 339337311 w 619"/>
              <a:gd name="T31" fmla="*/ 191905629 h 620"/>
              <a:gd name="T32" fmla="*/ 226011231 w 619"/>
              <a:gd name="T33" fmla="*/ 210770909 h 620"/>
              <a:gd name="T34" fmla="*/ 75550453 w 619"/>
              <a:gd name="T35" fmla="*/ 364295896 h 620"/>
              <a:gd name="T36" fmla="*/ 47379166 w 619"/>
              <a:gd name="T37" fmla="*/ 364295896 h 620"/>
              <a:gd name="T38" fmla="*/ 47379166 w 619"/>
              <a:gd name="T39" fmla="*/ 325914447 h 620"/>
              <a:gd name="T40" fmla="*/ 188235604 w 619"/>
              <a:gd name="T41" fmla="*/ 172390267 h 620"/>
              <a:gd name="T42" fmla="*/ 207443482 w 619"/>
              <a:gd name="T43" fmla="*/ 67004409 h 620"/>
              <a:gd name="T44" fmla="*/ 273390397 w 619"/>
              <a:gd name="T45" fmla="*/ 38381448 h 620"/>
              <a:gd name="T46" fmla="*/ 273390397 w 619"/>
              <a:gd name="T47" fmla="*/ 134008818 h 620"/>
              <a:gd name="T48" fmla="*/ 357904260 w 619"/>
              <a:gd name="T49" fmla="*/ 134008818 h 620"/>
              <a:gd name="T50" fmla="*/ 339337311 w 619"/>
              <a:gd name="T51" fmla="*/ 191905629 h 6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" h="620">
                <a:moveTo>
                  <a:pt x="589" y="118"/>
                </a:moveTo>
                <a:lnTo>
                  <a:pt x="589" y="118"/>
                </a:lnTo>
                <a:cubicBezTo>
                  <a:pt x="574" y="132"/>
                  <a:pt x="559" y="148"/>
                  <a:pt x="530" y="177"/>
                </a:cubicBezTo>
                <a:cubicBezTo>
                  <a:pt x="515" y="191"/>
                  <a:pt x="471" y="191"/>
                  <a:pt x="457" y="177"/>
                </a:cubicBezTo>
                <a:cubicBezTo>
                  <a:pt x="427" y="148"/>
                  <a:pt x="427" y="118"/>
                  <a:pt x="457" y="89"/>
                </a:cubicBezTo>
                <a:cubicBezTo>
                  <a:pt x="471" y="59"/>
                  <a:pt x="500" y="30"/>
                  <a:pt x="500" y="30"/>
                </a:cubicBezTo>
                <a:cubicBezTo>
                  <a:pt x="427" y="0"/>
                  <a:pt x="353" y="15"/>
                  <a:pt x="294" y="74"/>
                </a:cubicBezTo>
                <a:cubicBezTo>
                  <a:pt x="250" y="118"/>
                  <a:pt x="236" y="191"/>
                  <a:pt x="250" y="265"/>
                </a:cubicBezTo>
                <a:cubicBezTo>
                  <a:pt x="44" y="471"/>
                  <a:pt x="44" y="471"/>
                  <a:pt x="44" y="471"/>
                </a:cubicBezTo>
                <a:cubicBezTo>
                  <a:pt x="0" y="501"/>
                  <a:pt x="0" y="560"/>
                  <a:pt x="44" y="589"/>
                </a:cubicBezTo>
                <a:cubicBezTo>
                  <a:pt x="74" y="619"/>
                  <a:pt x="118" y="619"/>
                  <a:pt x="147" y="589"/>
                </a:cubicBezTo>
                <a:cubicBezTo>
                  <a:pt x="368" y="368"/>
                  <a:pt x="368" y="368"/>
                  <a:pt x="368" y="368"/>
                </a:cubicBezTo>
                <a:cubicBezTo>
                  <a:pt x="427" y="398"/>
                  <a:pt x="500" y="383"/>
                  <a:pt x="545" y="324"/>
                </a:cubicBezTo>
                <a:cubicBezTo>
                  <a:pt x="603" y="280"/>
                  <a:pt x="618" y="191"/>
                  <a:pt x="589" y="118"/>
                </a:cubicBezTo>
                <a:close/>
                <a:moveTo>
                  <a:pt x="530" y="295"/>
                </a:moveTo>
                <a:lnTo>
                  <a:pt x="530" y="295"/>
                </a:lnTo>
                <a:cubicBezTo>
                  <a:pt x="471" y="339"/>
                  <a:pt x="412" y="353"/>
                  <a:pt x="353" y="324"/>
                </a:cubicBezTo>
                <a:cubicBezTo>
                  <a:pt x="118" y="560"/>
                  <a:pt x="118" y="560"/>
                  <a:pt x="118" y="560"/>
                </a:cubicBezTo>
                <a:cubicBezTo>
                  <a:pt x="103" y="574"/>
                  <a:pt x="88" y="574"/>
                  <a:pt x="74" y="560"/>
                </a:cubicBezTo>
                <a:cubicBezTo>
                  <a:pt x="44" y="545"/>
                  <a:pt x="44" y="515"/>
                  <a:pt x="74" y="501"/>
                </a:cubicBezTo>
                <a:cubicBezTo>
                  <a:pt x="294" y="265"/>
                  <a:pt x="294" y="265"/>
                  <a:pt x="294" y="265"/>
                </a:cubicBezTo>
                <a:cubicBezTo>
                  <a:pt x="265" y="221"/>
                  <a:pt x="280" y="148"/>
                  <a:pt x="324" y="103"/>
                </a:cubicBezTo>
                <a:cubicBezTo>
                  <a:pt x="353" y="74"/>
                  <a:pt x="383" y="59"/>
                  <a:pt x="427" y="59"/>
                </a:cubicBezTo>
                <a:cubicBezTo>
                  <a:pt x="383" y="103"/>
                  <a:pt x="383" y="162"/>
                  <a:pt x="427" y="206"/>
                </a:cubicBezTo>
                <a:cubicBezTo>
                  <a:pt x="457" y="236"/>
                  <a:pt x="530" y="236"/>
                  <a:pt x="559" y="206"/>
                </a:cubicBezTo>
                <a:cubicBezTo>
                  <a:pt x="559" y="236"/>
                  <a:pt x="545" y="280"/>
                  <a:pt x="530" y="2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pic>
        <p:nvPicPr>
          <p:cNvPr id="3" name="Grafik 2" descr="Kopf mit Zahnrädern">
            <a:extLst>
              <a:ext uri="{FF2B5EF4-FFF2-40B4-BE49-F238E27FC236}">
                <a16:creationId xmlns:a16="http://schemas.microsoft.com/office/drawing/2014/main" xmlns="" id="{5BD0F646-FD7F-434A-84C6-E19C6013D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5052" y="1826085"/>
            <a:ext cx="914400" cy="914400"/>
          </a:xfrm>
          <a:prstGeom prst="rect">
            <a:avLst/>
          </a:prstGeom>
        </p:spPr>
      </p:pic>
      <p:sp>
        <p:nvSpPr>
          <p:cNvPr id="21" name="稻壳儿小白白(http://dwz.cn/Wu2UP)">
            <a:extLst>
              <a:ext uri="{FF2B5EF4-FFF2-40B4-BE49-F238E27FC236}">
                <a16:creationId xmlns:a16="http://schemas.microsoft.com/office/drawing/2014/main" xmlns="" id="{20D07FBC-5086-4B8B-A8EE-415453A55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235" y="4602480"/>
            <a:ext cx="3549920" cy="23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endParaRPr lang="en-US" sz="1400" dirty="0">
              <a:solidFill>
                <a:srgbClr val="445469"/>
              </a:solidFill>
              <a:sym typeface="Arial" pitchFamily="34" charset="0"/>
            </a:endParaRPr>
          </a:p>
        </p:txBody>
      </p:sp>
      <p:sp>
        <p:nvSpPr>
          <p:cNvPr id="22" name="稻壳儿小白白(http://dwz.cn/Wu2UP)">
            <a:extLst>
              <a:ext uri="{FF2B5EF4-FFF2-40B4-BE49-F238E27FC236}">
                <a16:creationId xmlns:a16="http://schemas.microsoft.com/office/drawing/2014/main" xmlns="" id="{D2153702-6992-4F96-93CB-66148F8DE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684" y="4308707"/>
            <a:ext cx="1031439" cy="1031439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pic>
        <p:nvPicPr>
          <p:cNvPr id="4" name="Grafik 3" descr="Person mit Stock">
            <a:extLst>
              <a:ext uri="{FF2B5EF4-FFF2-40B4-BE49-F238E27FC236}">
                <a16:creationId xmlns:a16="http://schemas.microsoft.com/office/drawing/2014/main" xmlns="" id="{11E0087F-7B25-4578-B897-0954489FBA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249670" y="4367226"/>
            <a:ext cx="914400" cy="914400"/>
          </a:xfrm>
          <a:prstGeom prst="rect">
            <a:avLst/>
          </a:prstGeom>
        </p:spPr>
      </p:pic>
      <p:pic>
        <p:nvPicPr>
          <p:cNvPr id="6" name="Grafik 5" descr="Handschlag">
            <a:extLst>
              <a:ext uri="{FF2B5EF4-FFF2-40B4-BE49-F238E27FC236}">
                <a16:creationId xmlns:a16="http://schemas.microsoft.com/office/drawing/2014/main" xmlns="" id="{35B87BEA-99BA-42D8-8211-A8DBB38C4D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45944" y="4366271"/>
            <a:ext cx="914400" cy="914400"/>
          </a:xfrm>
          <a:prstGeom prst="rect">
            <a:avLst/>
          </a:prstGeom>
        </p:spPr>
      </p:pic>
      <p:sp>
        <p:nvSpPr>
          <p:cNvPr id="24" name="稻壳儿小白白(http://dwz.cn/Wu2UP)">
            <a:extLst>
              <a:ext uri="{FF2B5EF4-FFF2-40B4-BE49-F238E27FC236}">
                <a16:creationId xmlns:a16="http://schemas.microsoft.com/office/drawing/2014/main" xmlns="" id="{B1C21971-840D-4F3F-AC31-468C1DCAA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054" y="4602480"/>
            <a:ext cx="3836472" cy="56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45469"/>
                </a:solidFill>
                <a:sym typeface="Arial" pitchFamily="34" charset="0"/>
              </a:rPr>
              <a:t>-Generate the file solely through our generator.</a:t>
            </a: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445469"/>
                </a:solidFill>
                <a:sym typeface="Arial" pitchFamily="34" charset="0"/>
              </a:rPr>
              <a:t>-no head or body tag in the snippet</a:t>
            </a:r>
          </a:p>
        </p:txBody>
      </p:sp>
    </p:spTree>
    <p:extLst>
      <p:ext uri="{BB962C8B-B14F-4D97-AF65-F5344CB8AC3E}">
        <p14:creationId xmlns:p14="http://schemas.microsoft.com/office/powerpoint/2010/main" val="33654293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Line 1"/>
          <p:cNvSpPr/>
          <p:nvPr/>
        </p:nvSpPr>
        <p:spPr>
          <a:xfrm>
            <a:off x="1017720" y="3468600"/>
            <a:ext cx="10339560" cy="360"/>
          </a:xfrm>
          <a:prstGeom prst="line">
            <a:avLst/>
          </a:prstGeom>
          <a:ln w="12600">
            <a:solidFill>
              <a:srgbClr val="ADBA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Line 2"/>
          <p:cNvSpPr/>
          <p:nvPr/>
        </p:nvSpPr>
        <p:spPr>
          <a:xfrm flipV="1">
            <a:off x="5911560" y="1357560"/>
            <a:ext cx="360" cy="2111040"/>
          </a:xfrm>
          <a:prstGeom prst="line">
            <a:avLst/>
          </a:prstGeom>
          <a:ln w="12600">
            <a:solidFill>
              <a:srgbClr val="ADBAC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987480" y="1742760"/>
            <a:ext cx="1030680" cy="1030680"/>
          </a:xfrm>
          <a:prstGeom prst="ellipse">
            <a:avLst/>
          </a:prstGeom>
          <a:solidFill>
            <a:srgbClr val="117A6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4"/>
          <p:cNvSpPr/>
          <p:nvPr/>
        </p:nvSpPr>
        <p:spPr>
          <a:xfrm>
            <a:off x="6361200" y="1697760"/>
            <a:ext cx="1030680" cy="1030680"/>
          </a:xfrm>
          <a:prstGeom prst="ellipse">
            <a:avLst/>
          </a:prstGeom>
          <a:solidFill>
            <a:srgbClr val="32BB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5"/>
          <p:cNvSpPr/>
          <p:nvPr/>
        </p:nvSpPr>
        <p:spPr>
          <a:xfrm>
            <a:off x="987480" y="4308840"/>
            <a:ext cx="1030680" cy="1030680"/>
          </a:xfrm>
          <a:prstGeom prst="ellipse">
            <a:avLst/>
          </a:prstGeom>
          <a:solidFill>
            <a:srgbClr val="32BB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6"/>
          <p:cNvSpPr/>
          <p:nvPr/>
        </p:nvSpPr>
        <p:spPr>
          <a:xfrm>
            <a:off x="2255400" y="1987920"/>
            <a:ext cx="3389040" cy="105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1400" b="1" strike="noStrike" spc="-1" dirty="0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Input: </a:t>
            </a:r>
            <a:r>
              <a:rPr lang="en-US" sz="1400" b="0" strike="noStrike" spc="-1" dirty="0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class with data members corresponding to different data types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400" b="1" strike="noStrike" spc="-1" dirty="0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Output: </a:t>
            </a:r>
            <a:r>
              <a:rPr lang="en-US" sz="1400" b="0" strike="noStrike" spc="-1" dirty="0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output .e &amp; .html 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2255400" y="1473840"/>
            <a:ext cx="145872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Data I/O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>
            <a:off x="7659720" y="2020320"/>
            <a:ext cx="3549240" cy="79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1400" b="1" strike="noStrike" spc="-1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Default mode: </a:t>
            </a:r>
            <a:r>
              <a:rPr lang="en-US" sz="1400" b="0" strike="noStrike" spc="-1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doctype + head + body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400" b="1" strike="noStrike" spc="-1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Other modes: </a:t>
            </a:r>
            <a:r>
              <a:rPr lang="en-US" sz="1400" b="0" strike="noStrike" spc="-1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frame, customized template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9"/>
          <p:cNvSpPr/>
          <p:nvPr/>
        </p:nvSpPr>
        <p:spPr>
          <a:xfrm>
            <a:off x="7659720" y="1558080"/>
            <a:ext cx="25808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HTML Structure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2255400" y="4472640"/>
            <a:ext cx="7027920" cy="108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1400" b="1" strike="noStrike" spc="-1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High Priority: </a:t>
            </a:r>
            <a:r>
              <a:rPr lang="en-US" sz="1400" b="0" strike="noStrike" spc="-1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Style, Paragraph, Image, Audio, Video, Link, Table, List, Snippet Insertion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en-US" sz="1400" b="1" strike="noStrike" spc="-1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Low Priority: </a:t>
            </a:r>
            <a:r>
              <a:rPr lang="en-US" sz="1400" b="0" strike="noStrike" spc="-1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From&amp; Input, Meta Info, Map, Button, Header &amp; Footer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1"/>
          <p:cNvSpPr/>
          <p:nvPr/>
        </p:nvSpPr>
        <p:spPr>
          <a:xfrm>
            <a:off x="2255400" y="3963240"/>
            <a:ext cx="145872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Others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图片 41"/>
          <p:cNvPicPr/>
          <p:nvPr/>
        </p:nvPicPr>
        <p:blipFill>
          <a:blip r:embed="rId3"/>
          <a:srcRect l="13647" t="9310" r="6725" b="5234"/>
          <a:stretch/>
        </p:blipFill>
        <p:spPr>
          <a:xfrm>
            <a:off x="262080" y="160200"/>
            <a:ext cx="724680" cy="664560"/>
          </a:xfrm>
          <a:prstGeom prst="rect">
            <a:avLst/>
          </a:prstGeom>
          <a:ln>
            <a:noFill/>
          </a:ln>
        </p:spPr>
      </p:pic>
      <p:sp>
        <p:nvSpPr>
          <p:cNvPr id="124" name="CustomShape 12"/>
          <p:cNvSpPr/>
          <p:nvPr/>
        </p:nvSpPr>
        <p:spPr>
          <a:xfrm>
            <a:off x="987480" y="266760"/>
            <a:ext cx="22568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117A6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Functionality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3"/>
          <p:cNvSpPr/>
          <p:nvPr/>
        </p:nvSpPr>
        <p:spPr>
          <a:xfrm>
            <a:off x="262080" y="177840"/>
            <a:ext cx="62640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4"/>
          <p:cNvSpPr/>
          <p:nvPr/>
        </p:nvSpPr>
        <p:spPr>
          <a:xfrm>
            <a:off x="1293480" y="2010600"/>
            <a:ext cx="438840" cy="494640"/>
          </a:xfrm>
          <a:custGeom>
            <a:avLst/>
            <a:gdLst/>
            <a:ahLst/>
            <a:cxnLst/>
            <a:rect l="l" t="t" r="r" b="b"/>
            <a:pathLst>
              <a:path w="546" h="619">
                <a:moveTo>
                  <a:pt x="413" y="368"/>
                </a:moveTo>
                <a:lnTo>
                  <a:pt x="413" y="368"/>
                </a:lnTo>
                <a:cubicBezTo>
                  <a:pt x="236" y="368"/>
                  <a:pt x="236" y="368"/>
                  <a:pt x="236" y="368"/>
                </a:cubicBezTo>
                <a:cubicBezTo>
                  <a:pt x="221" y="368"/>
                  <a:pt x="221" y="383"/>
                  <a:pt x="221" y="383"/>
                </a:cubicBezTo>
                <a:cubicBezTo>
                  <a:pt x="221" y="398"/>
                  <a:pt x="221" y="412"/>
                  <a:pt x="236" y="412"/>
                </a:cubicBezTo>
                <a:cubicBezTo>
                  <a:pt x="413" y="412"/>
                  <a:pt x="413" y="412"/>
                  <a:pt x="413" y="412"/>
                </a:cubicBezTo>
                <a:cubicBezTo>
                  <a:pt x="427" y="412"/>
                  <a:pt x="427" y="398"/>
                  <a:pt x="427" y="383"/>
                </a:cubicBezTo>
                <a:cubicBezTo>
                  <a:pt x="427" y="383"/>
                  <a:pt x="427" y="368"/>
                  <a:pt x="413" y="368"/>
                </a:cubicBezTo>
                <a:close/>
                <a:moveTo>
                  <a:pt x="413" y="265"/>
                </a:moveTo>
                <a:lnTo>
                  <a:pt x="413" y="265"/>
                </a:lnTo>
                <a:cubicBezTo>
                  <a:pt x="236" y="265"/>
                  <a:pt x="236" y="265"/>
                  <a:pt x="236" y="265"/>
                </a:cubicBezTo>
                <a:cubicBezTo>
                  <a:pt x="221" y="265"/>
                  <a:pt x="221" y="280"/>
                  <a:pt x="221" y="295"/>
                </a:cubicBezTo>
                <a:cubicBezTo>
                  <a:pt x="221" y="295"/>
                  <a:pt x="221" y="309"/>
                  <a:pt x="236" y="309"/>
                </a:cubicBezTo>
                <a:cubicBezTo>
                  <a:pt x="413" y="309"/>
                  <a:pt x="413" y="309"/>
                  <a:pt x="413" y="309"/>
                </a:cubicBezTo>
                <a:cubicBezTo>
                  <a:pt x="427" y="309"/>
                  <a:pt x="427" y="295"/>
                  <a:pt x="427" y="295"/>
                </a:cubicBezTo>
                <a:cubicBezTo>
                  <a:pt x="427" y="280"/>
                  <a:pt x="427" y="265"/>
                  <a:pt x="413" y="265"/>
                </a:cubicBezTo>
                <a:close/>
                <a:moveTo>
                  <a:pt x="413" y="0"/>
                </a:moveTo>
                <a:lnTo>
                  <a:pt x="413" y="0"/>
                </a:lnTo>
                <a:lnTo>
                  <a:pt x="177" y="0"/>
                </a:lnTo>
                <a:cubicBezTo>
                  <a:pt x="133" y="0"/>
                  <a:pt x="104" y="29"/>
                  <a:pt x="104" y="74"/>
                </a:cubicBezTo>
                <a:cubicBezTo>
                  <a:pt x="74" y="74"/>
                  <a:pt x="74" y="74"/>
                  <a:pt x="74" y="74"/>
                </a:cubicBezTo>
                <a:cubicBezTo>
                  <a:pt x="30" y="74"/>
                  <a:pt x="0" y="118"/>
                  <a:pt x="0" y="147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74" y="618"/>
                </a:cubicBezTo>
                <a:cubicBezTo>
                  <a:pt x="368" y="618"/>
                  <a:pt x="368" y="618"/>
                  <a:pt x="368" y="618"/>
                </a:cubicBezTo>
                <a:cubicBezTo>
                  <a:pt x="413" y="618"/>
                  <a:pt x="457" y="589"/>
                  <a:pt x="457" y="545"/>
                </a:cubicBezTo>
                <a:cubicBezTo>
                  <a:pt x="472" y="545"/>
                  <a:pt x="472" y="545"/>
                  <a:pt x="472" y="545"/>
                </a:cubicBezTo>
                <a:cubicBezTo>
                  <a:pt x="516" y="545"/>
                  <a:pt x="545" y="501"/>
                  <a:pt x="545" y="471"/>
                </a:cubicBezTo>
                <a:cubicBezTo>
                  <a:pt x="545" y="192"/>
                  <a:pt x="545" y="192"/>
                  <a:pt x="545" y="192"/>
                </a:cubicBezTo>
                <a:cubicBezTo>
                  <a:pt x="545" y="147"/>
                  <a:pt x="545" y="147"/>
                  <a:pt x="545" y="147"/>
                </a:cubicBezTo>
                <a:lnTo>
                  <a:pt x="413" y="0"/>
                </a:lnTo>
                <a:close/>
                <a:moveTo>
                  <a:pt x="368" y="589"/>
                </a:moveTo>
                <a:lnTo>
                  <a:pt x="368" y="589"/>
                </a:lnTo>
                <a:cubicBezTo>
                  <a:pt x="74" y="589"/>
                  <a:pt x="74" y="589"/>
                  <a:pt x="74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147"/>
                  <a:pt x="45" y="147"/>
                  <a:pt x="45" y="147"/>
                </a:cubicBezTo>
                <a:cubicBezTo>
                  <a:pt x="45" y="133"/>
                  <a:pt x="59" y="118"/>
                  <a:pt x="74" y="118"/>
                </a:cubicBezTo>
                <a:cubicBezTo>
                  <a:pt x="104" y="118"/>
                  <a:pt x="104" y="118"/>
                  <a:pt x="104" y="118"/>
                </a:cubicBezTo>
                <a:cubicBezTo>
                  <a:pt x="104" y="471"/>
                  <a:pt x="104" y="471"/>
                  <a:pt x="104" y="471"/>
                </a:cubicBezTo>
                <a:cubicBezTo>
                  <a:pt x="104" y="501"/>
                  <a:pt x="133" y="545"/>
                  <a:pt x="177" y="545"/>
                </a:cubicBezTo>
                <a:cubicBezTo>
                  <a:pt x="413" y="545"/>
                  <a:pt x="413" y="545"/>
                  <a:pt x="413" y="545"/>
                </a:cubicBezTo>
                <a:cubicBezTo>
                  <a:pt x="413" y="559"/>
                  <a:pt x="398" y="589"/>
                  <a:pt x="368" y="589"/>
                </a:cubicBezTo>
                <a:close/>
                <a:moveTo>
                  <a:pt x="516" y="471"/>
                </a:moveTo>
                <a:lnTo>
                  <a:pt x="516" y="471"/>
                </a:lnTo>
                <a:cubicBezTo>
                  <a:pt x="516" y="486"/>
                  <a:pt x="486" y="501"/>
                  <a:pt x="472" y="501"/>
                </a:cubicBezTo>
                <a:cubicBezTo>
                  <a:pt x="177" y="501"/>
                  <a:pt x="177" y="501"/>
                  <a:pt x="177" y="501"/>
                </a:cubicBezTo>
                <a:cubicBezTo>
                  <a:pt x="163" y="501"/>
                  <a:pt x="133" y="486"/>
                  <a:pt x="133" y="471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59"/>
                  <a:pt x="163" y="29"/>
                  <a:pt x="177" y="29"/>
                </a:cubicBezTo>
                <a:cubicBezTo>
                  <a:pt x="368" y="29"/>
                  <a:pt x="368" y="29"/>
                  <a:pt x="368" y="29"/>
                </a:cubicBezTo>
                <a:cubicBezTo>
                  <a:pt x="368" y="74"/>
                  <a:pt x="368" y="118"/>
                  <a:pt x="368" y="118"/>
                </a:cubicBezTo>
                <a:cubicBezTo>
                  <a:pt x="368" y="147"/>
                  <a:pt x="413" y="192"/>
                  <a:pt x="457" y="192"/>
                </a:cubicBezTo>
                <a:cubicBezTo>
                  <a:pt x="457" y="192"/>
                  <a:pt x="472" y="192"/>
                  <a:pt x="516" y="192"/>
                </a:cubicBezTo>
                <a:lnTo>
                  <a:pt x="516" y="471"/>
                </a:lnTo>
                <a:close/>
                <a:moveTo>
                  <a:pt x="457" y="147"/>
                </a:moveTo>
                <a:lnTo>
                  <a:pt x="457" y="147"/>
                </a:lnTo>
                <a:cubicBezTo>
                  <a:pt x="427" y="147"/>
                  <a:pt x="413" y="118"/>
                  <a:pt x="413" y="88"/>
                </a:cubicBezTo>
                <a:cubicBezTo>
                  <a:pt x="413" y="88"/>
                  <a:pt x="413" y="74"/>
                  <a:pt x="413" y="29"/>
                </a:cubicBezTo>
                <a:cubicBezTo>
                  <a:pt x="516" y="147"/>
                  <a:pt x="516" y="147"/>
                  <a:pt x="516" y="147"/>
                </a:cubicBezTo>
                <a:lnTo>
                  <a:pt x="457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15"/>
          <p:cNvSpPr/>
          <p:nvPr/>
        </p:nvSpPr>
        <p:spPr>
          <a:xfrm>
            <a:off x="6587280" y="1918440"/>
            <a:ext cx="576720" cy="576720"/>
          </a:xfrm>
          <a:custGeom>
            <a:avLst/>
            <a:gdLst/>
            <a:ahLst/>
            <a:cxnLst/>
            <a:rect l="l" t="t" r="r" b="b"/>
            <a:pathLst>
              <a:path w="184" h="184">
                <a:moveTo>
                  <a:pt x="149" y="116"/>
                </a:moveTo>
                <a:lnTo>
                  <a:pt x="149" y="81"/>
                </a:lnTo>
                <a:lnTo>
                  <a:pt x="103" y="81"/>
                </a:lnTo>
                <a:lnTo>
                  <a:pt x="103" y="70"/>
                </a:lnTo>
                <a:lnTo>
                  <a:pt x="138" y="70"/>
                </a:lnTo>
                <a:lnTo>
                  <a:pt x="138" y="0"/>
                </a:lnTo>
                <a:lnTo>
                  <a:pt x="57" y="0"/>
                </a:lnTo>
                <a:lnTo>
                  <a:pt x="57" y="70"/>
                </a:lnTo>
                <a:lnTo>
                  <a:pt x="92" y="70"/>
                </a:lnTo>
                <a:lnTo>
                  <a:pt x="92" y="81"/>
                </a:lnTo>
                <a:lnTo>
                  <a:pt x="35" y="81"/>
                </a:lnTo>
                <a:lnTo>
                  <a:pt x="35" y="116"/>
                </a:lnTo>
                <a:lnTo>
                  <a:pt x="0" y="116"/>
                </a:lnTo>
                <a:lnTo>
                  <a:pt x="0" y="184"/>
                </a:lnTo>
                <a:lnTo>
                  <a:pt x="81" y="184"/>
                </a:lnTo>
                <a:lnTo>
                  <a:pt x="81" y="116"/>
                </a:lnTo>
                <a:lnTo>
                  <a:pt x="46" y="116"/>
                </a:lnTo>
                <a:lnTo>
                  <a:pt x="46" y="92"/>
                </a:lnTo>
                <a:lnTo>
                  <a:pt x="138" y="92"/>
                </a:lnTo>
                <a:lnTo>
                  <a:pt x="138" y="116"/>
                </a:lnTo>
                <a:lnTo>
                  <a:pt x="103" y="116"/>
                </a:lnTo>
                <a:lnTo>
                  <a:pt x="103" y="184"/>
                </a:lnTo>
                <a:lnTo>
                  <a:pt x="184" y="184"/>
                </a:lnTo>
                <a:lnTo>
                  <a:pt x="184" y="116"/>
                </a:lnTo>
                <a:lnTo>
                  <a:pt x="149" y="116"/>
                </a:lnTo>
                <a:close/>
                <a:moveTo>
                  <a:pt x="70" y="127"/>
                </a:moveTo>
                <a:lnTo>
                  <a:pt x="70" y="138"/>
                </a:lnTo>
                <a:lnTo>
                  <a:pt x="11" y="138"/>
                </a:lnTo>
                <a:lnTo>
                  <a:pt x="11" y="127"/>
                </a:lnTo>
                <a:lnTo>
                  <a:pt x="70" y="127"/>
                </a:lnTo>
                <a:close/>
                <a:moveTo>
                  <a:pt x="70" y="23"/>
                </a:moveTo>
                <a:lnTo>
                  <a:pt x="70" y="11"/>
                </a:lnTo>
                <a:lnTo>
                  <a:pt x="127" y="11"/>
                </a:lnTo>
                <a:lnTo>
                  <a:pt x="127" y="23"/>
                </a:lnTo>
                <a:lnTo>
                  <a:pt x="70" y="23"/>
                </a:lnTo>
                <a:close/>
                <a:moveTo>
                  <a:pt x="173" y="138"/>
                </a:moveTo>
                <a:lnTo>
                  <a:pt x="116" y="138"/>
                </a:lnTo>
                <a:lnTo>
                  <a:pt x="116" y="127"/>
                </a:lnTo>
                <a:lnTo>
                  <a:pt x="173" y="127"/>
                </a:lnTo>
                <a:lnTo>
                  <a:pt x="173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稻壳儿小白白(http://dwz.cn/Wu2UP)"/>
          <p:cNvPicPr/>
          <p:nvPr/>
        </p:nvPicPr>
        <p:blipFill>
          <a:blip r:embed="rId4"/>
          <a:stretch/>
        </p:blipFill>
        <p:spPr>
          <a:xfrm>
            <a:off x="1293480" y="4493880"/>
            <a:ext cx="459000" cy="66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3"/>
          <p:cNvSpPr/>
          <p:nvPr/>
        </p:nvSpPr>
        <p:spPr>
          <a:xfrm>
            <a:off x="4270680" y="2537100"/>
            <a:ext cx="3389040" cy="105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1491604" y="1473840"/>
            <a:ext cx="3894677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7659720" y="2020320"/>
            <a:ext cx="3549240" cy="79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r>
              <a:rPr lang="en-US" sz="1400" b="0" strike="noStrike" spc="-1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6443418" y="1447345"/>
            <a:ext cx="25808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Maintainability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2255400" y="4472640"/>
            <a:ext cx="7027920" cy="39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2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1199336" y="3831750"/>
            <a:ext cx="3276000" cy="3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zh-TW" altLang="en-US" sz="2400" b="1" strike="noStrike" spc="-1" dirty="0" smtClean="0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 </a:t>
            </a:r>
            <a:r>
              <a:rPr lang="en-US" sz="2400" b="1" strike="noStrike" spc="-1" dirty="0" smtClean="0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Design </a:t>
            </a:r>
            <a:r>
              <a:rPr lang="en-US" sz="2400" b="1" strike="noStrike" spc="-1" dirty="0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Constraints</a:t>
            </a:r>
          </a:p>
          <a:p>
            <a:pPr>
              <a:lnSpc>
                <a:spcPct val="100000"/>
              </a:lnSpc>
            </a:pPr>
            <a:endParaRPr lang="en-US" sz="1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Imposed </a:t>
            </a:r>
            <a:r>
              <a:rPr lang="en-US" sz="1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E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iffel</a:t>
            </a:r>
          </a:p>
          <a:p>
            <a:pPr>
              <a:lnSpc>
                <a:spcPct val="100000"/>
              </a:lnSpc>
            </a:pPr>
            <a:r>
              <a:rPr lang="zh-TW" alt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Programming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</a:t>
            </a:r>
          </a:p>
          <a:p>
            <a:pPr>
              <a:lnSpc>
                <a:spcPct val="100000"/>
              </a:lnSpc>
            </a:pPr>
            <a:r>
              <a:rPr lang="zh-TW" alt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Operating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</a:t>
            </a:r>
          </a:p>
          <a:p>
            <a:pPr>
              <a:lnSpc>
                <a:spcPct val="100000"/>
              </a:lnSpc>
            </a:pPr>
            <a:r>
              <a:rPr lang="zh-TW" alt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Hardware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</a:t>
            </a:r>
          </a:p>
          <a:p>
            <a:pPr>
              <a:lnSpc>
                <a:spcPct val="10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图片 41"/>
          <p:cNvPicPr/>
          <p:nvPr/>
        </p:nvPicPr>
        <p:blipFill>
          <a:blip r:embed="rId3"/>
          <a:srcRect l="13647" t="9310" r="6725" b="5234"/>
          <a:stretch/>
        </p:blipFill>
        <p:spPr>
          <a:xfrm>
            <a:off x="262080" y="160200"/>
            <a:ext cx="724680" cy="664560"/>
          </a:xfrm>
          <a:prstGeom prst="rect">
            <a:avLst/>
          </a:prstGeom>
          <a:ln>
            <a:noFill/>
          </a:ln>
        </p:spPr>
      </p:pic>
      <p:sp>
        <p:nvSpPr>
          <p:cNvPr id="138" name="CustomShape 9"/>
          <p:cNvSpPr/>
          <p:nvPr/>
        </p:nvSpPr>
        <p:spPr>
          <a:xfrm>
            <a:off x="987478" y="266760"/>
            <a:ext cx="5599802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pc="-1" dirty="0" smtClean="0">
                <a:solidFill>
                  <a:srgbClr val="117A6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Non-Functional </a:t>
            </a:r>
            <a:r>
              <a:rPr lang="en-US" sz="2400" b="1" spc="-1" dirty="0">
                <a:solidFill>
                  <a:srgbClr val="117A6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R</a:t>
            </a:r>
            <a:r>
              <a:rPr lang="en-US" sz="2400" b="1" spc="-1" dirty="0" smtClean="0">
                <a:solidFill>
                  <a:srgbClr val="117A68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equirements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262080" y="177840"/>
            <a:ext cx="62640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1"/>
          <p:cNvSpPr/>
          <p:nvPr/>
        </p:nvSpPr>
        <p:spPr>
          <a:xfrm>
            <a:off x="5370978" y="1807705"/>
            <a:ext cx="576720" cy="576720"/>
          </a:xfrm>
          <a:custGeom>
            <a:avLst/>
            <a:gdLst/>
            <a:ahLst/>
            <a:cxnLst/>
            <a:rect l="l" t="t" r="r" b="b"/>
            <a:pathLst>
              <a:path w="184" h="184">
                <a:moveTo>
                  <a:pt x="149" y="116"/>
                </a:moveTo>
                <a:lnTo>
                  <a:pt x="149" y="81"/>
                </a:lnTo>
                <a:lnTo>
                  <a:pt x="103" y="81"/>
                </a:lnTo>
                <a:lnTo>
                  <a:pt x="103" y="70"/>
                </a:lnTo>
                <a:lnTo>
                  <a:pt x="138" y="70"/>
                </a:lnTo>
                <a:lnTo>
                  <a:pt x="138" y="0"/>
                </a:lnTo>
                <a:lnTo>
                  <a:pt x="57" y="0"/>
                </a:lnTo>
                <a:lnTo>
                  <a:pt x="57" y="70"/>
                </a:lnTo>
                <a:lnTo>
                  <a:pt x="92" y="70"/>
                </a:lnTo>
                <a:lnTo>
                  <a:pt x="92" y="81"/>
                </a:lnTo>
                <a:lnTo>
                  <a:pt x="35" y="81"/>
                </a:lnTo>
                <a:lnTo>
                  <a:pt x="35" y="116"/>
                </a:lnTo>
                <a:lnTo>
                  <a:pt x="0" y="116"/>
                </a:lnTo>
                <a:lnTo>
                  <a:pt x="0" y="184"/>
                </a:lnTo>
                <a:lnTo>
                  <a:pt x="81" y="184"/>
                </a:lnTo>
                <a:lnTo>
                  <a:pt x="81" y="116"/>
                </a:lnTo>
                <a:lnTo>
                  <a:pt x="46" y="116"/>
                </a:lnTo>
                <a:lnTo>
                  <a:pt x="46" y="92"/>
                </a:lnTo>
                <a:lnTo>
                  <a:pt x="138" y="92"/>
                </a:lnTo>
                <a:lnTo>
                  <a:pt x="138" y="116"/>
                </a:lnTo>
                <a:lnTo>
                  <a:pt x="103" y="116"/>
                </a:lnTo>
                <a:lnTo>
                  <a:pt x="103" y="184"/>
                </a:lnTo>
                <a:lnTo>
                  <a:pt x="184" y="184"/>
                </a:lnTo>
                <a:lnTo>
                  <a:pt x="184" y="116"/>
                </a:lnTo>
                <a:lnTo>
                  <a:pt x="149" y="116"/>
                </a:lnTo>
                <a:close/>
                <a:moveTo>
                  <a:pt x="70" y="127"/>
                </a:moveTo>
                <a:lnTo>
                  <a:pt x="70" y="138"/>
                </a:lnTo>
                <a:lnTo>
                  <a:pt x="11" y="138"/>
                </a:lnTo>
                <a:lnTo>
                  <a:pt x="11" y="127"/>
                </a:lnTo>
                <a:lnTo>
                  <a:pt x="70" y="127"/>
                </a:lnTo>
                <a:close/>
                <a:moveTo>
                  <a:pt x="70" y="23"/>
                </a:moveTo>
                <a:lnTo>
                  <a:pt x="70" y="11"/>
                </a:lnTo>
                <a:lnTo>
                  <a:pt x="127" y="11"/>
                </a:lnTo>
                <a:lnTo>
                  <a:pt x="127" y="23"/>
                </a:lnTo>
                <a:lnTo>
                  <a:pt x="70" y="23"/>
                </a:lnTo>
                <a:close/>
                <a:moveTo>
                  <a:pt x="173" y="138"/>
                </a:moveTo>
                <a:lnTo>
                  <a:pt x="116" y="138"/>
                </a:lnTo>
                <a:lnTo>
                  <a:pt x="116" y="127"/>
                </a:lnTo>
                <a:lnTo>
                  <a:pt x="173" y="127"/>
                </a:lnTo>
                <a:lnTo>
                  <a:pt x="173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AFEF6A-61F3-46F5-BE90-5B76D7475BA7}"/>
              </a:ext>
            </a:extLst>
          </p:cNvPr>
          <p:cNvSpPr txBox="1"/>
          <p:nvPr/>
        </p:nvSpPr>
        <p:spPr>
          <a:xfrm>
            <a:off x="1199336" y="1370980"/>
            <a:ext cx="4753578" cy="252376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b="1" spc="-1" dirty="0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Reliability &amp; Performance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GB" sz="1400" b="1" dirty="0" smtClean="0"/>
          </a:p>
          <a:p>
            <a:r>
              <a:rPr lang="en-GB" sz="1400" b="1" dirty="0" smtClean="0"/>
              <a:t>Reliability</a:t>
            </a:r>
            <a:endParaRPr lang="en-GB" sz="1400" b="1" dirty="0"/>
          </a:p>
          <a:p>
            <a:r>
              <a:rPr lang="en-GB" sz="1400" dirty="0" err="1"/>
              <a:t>EiffelStudio</a:t>
            </a:r>
            <a:r>
              <a:rPr lang="en-GB" sz="1400" dirty="0"/>
              <a:t>, error fixing time</a:t>
            </a:r>
          </a:p>
          <a:p>
            <a:endParaRPr lang="en-GB" sz="1400" dirty="0"/>
          </a:p>
          <a:p>
            <a:r>
              <a:rPr lang="en-GB" sz="1400" b="1" dirty="0"/>
              <a:t>Performance</a:t>
            </a:r>
          </a:p>
          <a:p>
            <a:r>
              <a:rPr lang="en-GB" sz="1400" dirty="0"/>
              <a:t>Time to generate output</a:t>
            </a:r>
          </a:p>
          <a:p>
            <a:r>
              <a:rPr lang="en-GB" sz="1400" dirty="0"/>
              <a:t>Storage size</a:t>
            </a:r>
          </a:p>
          <a:p>
            <a:endParaRPr lang="en-GB" dirty="0" smtClean="0"/>
          </a:p>
          <a:p>
            <a:endParaRPr lang="de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1D06489-2DD0-418E-A92E-90FA7E5C0ABC}"/>
              </a:ext>
            </a:extLst>
          </p:cNvPr>
          <p:cNvSpPr txBox="1"/>
          <p:nvPr/>
        </p:nvSpPr>
        <p:spPr>
          <a:xfrm>
            <a:off x="6443418" y="1882579"/>
            <a:ext cx="2914874" cy="73866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sz="1400" dirty="0" err="1"/>
              <a:t>Markup</a:t>
            </a:r>
            <a:r>
              <a:rPr lang="en-GB" sz="1400" dirty="0"/>
              <a:t> validation (W3C validator)</a:t>
            </a:r>
          </a:p>
          <a:p>
            <a:endParaRPr lang="en-GB" sz="1400" dirty="0"/>
          </a:p>
          <a:p>
            <a:r>
              <a:rPr lang="en-GB" sz="1400" dirty="0"/>
              <a:t>Class libraries not limited to HTML </a:t>
            </a:r>
            <a:endParaRPr lang="de-CH" sz="1400" dirty="0"/>
          </a:p>
        </p:txBody>
      </p:sp>
      <p:sp>
        <p:nvSpPr>
          <p:cNvPr id="2" name="Rectangle 1"/>
          <p:cNvSpPr/>
          <p:nvPr/>
        </p:nvSpPr>
        <p:spPr>
          <a:xfrm>
            <a:off x="1047264" y="1466615"/>
            <a:ext cx="45719" cy="269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77581" y="3894529"/>
            <a:ext cx="45719" cy="269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325337" y="1524174"/>
            <a:ext cx="45719" cy="2699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r="3881" b="9005"/>
          <a:stretch/>
        </p:blipFill>
        <p:spPr>
          <a:xfrm>
            <a:off x="5386281" y="3230729"/>
            <a:ext cx="4813257" cy="2723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1"/>
          <p:cNvPicPr/>
          <p:nvPr/>
        </p:nvPicPr>
        <p:blipFill>
          <a:blip r:embed="rId2"/>
          <a:stretch/>
        </p:blipFill>
        <p:spPr>
          <a:xfrm rot="20975400">
            <a:off x="1617120" y="688320"/>
            <a:ext cx="8762400" cy="520452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2759040" y="2014560"/>
            <a:ext cx="6747840" cy="505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16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微软雅黑"/>
              </a:rPr>
              <a:t>THANKS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881600" y="4568760"/>
            <a:ext cx="2712600" cy="103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Have a Nice Day :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Pages>0</Pages>
  <Words>312</Words>
  <Application>Microsoft Macintosh PowerPoint</Application>
  <PresentationFormat>Widescreen</PresentationFormat>
  <Paragraphs>103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Calibri</vt:lpstr>
      <vt:lpstr>DejaVu Sans</vt:lpstr>
      <vt:lpstr>Impact</vt:lpstr>
      <vt:lpstr>Symbol</vt:lpstr>
      <vt:lpstr>Times New Roman</vt:lpstr>
      <vt:lpstr>Wingdings</vt:lpstr>
      <vt:lpstr>微软雅黑</vt:lpstr>
      <vt:lpstr>等线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dc:description/>
  <cp:lastModifiedBy>Cheng-hsin WUU</cp:lastModifiedBy>
  <cp:revision>525</cp:revision>
  <cp:lastPrinted>2017-10-16T22:37:19Z</cp:lastPrinted>
  <dcterms:created xsi:type="dcterms:W3CDTF">2015-07-10T05:07:58Z</dcterms:created>
  <dcterms:modified xsi:type="dcterms:W3CDTF">2017-10-16T22:43:14Z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DocSecurity">
    <vt:i4>0</vt:i4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2052-9.1.0.5184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Benutzerdefiniert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5</vt:i4>
  </property>
</Properties>
</file>