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20" r:id="rId3"/>
    <p:sldId id="345" r:id="rId4"/>
    <p:sldId id="351" r:id="rId5"/>
    <p:sldId id="393" r:id="rId6"/>
    <p:sldId id="355" r:id="rId7"/>
    <p:sldId id="391" r:id="rId8"/>
    <p:sldId id="356" r:id="rId9"/>
    <p:sldId id="395" r:id="rId10"/>
    <p:sldId id="396" r:id="rId11"/>
    <p:sldId id="394" r:id="rId12"/>
    <p:sldId id="398" r:id="rId13"/>
    <p:sldId id="390" r:id="rId14"/>
    <p:sldId id="363" r:id="rId15"/>
    <p:sldId id="353" r:id="rId16"/>
    <p:sldId id="358" r:id="rId17"/>
    <p:sldId id="399" r:id="rId18"/>
    <p:sldId id="400" r:id="rId19"/>
    <p:sldId id="361" r:id="rId20"/>
    <p:sldId id="365" r:id="rId21"/>
    <p:sldId id="364" r:id="rId22"/>
    <p:sldId id="366" r:id="rId23"/>
    <p:sldId id="354" r:id="rId24"/>
    <p:sldId id="369" r:id="rId25"/>
    <p:sldId id="368" r:id="rId26"/>
    <p:sldId id="370" r:id="rId27"/>
    <p:sldId id="367" r:id="rId28"/>
    <p:sldId id="352" r:id="rId29"/>
    <p:sldId id="348" r:id="rId30"/>
    <p:sldId id="371" r:id="rId31"/>
    <p:sldId id="346" r:id="rId32"/>
    <p:sldId id="350" r:id="rId33"/>
    <p:sldId id="381" r:id="rId34"/>
    <p:sldId id="382" r:id="rId35"/>
    <p:sldId id="383" r:id="rId36"/>
    <p:sldId id="384" r:id="rId37"/>
    <p:sldId id="385" r:id="rId38"/>
    <p:sldId id="372" r:id="rId39"/>
    <p:sldId id="373" r:id="rId40"/>
    <p:sldId id="386" r:id="rId41"/>
    <p:sldId id="387" r:id="rId42"/>
    <p:sldId id="374" r:id="rId43"/>
    <p:sldId id="375" r:id="rId44"/>
    <p:sldId id="379" r:id="rId45"/>
    <p:sldId id="376" r:id="rId46"/>
    <p:sldId id="377" r:id="rId47"/>
    <p:sldId id="380" r:id="rId48"/>
    <p:sldId id="389" r:id="rId49"/>
    <p:sldId id="291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40082-148F-44EB-9552-5320812002E3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774C-9AB5-43F1-BE26-84073F4E0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58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AD3EC-F53E-4A97-959D-40EC5686ED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2D5E6-8818-4AB2-84A2-B230630C0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7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968E-89E6-47C1-9DF3-27F274B4A99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032" y="149226"/>
            <a:ext cx="575382" cy="5753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800" y="194007"/>
            <a:ext cx="556026" cy="5433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9B871F-A248-45A1-83C8-B4E4849FA5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0" y="136525"/>
            <a:ext cx="640838" cy="6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3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1578"/>
            <a:ext cx="10515600" cy="487538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968E-89E6-47C1-9DF3-27F274B4A9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256166"/>
            <a:ext cx="9969843" cy="30419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18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968E-89E6-47C1-9DF3-27F274B4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6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968E-89E6-47C1-9DF3-27F274B4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3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968E-89E6-47C1-9DF3-27F274B4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4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968E-89E6-47C1-9DF3-27F274B4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4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56324" y="6356350"/>
            <a:ext cx="397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F968E-89E6-47C1-9DF3-27F274B4A9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234713"/>
            <a:ext cx="9969843" cy="30419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581916" y="155606"/>
            <a:ext cx="428850" cy="4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9613" y="1787236"/>
            <a:ext cx="10196146" cy="2327564"/>
          </a:xfrm>
        </p:spPr>
        <p:txBody>
          <a:bodyPr>
            <a:normAutofit/>
          </a:bodyPr>
          <a:lstStyle/>
          <a:p>
            <a:r>
              <a:rPr lang="en-US" altLang="zh-CN" dirty="0"/>
              <a:t>CSP2020 </a:t>
            </a:r>
            <a:br>
              <a:rPr lang="en-US" altLang="zh-CN" dirty="0"/>
            </a:br>
            <a:r>
              <a:rPr lang="zh-CN" altLang="en-US" sz="4800" dirty="0"/>
              <a:t>野生</a:t>
            </a:r>
            <a:r>
              <a:rPr lang="en-US" altLang="zh-CN" sz="4800" dirty="0"/>
              <a:t>Solution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042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优秀的拆分</a:t>
            </a:r>
            <a:r>
              <a:rPr lang="en-US" altLang="zh-CN" dirty="0"/>
              <a:t>(power)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/>
              <a:t>https://en.wikipedia.org/wiki/Binary_number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现在来考虑之前提到的关键点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如果不存在题中要求的拆分，那么记得输出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不存在的情况仅为拆分出了</a:t>
            </a:r>
            <a:r>
              <a:rPr lang="en-US" altLang="zh-CN" dirty="0"/>
              <a:t>2</a:t>
            </a:r>
            <a:r>
              <a:rPr lang="en-US" altLang="zh-CN" baseline="30000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因为</a:t>
            </a:r>
            <a:r>
              <a:rPr lang="en-US" altLang="zh-CN" dirty="0"/>
              <a:t>2</a:t>
            </a:r>
            <a:r>
              <a:rPr lang="en-US" altLang="zh-CN" baseline="30000" dirty="0"/>
              <a:t>0</a:t>
            </a:r>
            <a:r>
              <a:rPr lang="en-US" altLang="zh-CN" dirty="0"/>
              <a:t> =1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的正整数幂均为偶数，所以如果</a:t>
            </a:r>
            <a:r>
              <a:rPr lang="en-US" altLang="zh-CN" dirty="0"/>
              <a:t>n</a:t>
            </a:r>
            <a:r>
              <a:rPr lang="zh-CN" altLang="en-US" dirty="0"/>
              <a:t>是一个优秀拆分的情况，那么</a:t>
            </a:r>
            <a:r>
              <a:rPr lang="en-US" altLang="zh-CN" dirty="0"/>
              <a:t>n</a:t>
            </a:r>
            <a:r>
              <a:rPr lang="zh-CN" altLang="en-US" dirty="0"/>
              <a:t>必然是一些偶数相加的和，即</a:t>
            </a:r>
            <a:r>
              <a:rPr lang="en-US" altLang="zh-CN" dirty="0"/>
              <a:t>n</a:t>
            </a:r>
            <a:r>
              <a:rPr lang="zh-CN" altLang="en-US" dirty="0"/>
              <a:t>也为偶数。只有</a:t>
            </a:r>
            <a:r>
              <a:rPr lang="en-US" altLang="zh-CN" dirty="0"/>
              <a:t>n</a:t>
            </a:r>
            <a:r>
              <a:rPr lang="zh-CN" altLang="en-US" dirty="0"/>
              <a:t>中包含</a:t>
            </a:r>
            <a:r>
              <a:rPr lang="en-US" altLang="zh-CN" dirty="0"/>
              <a:t>2</a:t>
            </a:r>
            <a:r>
              <a:rPr lang="en-US" altLang="zh-CN" baseline="30000" dirty="0"/>
              <a:t>0</a:t>
            </a:r>
            <a:r>
              <a:rPr lang="en-US" altLang="zh-CN" dirty="0"/>
              <a:t> </a:t>
            </a:r>
            <a:r>
              <a:rPr lang="zh-CN" altLang="en-US" dirty="0"/>
              <a:t>也就是</a:t>
            </a:r>
            <a:r>
              <a:rPr lang="en-US" altLang="zh-CN" dirty="0"/>
              <a:t>n</a:t>
            </a:r>
            <a:r>
              <a:rPr lang="zh-CN" altLang="en-US" dirty="0"/>
              <a:t>为奇数的时候，才是“不存在”的情况。所以只要在拆分之前特殊判断一下</a:t>
            </a:r>
            <a:r>
              <a:rPr lang="en-US" altLang="zh-CN" dirty="0"/>
              <a:t>n</a:t>
            </a:r>
            <a:r>
              <a:rPr lang="zh-CN" altLang="en-US" dirty="0"/>
              <a:t>是否为奇数即可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DB4905-FE72-4BBF-B572-01C20006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71" y="4458836"/>
            <a:ext cx="29051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3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优秀的拆分</a:t>
            </a:r>
            <a:r>
              <a:rPr lang="en-US" altLang="zh-CN" dirty="0"/>
              <a:t>(power)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/>
              <a:t>https://en.wikipedia.org/wiki/Binary_number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思考方式二：通过观察和思考，看出了题目本质是一个二进制拆分</a:t>
            </a:r>
            <a:endParaRPr lang="en-US" altLang="zh-CN" dirty="0"/>
          </a:p>
          <a:p>
            <a:r>
              <a:rPr lang="zh-CN" altLang="en-US" dirty="0"/>
              <a:t>那么可以根据进制转换，将输入的</a:t>
            </a:r>
            <a:r>
              <a:rPr lang="en-US" altLang="zh-CN" dirty="0"/>
              <a:t>n</a:t>
            </a:r>
            <a:r>
              <a:rPr lang="zh-CN" altLang="en-US" dirty="0"/>
              <a:t>转换为</a:t>
            </a:r>
            <a:r>
              <a:rPr lang="en-US" altLang="zh-CN" dirty="0"/>
              <a:t>2</a:t>
            </a:r>
            <a:r>
              <a:rPr lang="zh-CN" altLang="en-US" dirty="0"/>
              <a:t>进制存储在数组中，倒序输出。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240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优秀的拆分</a:t>
            </a:r>
            <a:r>
              <a:rPr lang="en-US" altLang="zh-CN" dirty="0"/>
              <a:t>(power)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/>
              <a:t>https://en.wikipedia.org/wiki/Binary_number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EC01A0-427E-42C8-8FA5-4C2C51E3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1307"/>
            <a:ext cx="3857203" cy="48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优秀的拆分</a:t>
            </a:r>
            <a:r>
              <a:rPr lang="en-US" altLang="zh-CN" dirty="0"/>
              <a:t>(power)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/>
              <a:t>https://en.wikipedia.org/wiki/Binary_number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如果你想看更优雅的代码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6A469D-A38B-4547-A9DD-6BDB57B80799}"/>
              </a:ext>
            </a:extLst>
          </p:cNvPr>
          <p:cNvSpPr/>
          <p:nvPr/>
        </p:nvSpPr>
        <p:spPr>
          <a:xfrm>
            <a:off x="102327" y="1897374"/>
            <a:ext cx="75244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(n &amp;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puts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"-1"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vector 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--){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(n &amp; 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"%d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puts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148108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Junior -</a:t>
            </a:r>
            <a:r>
              <a:rPr lang="zh-CN" altLang="en-US" dirty="0"/>
              <a:t>直播获奖</a:t>
            </a:r>
            <a:r>
              <a:rPr lang="en-US" altLang="zh-CN" dirty="0"/>
              <a:t>(</a:t>
            </a:r>
            <a:r>
              <a:rPr lang="en-US" altLang="zh-CN"/>
              <a:t>live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统计？</a:t>
            </a:r>
          </a:p>
        </p:txBody>
      </p:sp>
    </p:spTree>
    <p:extLst>
      <p:ext uri="{BB962C8B-B14F-4D97-AF65-F5344CB8AC3E}">
        <p14:creationId xmlns:p14="http://schemas.microsoft.com/office/powerpoint/2010/main" val="367052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直播获奖</a:t>
            </a:r>
            <a:r>
              <a:rPr lang="en-US" altLang="zh-CN" dirty="0"/>
              <a:t>(live)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563" y="2108936"/>
            <a:ext cx="81438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7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556" y="740637"/>
            <a:ext cx="3326588" cy="18313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直播获奖</a:t>
            </a:r>
            <a:r>
              <a:rPr lang="en-US" altLang="zh-CN" dirty="0"/>
              <a:t>(live)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49520" y="1336680"/>
            <a:ext cx="8277225" cy="4604297"/>
            <a:chOff x="544223" y="1392902"/>
            <a:chExt cx="8277225" cy="46042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223" y="1392902"/>
              <a:ext cx="8277225" cy="142875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097" y="2672974"/>
              <a:ext cx="7991475" cy="3324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572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直播获奖</a:t>
            </a:r>
            <a:r>
              <a:rPr lang="en-US" altLang="zh-CN" dirty="0"/>
              <a:t>(live)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先按照题目描述的内容模拟：</a:t>
            </a:r>
            <a:endParaRPr lang="en-US" altLang="zh-CN" dirty="0"/>
          </a:p>
          <a:p>
            <a:r>
              <a:rPr lang="zh-CN" altLang="en-US" dirty="0"/>
              <a:t>每读入一个人的成绩，重新给所有的学生排个序</a:t>
            </a:r>
            <a:r>
              <a:rPr lang="en-US" altLang="zh-CN" dirty="0"/>
              <a:t>,</a:t>
            </a:r>
            <a:r>
              <a:rPr lang="zh-CN" altLang="en-US" dirty="0"/>
              <a:t>算出前</a:t>
            </a:r>
            <a:r>
              <a:rPr lang="en-US" altLang="zh-CN" dirty="0"/>
              <a:t>w%</a:t>
            </a:r>
          </a:p>
          <a:p>
            <a:r>
              <a:rPr lang="zh-CN" altLang="en-US" dirty="0"/>
              <a:t>那么大致的程序结构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6D2EE9-7C67-4B79-B740-927B3955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4697"/>
            <a:ext cx="5010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直播获奖</a:t>
            </a:r>
            <a:r>
              <a:rPr lang="en-US" altLang="zh-CN" dirty="0"/>
              <a:t>(live)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注意事项：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所以在计算时不要出现小数，用整数来计算。</a:t>
                </a:r>
                <a:r>
                  <a:rPr lang="en-US" altLang="zh-CN" dirty="0"/>
                  <a:t>C++</a:t>
                </a:r>
                <a:r>
                  <a:rPr lang="zh-CN" altLang="en-US" dirty="0"/>
                  <a:t>整数除法时会自动向下取整</a:t>
                </a:r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如果你是选择冒泡之类的排序，那么复杂度为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如果你是</a:t>
                </a:r>
                <a:r>
                  <a:rPr lang="en-US" altLang="zh-CN" dirty="0"/>
                  <a:t>sort</a:t>
                </a:r>
                <a:r>
                  <a:rPr lang="zh-CN" altLang="en-US" dirty="0"/>
                  <a:t>之类的排序，那么复杂度为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01D1E91-B63D-4DAF-B54A-ADB9134AB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571" y="1894961"/>
            <a:ext cx="57721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8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直播获奖</a:t>
            </a:r>
            <a:r>
              <a:rPr lang="en-US" altLang="zh-CN" dirty="0"/>
              <a:t>(live)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优化的关键点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发现成绩的范围不会超出</a:t>
                </a:r>
                <a:r>
                  <a:rPr lang="en-US" altLang="zh-CN" dirty="0"/>
                  <a:t>600</a:t>
                </a:r>
                <a:r>
                  <a:rPr lang="zh-CN" altLang="en-US" dirty="0"/>
                  <a:t>，所以我们可以用空间换取时间的方式，开一个桶来存储。</a:t>
                </a:r>
                <a:endParaRPr lang="en-US" altLang="zh-CN" dirty="0"/>
              </a:p>
              <a:p>
                <a:r>
                  <a:rPr lang="zh-CN" altLang="en-US" dirty="0"/>
                  <a:t>即</a:t>
                </a:r>
                <a:r>
                  <a:rPr lang="en-US" altLang="zh-CN" dirty="0" err="1"/>
                  <a:t>cnt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]=j</a:t>
                </a:r>
                <a:r>
                  <a:rPr lang="zh-CN" altLang="en-US" dirty="0"/>
                  <a:t>表示分数为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的学生一共有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个人</a:t>
                </a:r>
                <a:endParaRPr lang="en-US" altLang="zh-CN" dirty="0"/>
              </a:p>
              <a:p>
                <a:r>
                  <a:rPr lang="zh-CN" altLang="en-US" dirty="0"/>
                  <a:t>那么我们每次只要从当前学生的（可能的）最高分</a:t>
                </a:r>
                <a:r>
                  <a:rPr lang="en-US" altLang="zh-CN" dirty="0"/>
                  <a:t>600</a:t>
                </a:r>
                <a:r>
                  <a:rPr lang="zh-CN" altLang="en-US" dirty="0"/>
                  <a:t>开始数一数。如果从</a:t>
                </a:r>
                <a:r>
                  <a:rPr lang="en-US" altLang="zh-CN" dirty="0" err="1"/>
                  <a:t>cnt</a:t>
                </a:r>
                <a:r>
                  <a:rPr lang="en-US" altLang="zh-CN" dirty="0"/>
                  <a:t>[600]</a:t>
                </a:r>
                <a:r>
                  <a:rPr lang="zh-CN" altLang="en-US" dirty="0"/>
                  <a:t>数到</a:t>
                </a:r>
                <a:r>
                  <a:rPr lang="en-US" altLang="zh-CN" dirty="0" err="1"/>
                  <a:t>cnt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，那么意味着一共有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这么多学生的分数大于等于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。如果发现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刚好够了</a:t>
                </a:r>
                <a:r>
                  <a:rPr lang="en-US" altLang="zh-CN" dirty="0"/>
                  <a:t>w%</a:t>
                </a:r>
                <a:r>
                  <a:rPr lang="zh-CN" altLang="en-US" dirty="0"/>
                  <a:t>，那么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即为分数线。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∗600)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78" r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1617"/>
            <a:ext cx="10909010" cy="7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Junior</a:t>
            </a:r>
          </a:p>
          <a:p>
            <a:pPr lvl="1"/>
            <a:r>
              <a:rPr lang="en-US" altLang="zh-CN" dirty="0"/>
              <a:t>power</a:t>
            </a:r>
          </a:p>
          <a:p>
            <a:pPr lvl="1"/>
            <a:r>
              <a:rPr lang="en-US" altLang="zh-CN" dirty="0"/>
              <a:t>live</a:t>
            </a:r>
          </a:p>
          <a:p>
            <a:pPr lvl="1"/>
            <a:r>
              <a:rPr lang="en-US" altLang="zh-CN" dirty="0"/>
              <a:t>expr</a:t>
            </a:r>
          </a:p>
          <a:p>
            <a:pPr lvl="1"/>
            <a:r>
              <a:rPr lang="en-US" altLang="zh-CN" dirty="0"/>
              <a:t>number</a:t>
            </a:r>
          </a:p>
          <a:p>
            <a:r>
              <a:rPr lang="en-US" altLang="zh-CN" dirty="0"/>
              <a:t>Senior</a:t>
            </a:r>
          </a:p>
          <a:p>
            <a:pPr lvl="1"/>
            <a:r>
              <a:rPr lang="en-US" altLang="zh-CN" dirty="0" err="1"/>
              <a:t>julian</a:t>
            </a:r>
            <a:endParaRPr lang="en-US" altLang="zh-CN" dirty="0"/>
          </a:p>
          <a:p>
            <a:pPr lvl="1"/>
            <a:r>
              <a:rPr lang="en-US" altLang="zh-CN" dirty="0"/>
              <a:t>Zoo</a:t>
            </a:r>
          </a:p>
          <a:p>
            <a:pPr lvl="1"/>
            <a:r>
              <a:rPr lang="en-US" altLang="zh-CN" dirty="0"/>
              <a:t>call</a:t>
            </a:r>
          </a:p>
          <a:p>
            <a:pPr lvl="1"/>
            <a:r>
              <a:rPr lang="en-US" altLang="zh-CN" dirty="0"/>
              <a:t>snakes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508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直播获奖</a:t>
            </a:r>
            <a:r>
              <a:rPr lang="en-US" altLang="zh-CN" dirty="0"/>
              <a:t>(live)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043" y="1116925"/>
            <a:ext cx="81243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memset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&lt;= n;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&amp;s);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[s]++;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num_awards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w /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score_line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get_score_line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num_awards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"%d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score_line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puts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52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直播获奖</a:t>
            </a:r>
            <a:r>
              <a:rPr lang="en-US" altLang="zh-CN" dirty="0"/>
              <a:t>(live)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043" y="1116925"/>
            <a:ext cx="81243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memset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&lt;= n;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&amp;s);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[s]++;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num_awards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w /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score_line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get_score_line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num_awards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"%d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score_line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puts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2670" y="326968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get_score_line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num_awards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600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--){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 +=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(sum &gt;=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num_awards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0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Junior -</a:t>
            </a:r>
            <a:r>
              <a:rPr lang="zh-CN" altLang="en-US" dirty="0"/>
              <a:t>表达式</a:t>
            </a:r>
            <a:r>
              <a:rPr lang="en-US" altLang="zh-CN" dirty="0"/>
              <a:t>(expr)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表达式树</a:t>
            </a:r>
          </a:p>
        </p:txBody>
      </p:sp>
    </p:spTree>
    <p:extLst>
      <p:ext uri="{BB962C8B-B14F-4D97-AF65-F5344CB8AC3E}">
        <p14:creationId xmlns:p14="http://schemas.microsoft.com/office/powerpoint/2010/main" val="13148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表达式</a:t>
            </a:r>
            <a:r>
              <a:rPr lang="en-US" altLang="zh-CN" dirty="0"/>
              <a:t>(expr)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给个</a:t>
            </a:r>
            <a:r>
              <a:rPr lang="en-US" altLang="zh-CN" dirty="0"/>
              <a:t>bool</a:t>
            </a:r>
            <a:r>
              <a:rPr lang="zh-CN" altLang="en-US" dirty="0"/>
              <a:t>表达式和每个变量的初始值</a:t>
            </a:r>
            <a:endParaRPr lang="en-US" altLang="zh-CN" dirty="0"/>
          </a:p>
          <a:p>
            <a:r>
              <a:rPr lang="zh-CN" altLang="en-US" dirty="0"/>
              <a:t>每次将一个变量取反，问计算结果</a:t>
            </a:r>
            <a:endParaRPr lang="en-US" altLang="zh-CN" dirty="0"/>
          </a:p>
          <a:p>
            <a:r>
              <a:rPr lang="zh-CN" altLang="en-US" dirty="0"/>
              <a:t>询问独立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759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表达式</a:t>
            </a:r>
            <a:r>
              <a:rPr lang="en-US" altLang="zh-CN" dirty="0"/>
              <a:t>(expr)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首先根据输入可以建一棵表达式树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只要考虑每个子树修改后 是否会对结果产生影响</a:t>
            </a:r>
            <a:endParaRPr lang="en-US" altLang="zh-CN" dirty="0"/>
          </a:p>
          <a:p>
            <a:r>
              <a:rPr lang="zh-CN" altLang="en-US" dirty="0"/>
              <a:t>只需要遍历两遍就好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98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表达式</a:t>
            </a:r>
            <a:r>
              <a:rPr lang="en-US" altLang="zh-CN" dirty="0"/>
              <a:t>(expr)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就要管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41517" y="2627448"/>
            <a:ext cx="415918" cy="399011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2295699" y="1801719"/>
            <a:ext cx="550025" cy="415636"/>
          </a:xfrm>
          <a:prstGeom prst="flowChartDecision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&amp;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31200" y="2627447"/>
            <a:ext cx="415918" cy="399011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6" idx="2"/>
            <a:endCxn id="5" idx="7"/>
          </p:cNvCxnSpPr>
          <p:nvPr/>
        </p:nvCxnSpPr>
        <p:spPr>
          <a:xfrm flipH="1">
            <a:off x="2096525" y="2217355"/>
            <a:ext cx="474187" cy="4685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7" idx="1"/>
          </p:cNvCxnSpPr>
          <p:nvPr/>
        </p:nvCxnSpPr>
        <p:spPr>
          <a:xfrm>
            <a:off x="2570712" y="2217355"/>
            <a:ext cx="421398" cy="468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096820" y="2627448"/>
            <a:ext cx="415918" cy="399011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4651002" y="1801719"/>
            <a:ext cx="550025" cy="415636"/>
          </a:xfrm>
          <a:prstGeom prst="flowChartDecision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&amp;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86503" y="2627447"/>
            <a:ext cx="415918" cy="399011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>
            <a:stCxn id="11" idx="2"/>
            <a:endCxn id="10" idx="7"/>
          </p:cNvCxnSpPr>
          <p:nvPr/>
        </p:nvCxnSpPr>
        <p:spPr>
          <a:xfrm flipH="1">
            <a:off x="4451828" y="2217355"/>
            <a:ext cx="474187" cy="4685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2"/>
            <a:endCxn id="12" idx="1"/>
          </p:cNvCxnSpPr>
          <p:nvPr/>
        </p:nvCxnSpPr>
        <p:spPr>
          <a:xfrm>
            <a:off x="4926015" y="2217355"/>
            <a:ext cx="421398" cy="468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327215" y="2627448"/>
            <a:ext cx="415918" cy="399011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881397" y="1801719"/>
            <a:ext cx="550025" cy="415636"/>
          </a:xfrm>
          <a:prstGeom prst="flowChartDecision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&amp;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516898" y="2627447"/>
            <a:ext cx="415918" cy="399011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16" idx="2"/>
            <a:endCxn id="15" idx="7"/>
          </p:cNvCxnSpPr>
          <p:nvPr/>
        </p:nvCxnSpPr>
        <p:spPr>
          <a:xfrm flipH="1">
            <a:off x="6682223" y="2217355"/>
            <a:ext cx="474187" cy="4685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2"/>
            <a:endCxn id="17" idx="1"/>
          </p:cNvCxnSpPr>
          <p:nvPr/>
        </p:nvCxnSpPr>
        <p:spPr>
          <a:xfrm>
            <a:off x="7156410" y="2217355"/>
            <a:ext cx="421398" cy="468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913759" y="2627448"/>
            <a:ext cx="415918" cy="399011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流程图: 决策 20"/>
          <p:cNvSpPr/>
          <p:nvPr/>
        </p:nvSpPr>
        <p:spPr>
          <a:xfrm>
            <a:off x="9467941" y="1801719"/>
            <a:ext cx="550025" cy="415636"/>
          </a:xfrm>
          <a:prstGeom prst="flowChartDecision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&amp;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103442" y="2627447"/>
            <a:ext cx="415918" cy="399011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连接符 22"/>
          <p:cNvCxnSpPr>
            <a:stCxn id="21" idx="2"/>
            <a:endCxn id="20" idx="7"/>
          </p:cNvCxnSpPr>
          <p:nvPr/>
        </p:nvCxnSpPr>
        <p:spPr>
          <a:xfrm flipH="1">
            <a:off x="9268767" y="2217355"/>
            <a:ext cx="474187" cy="4685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1" idx="2"/>
            <a:endCxn id="22" idx="1"/>
          </p:cNvCxnSpPr>
          <p:nvPr/>
        </p:nvCxnSpPr>
        <p:spPr>
          <a:xfrm>
            <a:off x="9742954" y="2217355"/>
            <a:ext cx="421398" cy="468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1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表达式</a:t>
            </a:r>
            <a:r>
              <a:rPr lang="en-US" altLang="zh-CN" dirty="0"/>
              <a:t>(expr)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23855" y="117693"/>
            <a:ext cx="71768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go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 == -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tag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 ==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 // !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go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lson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 ==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 // &amp;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lson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[o]] ==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rson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[o]] ==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go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lson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go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rson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lson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[o]] ==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rson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[o]] ==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go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lson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lson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[o]] ==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rson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[o]] ==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go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rson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[o] ==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 // |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. . 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45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Junior -</a:t>
            </a:r>
            <a:r>
              <a:rPr lang="zh-CN" altLang="en-US" dirty="0"/>
              <a:t>方格取数</a:t>
            </a:r>
            <a:r>
              <a:rPr lang="en-US" altLang="zh-CN" dirty="0"/>
              <a:t>(number)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540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方格取数</a:t>
            </a:r>
            <a:r>
              <a:rPr lang="en-US" altLang="zh-CN" dirty="0"/>
              <a:t>(number)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n*m</a:t>
            </a:r>
            <a:r>
              <a:rPr lang="zh-CN" altLang="en-US" dirty="0"/>
              <a:t>的方格，每次只能向下向上向右走，不能重复</a:t>
            </a:r>
            <a:endParaRPr lang="en-US" altLang="zh-CN" dirty="0"/>
          </a:p>
          <a:p>
            <a:r>
              <a:rPr lang="zh-CN" altLang="en-US" dirty="0"/>
              <a:t>问从左上走到右下，经过的格子的总和最大是多少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87" y="3739270"/>
            <a:ext cx="2114550" cy="163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358" y="3767845"/>
            <a:ext cx="2057400" cy="1581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579" y="3796420"/>
            <a:ext cx="20574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0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29F26-AF30-47B8-81D0-885450A8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方格取数</a:t>
            </a:r>
            <a:r>
              <a:rPr lang="en-US" altLang="zh-CN" dirty="0"/>
              <a:t>(number)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CB8E7-8965-4772-9564-BB51CB75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解法：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显然：对于每一列，只能向上或者向下走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令</a:t>
            </a:r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][j][0/1]</a:t>
            </a:r>
            <a:r>
              <a:rPr lang="zh-CN" altLang="en-US" dirty="0">
                <a:latin typeface="Consolas" panose="020B0609020204030204" pitchFamily="49" charset="0"/>
              </a:rPr>
              <a:t>表示在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, j)</a:t>
            </a:r>
            <a:r>
              <a:rPr lang="zh-CN" altLang="en-US" dirty="0">
                <a:latin typeface="Consolas" panose="020B0609020204030204" pitchFamily="49" charset="0"/>
              </a:rPr>
              <a:t>位置下一步向上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下的能获得的最大值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那么有：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][j][0] + 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+ 1][j] -&gt; </a:t>
            </a:r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+ 1][j][0]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][j][1] + 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- 1][j] -&gt; </a:t>
            </a:r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- 1][j][1]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][j][0] + 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 + 1] -&gt; </a:t>
            </a:r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 + 1][0/1]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][j][1] + 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 + 1] -&gt; </a:t>
            </a:r>
            <a:r>
              <a:rPr lang="en-US" altLang="zh-CN" dirty="0" err="1">
                <a:latin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 + 1][0/1]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86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Junior - </a:t>
            </a:r>
            <a:r>
              <a:rPr lang="zh-CN" altLang="en-US" dirty="0"/>
              <a:t>优秀的拆分</a:t>
            </a:r>
            <a:r>
              <a:rPr lang="en-US" altLang="zh-CN" dirty="0"/>
              <a:t>(power)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二进制签到</a:t>
            </a:r>
          </a:p>
        </p:txBody>
      </p:sp>
    </p:spTree>
    <p:extLst>
      <p:ext uri="{BB962C8B-B14F-4D97-AF65-F5344CB8AC3E}">
        <p14:creationId xmlns:p14="http://schemas.microsoft.com/office/powerpoint/2010/main" val="401754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29F26-AF30-47B8-81D0-885450A8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方格取数</a:t>
            </a:r>
            <a:r>
              <a:rPr lang="en-US" altLang="zh-CN" dirty="0"/>
              <a:t>(number)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2319" y="1021492"/>
            <a:ext cx="901653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j &lt; m;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 n)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upmax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+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       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(j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 m)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upmax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+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upmax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+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n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~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--)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upmax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+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(j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 m)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upmax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+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upmax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dp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+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10176" y="585243"/>
            <a:ext cx="4009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upmax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fr-FR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x = </a:t>
            </a:r>
            <a:r>
              <a:rPr lang="fr-FR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fr-FR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max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(x, y);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079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Senior –</a:t>
            </a:r>
            <a:r>
              <a:rPr lang="zh-CN" altLang="en-US" dirty="0"/>
              <a:t>儒略日</a:t>
            </a:r>
            <a:r>
              <a:rPr lang="en-US" altLang="zh-CN" dirty="0"/>
              <a:t>(</a:t>
            </a:r>
            <a:r>
              <a:rPr lang="en-US" altLang="zh-CN" dirty="0" err="1"/>
              <a:t>julian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数数</a:t>
            </a:r>
          </a:p>
        </p:txBody>
      </p:sp>
    </p:spTree>
    <p:extLst>
      <p:ext uri="{BB962C8B-B14F-4D97-AF65-F5344CB8AC3E}">
        <p14:creationId xmlns:p14="http://schemas.microsoft.com/office/powerpoint/2010/main" val="735178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29F26-AF30-47B8-81D0-885450A8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儒略日</a:t>
            </a:r>
            <a:r>
              <a:rPr lang="en-US" altLang="zh-CN" dirty="0"/>
              <a:t>(</a:t>
            </a:r>
            <a:r>
              <a:rPr lang="en-US" altLang="zh-CN" dirty="0" err="1"/>
              <a:t>julian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CB8E7-8965-4772-9564-BB51CB75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给定历法</a:t>
            </a:r>
            <a:endParaRPr lang="en-US" altLang="zh-CN" dirty="0"/>
          </a:p>
          <a:p>
            <a:r>
              <a:rPr lang="zh-CN" altLang="en-US" dirty="0"/>
              <a:t>计算从 公元前 </a:t>
            </a:r>
            <a:r>
              <a:rPr lang="en-US" altLang="zh-CN" dirty="0"/>
              <a:t>4713 </a:t>
            </a:r>
            <a:r>
              <a:rPr lang="zh-CN" altLang="en-US" dirty="0"/>
              <a:t>年 </a:t>
            </a:r>
            <a:r>
              <a:rPr lang="en-US" altLang="zh-CN" dirty="0"/>
              <a:t>1 </a:t>
            </a:r>
            <a:r>
              <a:rPr lang="zh-CN" altLang="en-US" dirty="0"/>
              <a:t>月 </a:t>
            </a:r>
            <a:r>
              <a:rPr lang="en-US" altLang="zh-CN" dirty="0"/>
              <a:t>1 </a:t>
            </a:r>
            <a:r>
              <a:rPr lang="zh-CN" altLang="en-US" dirty="0"/>
              <a:t>日 向后的 </a:t>
            </a:r>
            <a:r>
              <a:rPr lang="en-US" altLang="zh-CN" dirty="0"/>
              <a:t>r </a:t>
            </a:r>
            <a:r>
              <a:rPr lang="zh-CN" altLang="en-US" dirty="0"/>
              <a:t>天的具体日期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045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29F26-AF30-47B8-81D0-885450A8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儒略日</a:t>
            </a:r>
            <a:r>
              <a:rPr lang="en-US" altLang="zh-CN" dirty="0"/>
              <a:t>(</a:t>
            </a:r>
            <a:r>
              <a:rPr lang="en-US" altLang="zh-CN" dirty="0" err="1"/>
              <a:t>julian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CB8E7-8965-4772-9564-BB51CB75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做法有很多</a:t>
            </a:r>
            <a:endParaRPr lang="en-US" altLang="zh-CN" dirty="0"/>
          </a:p>
          <a:p>
            <a:r>
              <a:rPr lang="en-US" altLang="zh-CN" dirty="0"/>
              <a:t>But</a:t>
            </a:r>
            <a:r>
              <a:rPr lang="zh-CN" altLang="en-US" dirty="0"/>
              <a:t>边界条件太多，容易翻车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 公元前 </a:t>
            </a:r>
            <a:r>
              <a:rPr lang="en-US" altLang="zh-CN" dirty="0"/>
              <a:t>4713 </a:t>
            </a:r>
            <a:r>
              <a:rPr lang="zh-CN" altLang="en-US" dirty="0"/>
              <a:t>到 </a:t>
            </a:r>
            <a:r>
              <a:rPr lang="en-US" altLang="zh-CN" dirty="0"/>
              <a:t>2000</a:t>
            </a:r>
            <a:r>
              <a:rPr lang="zh-CN" altLang="en-US" dirty="0"/>
              <a:t>年，大约</a:t>
            </a:r>
            <a:r>
              <a:rPr lang="en-US" altLang="zh-CN" dirty="0"/>
              <a:t>3e6</a:t>
            </a:r>
            <a:r>
              <a:rPr lang="zh-CN" altLang="en-US" dirty="0"/>
              <a:t>天，</a:t>
            </a:r>
            <a:r>
              <a:rPr lang="en-US" altLang="zh-CN" dirty="0"/>
              <a:t>day by day</a:t>
            </a:r>
          </a:p>
          <a:p>
            <a:r>
              <a:rPr lang="zh-CN" altLang="en-US" dirty="0"/>
              <a:t>实现一个 </a:t>
            </a:r>
            <a:r>
              <a:rPr lang="en-US" altLang="zh-CN" dirty="0" err="1"/>
              <a:t>next_day</a:t>
            </a:r>
            <a:r>
              <a:rPr lang="en-US" altLang="zh-CN" dirty="0"/>
              <a:t>()</a:t>
            </a:r>
            <a:r>
              <a:rPr lang="zh-CN" altLang="en-US" dirty="0"/>
              <a:t>函数即可，特判题目中的各种条件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323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儒略日</a:t>
            </a:r>
            <a:r>
              <a:rPr lang="en-US" altLang="zh-CN" dirty="0"/>
              <a:t>(</a:t>
            </a:r>
            <a:r>
              <a:rPr lang="en-US" altLang="zh-CN" dirty="0" err="1"/>
              <a:t>julian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观察到：</a:t>
            </a:r>
            <a:r>
              <a:rPr lang="en-US" altLang="zh-CN" dirty="0"/>
              <a:t> </a:t>
            </a:r>
            <a:r>
              <a:rPr lang="zh-CN" altLang="en-US" dirty="0"/>
              <a:t>大约从</a:t>
            </a:r>
            <a:r>
              <a:rPr lang="en-US" altLang="zh-CN" dirty="0"/>
              <a:t>21</a:t>
            </a:r>
            <a:r>
              <a:rPr lang="zh-CN" altLang="en-US" dirty="0"/>
              <a:t>世纪</a:t>
            </a:r>
            <a:r>
              <a:rPr lang="en-US" altLang="zh-CN" dirty="0"/>
              <a:t>(2000</a:t>
            </a:r>
            <a:r>
              <a:rPr lang="zh-CN" altLang="en-US" dirty="0"/>
              <a:t>年</a:t>
            </a:r>
            <a:r>
              <a:rPr lang="en-US" altLang="zh-CN" dirty="0"/>
              <a:t>)</a:t>
            </a:r>
            <a:r>
              <a:rPr lang="zh-CN" altLang="en-US" dirty="0"/>
              <a:t>开始，每</a:t>
            </a:r>
            <a:r>
              <a:rPr lang="en-US" altLang="zh-CN" dirty="0"/>
              <a:t>400</a:t>
            </a:r>
            <a:r>
              <a:rPr lang="zh-CN" altLang="en-US" dirty="0"/>
              <a:t>年可以看作一个周期，那么超出</a:t>
            </a:r>
            <a:r>
              <a:rPr lang="en-US" altLang="zh-CN" dirty="0"/>
              <a:t>400</a:t>
            </a:r>
            <a:r>
              <a:rPr lang="zh-CN" altLang="en-US" dirty="0"/>
              <a:t>年的部分</a:t>
            </a:r>
            <a:r>
              <a:rPr lang="en-US" altLang="zh-CN" dirty="0"/>
              <a:t>(+</a:t>
            </a:r>
            <a:r>
              <a:rPr lang="en-US" altLang="zh-CN" dirty="0" err="1"/>
              <a:t>month+day</a:t>
            </a:r>
            <a:r>
              <a:rPr lang="en-US" altLang="zh-CN" dirty="0"/>
              <a:t>)</a:t>
            </a:r>
            <a:r>
              <a:rPr lang="zh-CN" altLang="en-US" dirty="0"/>
              <a:t>可以直接取模，只需要计算模剩下的部分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那么模剩下的部分如何计算：</a:t>
            </a:r>
            <a:r>
              <a:rPr lang="en-US" altLang="zh-CN" dirty="0"/>
              <a:t>day by day</a:t>
            </a:r>
          </a:p>
          <a:p>
            <a:r>
              <a:rPr lang="zh-CN" altLang="en-US" dirty="0"/>
              <a:t>再次调用</a:t>
            </a:r>
            <a:r>
              <a:rPr lang="en-US" altLang="zh-CN" dirty="0" err="1"/>
              <a:t>next_day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301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儒略日</a:t>
            </a:r>
            <a:r>
              <a:rPr lang="en-US" altLang="zh-CN" dirty="0"/>
              <a:t>(</a:t>
            </a:r>
            <a:r>
              <a:rPr lang="en-US" altLang="zh-CN" dirty="0" err="1"/>
              <a:t>julian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213626"/>
            <a:ext cx="4142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    // ...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next_day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    // ...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考虑题中描述的各种条件计算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next_day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05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儒略日</a:t>
            </a:r>
            <a:r>
              <a:rPr lang="en-US" altLang="zh-CN" dirty="0"/>
              <a:t>(</a:t>
            </a:r>
            <a:r>
              <a:rPr lang="en-US" altLang="zh-CN" dirty="0" err="1"/>
              <a:t>julian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213626"/>
            <a:ext cx="4142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    // ...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next_day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    // ...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考虑题中描述的各种条件计算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next_day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3121" y="4150395"/>
            <a:ext cx="3851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预处理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day = -</a:t>
            </a:r>
            <a:r>
              <a:rPr lang="en-US" altLang="zh-CN" dirty="0">
                <a:solidFill>
                  <a:srgbClr val="CD3131"/>
                </a:solidFill>
                <a:latin typeface="Consolas" panose="020B0609020204030204" pitchFamily="49" charset="0"/>
              </a:rPr>
              <a:t>4713.1.1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(day &lt; </a:t>
            </a:r>
            <a:r>
              <a:rPr lang="en-US" altLang="zh-CN" dirty="0">
                <a:solidFill>
                  <a:srgbClr val="CD3131"/>
                </a:solidFill>
                <a:latin typeface="Consolas" panose="020B0609020204030204" pitchFamily="49" charset="0"/>
              </a:rPr>
              <a:t>2400.1.1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days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++] =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next_day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(day)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day =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days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14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儒略日</a:t>
            </a:r>
            <a:r>
              <a:rPr lang="en-US" altLang="zh-CN" dirty="0"/>
              <a:t>(</a:t>
            </a:r>
            <a:r>
              <a:rPr lang="en-US" altLang="zh-CN" dirty="0" err="1"/>
              <a:t>julian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83971" y="1684773"/>
            <a:ext cx="82240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计算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input_number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 length1){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output_directly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cycle =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input_number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lengh1) / length_400years;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remain =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input_number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lengh1) % length_400years;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compute_y_m_d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(cycle, remain);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output &lt;&lt;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7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Senior -</a:t>
            </a:r>
            <a:r>
              <a:rPr lang="zh-CN" altLang="en-US" dirty="0"/>
              <a:t>动物园</a:t>
            </a:r>
            <a:r>
              <a:rPr lang="en-US" altLang="zh-CN" dirty="0"/>
              <a:t>(zoo)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709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29F26-AF30-47B8-81D0-885450A8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动物园</a:t>
            </a:r>
            <a:r>
              <a:rPr lang="en-US" altLang="zh-CN" dirty="0"/>
              <a:t>(zoo)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601" y="1021492"/>
            <a:ext cx="9344797" cy="53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优秀的拆分</a:t>
            </a:r>
            <a:r>
              <a:rPr lang="en-US" altLang="zh-CN" dirty="0"/>
              <a:t>(power)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9516"/>
            <a:ext cx="10515600" cy="43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75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29F26-AF30-47B8-81D0-885450A8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动物园</a:t>
            </a:r>
            <a:r>
              <a:rPr lang="en-US" altLang="zh-CN" dirty="0"/>
              <a:t>(zoo)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46" y="1449831"/>
            <a:ext cx="2981325" cy="28956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49" y="4288347"/>
            <a:ext cx="2876550" cy="141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99" y="1570086"/>
            <a:ext cx="8572750" cy="36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94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29F26-AF30-47B8-81D0-885450A8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动物园</a:t>
            </a:r>
            <a:r>
              <a:rPr lang="en-US" altLang="zh-CN" dirty="0"/>
              <a:t>(zoo)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CB8E7-8965-4772-9564-BB51CB75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根据现有动物和饲养规则计算出已经购买的饲料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查看是否有：</a:t>
            </a:r>
            <a:endParaRPr lang="en-US" altLang="zh-CN" dirty="0"/>
          </a:p>
          <a:p>
            <a:r>
              <a:rPr lang="zh-CN" altLang="en-US" dirty="0"/>
              <a:t>对于没有买的饲料，如果他出现在了饲养规则中</a:t>
            </a:r>
            <a:endParaRPr lang="en-US" altLang="zh-CN" dirty="0"/>
          </a:p>
          <a:p>
            <a:r>
              <a:rPr lang="zh-CN" altLang="en-US" dirty="0"/>
              <a:t>其对应的二级制位不能为</a:t>
            </a:r>
            <a:r>
              <a:rPr lang="en-US" altLang="zh-CN" dirty="0"/>
              <a:t>1</a:t>
            </a:r>
            <a:r>
              <a:rPr lang="zh-CN" altLang="en-US" dirty="0"/>
              <a:t>，然后乘法原理计数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421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Senior - </a:t>
            </a:r>
            <a:r>
              <a:rPr lang="zh-CN" altLang="en-US" dirty="0"/>
              <a:t>函数调用</a:t>
            </a:r>
            <a:r>
              <a:rPr lang="en-US" altLang="zh-CN" dirty="0"/>
              <a:t>(call)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904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29F26-AF30-47B8-81D0-885450A8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函数调用</a:t>
            </a:r>
            <a:r>
              <a:rPr lang="en-US" altLang="zh-CN" dirty="0"/>
              <a:t>(call)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CB8E7-8965-4772-9564-BB51CB75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008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29F26-AF30-47B8-81D0-885450A8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函数调用</a:t>
            </a:r>
            <a:r>
              <a:rPr lang="en-US" altLang="zh-CN" dirty="0"/>
              <a:t>(call)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CB8E7-8965-4772-9564-BB51CB75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495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Senior - </a:t>
            </a:r>
            <a:r>
              <a:rPr lang="zh-CN" altLang="en-US" dirty="0"/>
              <a:t>贪吃蛇</a:t>
            </a:r>
            <a:r>
              <a:rPr lang="en-US" altLang="zh-CN" dirty="0"/>
              <a:t>(snakes)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368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29F26-AF30-47B8-81D0-885450A8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贪吃蛇</a:t>
            </a:r>
            <a:r>
              <a:rPr lang="en-US" altLang="zh-CN" dirty="0"/>
              <a:t>(snakes)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188" y="1301750"/>
            <a:ext cx="9413623" cy="487521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705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29F26-AF30-47B8-81D0-885450A8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贪吃蛇</a:t>
            </a:r>
            <a:r>
              <a:rPr lang="en-US" altLang="zh-CN" dirty="0"/>
              <a:t>(snakes)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CB8E7-8965-4772-9564-BB51CB75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zh-CN" altLang="en-US" dirty="0"/>
              <a:t>现在假设每条蛇都足够聪明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-&gt;</a:t>
            </a:r>
            <a:r>
              <a:rPr lang="zh-CN" altLang="en-US" dirty="0"/>
              <a:t>决定权在体力最高的一条蛇上</a:t>
            </a:r>
            <a:endParaRPr lang="en-US" altLang="zh-CN" dirty="0"/>
          </a:p>
          <a:p>
            <a:r>
              <a:rPr lang="en-US" altLang="zh-CN" dirty="0"/>
              <a:t>-&gt;</a:t>
            </a:r>
            <a:r>
              <a:rPr lang="zh-CN" altLang="en-US" dirty="0"/>
              <a:t>只要最后一条蛇不吃蛇吃到自己变成最小的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max - min &lt; min2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693" y="5653088"/>
            <a:ext cx="2419350" cy="523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42" y="3823856"/>
            <a:ext cx="3908401" cy="17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0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贪吃蛇</a:t>
            </a:r>
            <a:r>
              <a:rPr lang="en-US" altLang="zh-CN" dirty="0"/>
              <a:t>(snakes)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set </a:t>
            </a:r>
            <a:r>
              <a:rPr lang="zh-CN" altLang="en-US" dirty="0"/>
              <a:t>直接取</a:t>
            </a:r>
            <a:r>
              <a:rPr lang="en-US" altLang="zh-CN" dirty="0"/>
              <a:t>begin() end()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1626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85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优秀的拆分</a:t>
            </a:r>
            <a:r>
              <a:rPr lang="en-US" altLang="zh-CN" dirty="0"/>
              <a:t>(power)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C5893D-3DAA-40E7-91DA-0B64DE79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731"/>
            <a:ext cx="7495432" cy="34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5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优秀的拆分</a:t>
            </a:r>
            <a:r>
              <a:rPr lang="en-US" altLang="zh-CN" dirty="0"/>
              <a:t>(power)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330" y="1301750"/>
            <a:ext cx="10441339" cy="48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2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优秀的拆分</a:t>
            </a:r>
            <a:r>
              <a:rPr lang="en-US" altLang="zh-CN" dirty="0"/>
              <a:t>(power)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/>
              <a:t>https://en.wikipedia.org/wiki/Binary_number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拿样例举几个例子吧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几个关键点：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注意拆分中一定是若干不同的正整数幂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输出时从第一项到最后一项是从大到小的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如果不存在题中要求的拆分，那么记得输出</a:t>
            </a:r>
            <a:r>
              <a:rPr lang="en-US" altLang="zh-CN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3146829" y="1974888"/>
              <a:ext cx="589834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114">
                      <a:extLst>
                        <a:ext uri="{9D8B030D-6E8A-4147-A177-3AD203B41FA5}">
                          <a16:colId xmlns:a16="http://schemas.microsoft.com/office/drawing/2014/main" val="4125933273"/>
                        </a:ext>
                      </a:extLst>
                    </a:gridCol>
                    <a:gridCol w="1966114">
                      <a:extLst>
                        <a:ext uri="{9D8B030D-6E8A-4147-A177-3AD203B41FA5}">
                          <a16:colId xmlns:a16="http://schemas.microsoft.com/office/drawing/2014/main" val="1258609243"/>
                        </a:ext>
                      </a:extLst>
                    </a:gridCol>
                    <a:gridCol w="1966114">
                      <a:extLst>
                        <a:ext uri="{9D8B030D-6E8A-4147-A177-3AD203B41FA5}">
                          <a16:colId xmlns:a16="http://schemas.microsoft.com/office/drawing/2014/main" val="29975807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dirty="0"/>
                            <a:t>十进制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dirty="0"/>
                            <a:t>二进制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539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1010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1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630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149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498930"/>
                  </p:ext>
                </p:extLst>
              </p:nvPr>
            </p:nvGraphicFramePr>
            <p:xfrm>
              <a:off x="3146829" y="1974888"/>
              <a:ext cx="589834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114">
                      <a:extLst>
                        <a:ext uri="{9D8B030D-6E8A-4147-A177-3AD203B41FA5}">
                          <a16:colId xmlns:a16="http://schemas.microsoft.com/office/drawing/2014/main" val="4125933273"/>
                        </a:ext>
                      </a:extLst>
                    </a:gridCol>
                    <a:gridCol w="1966114">
                      <a:extLst>
                        <a:ext uri="{9D8B030D-6E8A-4147-A177-3AD203B41FA5}">
                          <a16:colId xmlns:a16="http://schemas.microsoft.com/office/drawing/2014/main" val="1258609243"/>
                        </a:ext>
                      </a:extLst>
                    </a:gridCol>
                    <a:gridCol w="1966114">
                      <a:extLst>
                        <a:ext uri="{9D8B030D-6E8A-4147-A177-3AD203B41FA5}">
                          <a16:colId xmlns:a16="http://schemas.microsoft.com/office/drawing/2014/main" val="29975807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dirty="0" smtClean="0"/>
                            <a:t>十进制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dirty="0" smtClean="0"/>
                            <a:t>二进制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539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 smtClean="0"/>
                            <a:t>1010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6452" r="-1238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1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 smtClean="0"/>
                            <a:t>111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9836" r="-1238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30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 smtClean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9836" r="-1238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21497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30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优秀的拆分</a:t>
            </a:r>
            <a:r>
              <a:rPr lang="en-US" altLang="zh-CN" dirty="0"/>
              <a:t>(power)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/>
              <a:t>https://en.wikipedia.org/wiki/Binary_number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思考方式一：不能看出是转换二进制，直接按题意模拟</a:t>
            </a:r>
            <a:endParaRPr lang="en-US" altLang="zh-CN" dirty="0"/>
          </a:p>
          <a:p>
            <a:r>
              <a:rPr lang="zh-CN" altLang="en-US" dirty="0"/>
              <a:t>拆分的第一个正整数幂为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en-US" altLang="zh-CN" dirty="0"/>
              <a:t>&lt;=n</a:t>
            </a:r>
            <a:r>
              <a:rPr lang="zh-CN" altLang="en-US" dirty="0"/>
              <a:t>的情况下</a:t>
            </a:r>
            <a:r>
              <a:rPr lang="en-US" altLang="zh-CN" dirty="0"/>
              <a:t>k</a:t>
            </a:r>
            <a:r>
              <a:rPr lang="zh-CN" altLang="en-US" dirty="0"/>
              <a:t>的最大值</a:t>
            </a:r>
            <a:endParaRPr lang="en-US" altLang="zh-CN" dirty="0"/>
          </a:p>
          <a:p>
            <a:r>
              <a:rPr lang="zh-CN" altLang="en-US" dirty="0"/>
              <a:t>当我们将</a:t>
            </a:r>
            <a:r>
              <a:rPr lang="en-US" altLang="zh-CN" dirty="0"/>
              <a:t>n</a:t>
            </a:r>
            <a:r>
              <a:rPr lang="zh-CN" altLang="en-US" dirty="0"/>
              <a:t>中拆分出第一个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zh-CN" altLang="en-US" dirty="0"/>
              <a:t>后，</a:t>
            </a:r>
            <a:r>
              <a:rPr lang="en-US" altLang="zh-CN" dirty="0"/>
              <a:t>n</a:t>
            </a:r>
            <a:r>
              <a:rPr lang="zh-CN" altLang="en-US" dirty="0"/>
              <a:t>中仍未被拆分的部分就是</a:t>
            </a:r>
            <a:r>
              <a:rPr lang="en-US" altLang="zh-CN" dirty="0"/>
              <a:t>n- 2</a:t>
            </a:r>
            <a:r>
              <a:rPr lang="en-US" altLang="zh-CN" baseline="30000" dirty="0"/>
              <a:t>k</a:t>
            </a:r>
          </a:p>
          <a:p>
            <a:r>
              <a:rPr lang="zh-CN" altLang="en-US" dirty="0"/>
              <a:t>所以我们只要不断重复 拆分</a:t>
            </a:r>
            <a:r>
              <a:rPr lang="en-US" altLang="zh-CN" dirty="0"/>
              <a:t>-&gt;n- 2</a:t>
            </a:r>
            <a:r>
              <a:rPr lang="en-US" altLang="zh-CN" baseline="30000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直到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大致代码结构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C11533-BFEC-41AD-9A46-661C4C74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78" y="3874916"/>
            <a:ext cx="40957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7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优秀的拆分</a:t>
            </a:r>
            <a:r>
              <a:rPr lang="en-US" altLang="zh-CN" dirty="0"/>
              <a:t>(power)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/>
              <a:t>https://en.wikipedia.org/wiki/Binary_number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现在来考虑之前提到的关键点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拆分中是否会出现两个相同的正整数幂</a:t>
            </a:r>
            <a:endParaRPr lang="en-US" altLang="zh-CN" dirty="0"/>
          </a:p>
          <a:p>
            <a:r>
              <a:rPr lang="zh-CN" altLang="en-US" dirty="0"/>
              <a:t>如果存在两个相同的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en-US" altLang="zh-CN" dirty="0"/>
              <a:t>+2</a:t>
            </a:r>
            <a:r>
              <a:rPr lang="en-US" altLang="zh-CN" baseline="30000" dirty="0"/>
              <a:t>k </a:t>
            </a:r>
            <a:r>
              <a:rPr lang="zh-CN" altLang="en-US" dirty="0"/>
              <a:t>，就相当于</a:t>
            </a:r>
            <a:r>
              <a:rPr lang="en-US" altLang="zh-CN" dirty="0"/>
              <a:t>2</a:t>
            </a:r>
            <a:r>
              <a:rPr lang="en-US" altLang="zh-CN" baseline="30000" dirty="0"/>
              <a:t>k+1</a:t>
            </a:r>
            <a:r>
              <a:rPr lang="en-US" altLang="zh-CN" dirty="0"/>
              <a:t> ,</a:t>
            </a:r>
            <a:r>
              <a:rPr lang="zh-CN" altLang="en-US" dirty="0"/>
              <a:t>和我们要求的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en-US" altLang="zh-CN" dirty="0"/>
              <a:t>&lt;=n</a:t>
            </a:r>
            <a:r>
              <a:rPr lang="zh-CN" altLang="en-US" dirty="0"/>
              <a:t>中</a:t>
            </a:r>
            <a:r>
              <a:rPr lang="en-US" altLang="zh-CN" dirty="0"/>
              <a:t>k</a:t>
            </a:r>
            <a:r>
              <a:rPr lang="zh-CN" altLang="en-US" dirty="0"/>
              <a:t>取最大值相违背，所以一定不会出现两个相同的正整数幂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输出时从第一项到最后一项是从大到小的</a:t>
            </a:r>
            <a:endParaRPr lang="en-US" altLang="zh-CN" dirty="0"/>
          </a:p>
          <a:p>
            <a:r>
              <a:rPr lang="zh-CN" altLang="en-US" dirty="0"/>
              <a:t>我们每次都尽可能的拆分大的正整数幂，所以按照我们输出的顺序，一定是从大到小的，不需要刻意的进行排序或者是其他处理</a:t>
            </a:r>
            <a:endParaRPr lang="en-US" altLang="zh-CN" dirty="0"/>
          </a:p>
          <a:p>
            <a:r>
              <a:rPr lang="zh-CN" altLang="en-US" dirty="0"/>
              <a:t>即任何一个数在二进制下的表示是唯一的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80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1905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5980</TotalTime>
  <Words>1881</Words>
  <Application>Microsoft Office PowerPoint</Application>
  <PresentationFormat>宽屏</PresentationFormat>
  <Paragraphs>328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等线</vt:lpstr>
      <vt:lpstr>等线 Light</vt:lpstr>
      <vt:lpstr>Arial</vt:lpstr>
      <vt:lpstr>Calibri</vt:lpstr>
      <vt:lpstr>Cambria Math</vt:lpstr>
      <vt:lpstr>Consolas</vt:lpstr>
      <vt:lpstr>Office 主题​​</vt:lpstr>
      <vt:lpstr>CSP2020  野生Solution</vt:lpstr>
      <vt:lpstr>Outline</vt:lpstr>
      <vt:lpstr>Junior - 优秀的拆分(power)</vt:lpstr>
      <vt:lpstr>优秀的拆分(power)</vt:lpstr>
      <vt:lpstr>优秀的拆分(power)</vt:lpstr>
      <vt:lpstr>优秀的拆分(power)</vt:lpstr>
      <vt:lpstr>优秀的拆分(power)</vt:lpstr>
      <vt:lpstr>优秀的拆分(power)</vt:lpstr>
      <vt:lpstr>优秀的拆分(power)</vt:lpstr>
      <vt:lpstr>优秀的拆分(power)</vt:lpstr>
      <vt:lpstr>优秀的拆分(power)</vt:lpstr>
      <vt:lpstr>优秀的拆分(power)</vt:lpstr>
      <vt:lpstr>优秀的拆分(power)</vt:lpstr>
      <vt:lpstr>Junior -直播获奖(live)</vt:lpstr>
      <vt:lpstr>直播获奖(live)</vt:lpstr>
      <vt:lpstr>直播获奖(live)</vt:lpstr>
      <vt:lpstr>直播获奖(live)</vt:lpstr>
      <vt:lpstr>直播获奖(live)</vt:lpstr>
      <vt:lpstr>直播获奖(live)</vt:lpstr>
      <vt:lpstr>直播获奖(live)</vt:lpstr>
      <vt:lpstr>直播获奖(live)</vt:lpstr>
      <vt:lpstr>Junior -表达式(expr) </vt:lpstr>
      <vt:lpstr>表达式(expr)</vt:lpstr>
      <vt:lpstr>表达式(expr)</vt:lpstr>
      <vt:lpstr>表达式(expr)</vt:lpstr>
      <vt:lpstr>表达式(expr)</vt:lpstr>
      <vt:lpstr>Junior -方格取数(number) </vt:lpstr>
      <vt:lpstr>方格取数(number) </vt:lpstr>
      <vt:lpstr>方格取数(number) </vt:lpstr>
      <vt:lpstr>方格取数(number) </vt:lpstr>
      <vt:lpstr>Senior –儒略日(julian)</vt:lpstr>
      <vt:lpstr>儒略日(julian)</vt:lpstr>
      <vt:lpstr>儒略日(julian)</vt:lpstr>
      <vt:lpstr>儒略日(julian)</vt:lpstr>
      <vt:lpstr>儒略日(julian)</vt:lpstr>
      <vt:lpstr>儒略日(julian)</vt:lpstr>
      <vt:lpstr>儒略日(julian)</vt:lpstr>
      <vt:lpstr>Senior -动物园(zoo)</vt:lpstr>
      <vt:lpstr>动物园(zoo)</vt:lpstr>
      <vt:lpstr>动物园(zoo)</vt:lpstr>
      <vt:lpstr>动物园(zoo)</vt:lpstr>
      <vt:lpstr>Senior - 函数调用(call)</vt:lpstr>
      <vt:lpstr>函数调用(call)</vt:lpstr>
      <vt:lpstr>函数调用(call)</vt:lpstr>
      <vt:lpstr>Senior - 贪吃蛇(snakes)</vt:lpstr>
      <vt:lpstr>贪吃蛇(snakes)</vt:lpstr>
      <vt:lpstr>贪吃蛇(snakes)</vt:lpstr>
      <vt:lpstr>贪吃蛇(snakes)</vt:lpstr>
      <vt:lpstr>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伟文</dc:creator>
  <cp:lastModifiedBy>陈 伟文</cp:lastModifiedBy>
  <cp:revision>281</cp:revision>
  <dcterms:created xsi:type="dcterms:W3CDTF">2019-03-24T07:57:06Z</dcterms:created>
  <dcterms:modified xsi:type="dcterms:W3CDTF">2020-11-07T18:48:23Z</dcterms:modified>
</cp:coreProperties>
</file>