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7" r:id="rId2"/>
    <p:sldId id="293" r:id="rId3"/>
    <p:sldId id="310" r:id="rId4"/>
    <p:sldId id="309" r:id="rId5"/>
    <p:sldId id="323" r:id="rId6"/>
    <p:sldId id="324" r:id="rId7"/>
    <p:sldId id="325" r:id="rId8"/>
    <p:sldId id="326" r:id="rId9"/>
    <p:sldId id="327" r:id="rId10"/>
    <p:sldId id="294" r:id="rId11"/>
    <p:sldId id="295" r:id="rId12"/>
    <p:sldId id="297" r:id="rId13"/>
    <p:sldId id="296" r:id="rId14"/>
    <p:sldId id="298" r:id="rId15"/>
    <p:sldId id="299" r:id="rId16"/>
    <p:sldId id="300" r:id="rId17"/>
    <p:sldId id="311" r:id="rId18"/>
    <p:sldId id="312" r:id="rId19"/>
    <p:sldId id="301" r:id="rId20"/>
    <p:sldId id="302" r:id="rId21"/>
    <p:sldId id="315" r:id="rId22"/>
    <p:sldId id="313" r:id="rId23"/>
    <p:sldId id="316" r:id="rId24"/>
    <p:sldId id="314" r:id="rId25"/>
    <p:sldId id="303" r:id="rId26"/>
    <p:sldId id="317" r:id="rId27"/>
    <p:sldId id="328" r:id="rId28"/>
    <p:sldId id="320" r:id="rId29"/>
    <p:sldId id="318" r:id="rId30"/>
    <p:sldId id="329" r:id="rId31"/>
    <p:sldId id="321" r:id="rId32"/>
    <p:sldId id="319" r:id="rId33"/>
    <p:sldId id="330" r:id="rId34"/>
    <p:sldId id="322" r:id="rId35"/>
    <p:sldId id="304" r:id="rId36"/>
    <p:sldId id="305" r:id="rId37"/>
    <p:sldId id="275" r:id="rId38"/>
    <p:sldId id="331" r:id="rId3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5" orient="horz" pos="2527" userDrawn="1">
          <p15:clr>
            <a:srgbClr val="A4A3A4"/>
          </p15:clr>
        </p15:guide>
        <p15:guide id="6" pos="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" y="-704"/>
      </p:cViewPr>
      <p:guideLst>
        <p:guide orient="horz" pos="713"/>
        <p:guide orient="horz" pos="1620"/>
        <p:guide orient="horz" pos="940"/>
        <p:guide orient="horz" pos="2527"/>
        <p:guide pos="288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5AB46-8122-FA4B-8818-CF7EA701FDE3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B93-B6D0-7F41-8D97-C38517DFF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2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1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2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8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62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8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89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2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16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7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2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7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46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58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8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15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59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5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6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0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10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95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71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68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26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10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6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0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8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7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8EDC-C6DC-0A42-9C89-86D26A0EB55F}" type="datetimeFigureOut">
              <a:rPr kumimoji="1" lang="zh-CN" altLang="en-US" smtClean="0"/>
              <a:t>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FB9B-4294-7446-A07B-4D9594A21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15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15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15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15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342900" rtl="0" eaLnBrk="1" latinLnBrk="0" hangingPunct="1">
        <a:spcBef>
          <a:spcPct val="15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71558" y="1188311"/>
            <a:ext cx="2600712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高德地图讲解</a:t>
            </a:r>
            <a:endParaRPr lang="en-US" altLang="zh-CN" sz="3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84" y="2251786"/>
            <a:ext cx="2019552" cy="20195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33309" y="590708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案例展示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8" y="1185818"/>
            <a:ext cx="3380028" cy="3109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72" y="1096343"/>
            <a:ext cx="3971532" cy="3199290"/>
          </a:xfrm>
          <a:prstGeom prst="rect">
            <a:avLst/>
          </a:prstGeom>
        </p:spPr>
      </p:pic>
      <p:sp>
        <p:nvSpPr>
          <p:cNvPr id="8" name="矩形"/>
          <p:cNvSpPr/>
          <p:nvPr/>
        </p:nvSpPr>
        <p:spPr>
          <a:xfrm>
            <a:off x="1633594" y="4308265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路线规划图</a:t>
            </a:r>
            <a:endParaRPr lang="en-US" altLang="zh-CN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771568" y="4308265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移动端请帖</a:t>
            </a:r>
            <a:endParaRPr lang="en-US" altLang="zh-CN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我的第一个地图应用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2230" y="1493221"/>
            <a:ext cx="446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注册账号并申请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7150" y="2552362"/>
            <a:ext cx="484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7150" y="3611503"/>
            <a:ext cx="484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创建地图应用</a:t>
            </a:r>
          </a:p>
        </p:txBody>
      </p:sp>
    </p:spTree>
    <p:extLst>
      <p:ext uri="{BB962C8B-B14F-4D97-AF65-F5344CB8AC3E}">
        <p14:creationId xmlns:p14="http://schemas.microsoft.com/office/powerpoint/2010/main" val="113964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8790" y="602991"/>
            <a:ext cx="3107055" cy="5308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地图的属性应用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4F57FB4-D5A1-4473-AEDA-EFAB051D9E48}"/>
              </a:ext>
            </a:extLst>
          </p:cNvPr>
          <p:cNvSpPr txBox="1"/>
          <p:nvPr/>
        </p:nvSpPr>
        <p:spPr>
          <a:xfrm>
            <a:off x="1346806" y="149635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获取地图的中心点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级别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4865378-1009-4226-869E-AD18CF9AAD0F}"/>
              </a:ext>
            </a:extLst>
          </p:cNvPr>
          <p:cNvSpPr txBox="1"/>
          <p:nvPr/>
        </p:nvSpPr>
        <p:spPr>
          <a:xfrm>
            <a:off x="4876800" y="150722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设置地图的中心点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级别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D3630B1-7DFA-4269-AA8F-463A8E8F1BB9}"/>
              </a:ext>
            </a:extLst>
          </p:cNvPr>
          <p:cNvSpPr txBox="1"/>
          <p:nvPr/>
        </p:nvSpPr>
        <p:spPr>
          <a:xfrm>
            <a:off x="1346806" y="2213055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获取地图的当前行政区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537F838-1A17-4C5E-973F-1C54366149C9}"/>
              </a:ext>
            </a:extLst>
          </p:cNvPr>
          <p:cNvSpPr txBox="1"/>
          <p:nvPr/>
        </p:nvSpPr>
        <p:spPr>
          <a:xfrm>
            <a:off x="4876800" y="222132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设置地图的当前行政区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FD21775-11AC-4908-8F91-4A41358FDF40}"/>
              </a:ext>
            </a:extLst>
          </p:cNvPr>
          <p:cNvSpPr txBox="1"/>
          <p:nvPr/>
        </p:nvSpPr>
        <p:spPr>
          <a:xfrm>
            <a:off x="1346806" y="2929751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获取地图的显示范围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34BB0F4-600C-4810-8DCA-791ED006B36D}"/>
              </a:ext>
            </a:extLst>
          </p:cNvPr>
          <p:cNvSpPr txBox="1"/>
          <p:nvPr/>
        </p:nvSpPr>
        <p:spPr>
          <a:xfrm>
            <a:off x="4876800" y="2935419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限制地图的显示范围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C4C32C7-77D9-4F66-B5D6-CABE49C0782A}"/>
              </a:ext>
            </a:extLst>
          </p:cNvPr>
          <p:cNvSpPr txBox="1"/>
          <p:nvPr/>
        </p:nvSpPr>
        <p:spPr>
          <a:xfrm>
            <a:off x="1346806" y="3646447"/>
            <a:ext cx="1762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的平移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4655BF0-D56E-42A6-B771-C23C464A45AE}"/>
              </a:ext>
            </a:extLst>
          </p:cNvPr>
          <p:cNvSpPr txBox="1"/>
          <p:nvPr/>
        </p:nvSpPr>
        <p:spPr>
          <a:xfrm>
            <a:off x="4876800" y="3649519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获取鼠标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的经纬度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4655BF0-D56E-42A6-B771-C23C464A45AE}"/>
              </a:ext>
            </a:extLst>
          </p:cNvPr>
          <p:cNvSpPr txBox="1"/>
          <p:nvPr/>
        </p:nvSpPr>
        <p:spPr>
          <a:xfrm>
            <a:off x="1346806" y="435433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设置鼠标的样式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98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230629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地图的功能拓展</a:t>
            </a:r>
          </a:p>
        </p:txBody>
      </p:sp>
    </p:spTree>
    <p:extLst>
      <p:ext uri="{BB962C8B-B14F-4D97-AF65-F5344CB8AC3E}">
        <p14:creationId xmlns:p14="http://schemas.microsoft.com/office/powerpoint/2010/main" val="344426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地图的常用操作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1913" y="1510658"/>
            <a:ext cx="22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地图搜索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0" y="1492250"/>
            <a:ext cx="1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添加标记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1913" y="2561080"/>
            <a:ext cx="279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缩放比例尺控件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2561080"/>
            <a:ext cx="244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地图类型转换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31912" y="3611503"/>
            <a:ext cx="202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路线指定</a:t>
            </a:r>
          </a:p>
        </p:txBody>
      </p:sp>
    </p:spTree>
    <p:extLst>
      <p:ext uri="{BB962C8B-B14F-4D97-AF65-F5344CB8AC3E}">
        <p14:creationId xmlns:p14="http://schemas.microsoft.com/office/powerpoint/2010/main" val="70774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地图搜索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2230" y="1705269"/>
            <a:ext cx="352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输入提示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32230" y="2802813"/>
            <a:ext cx="448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输入提示与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搜索结合</a:t>
            </a:r>
          </a:p>
        </p:txBody>
      </p:sp>
    </p:spTree>
    <p:extLst>
      <p:ext uri="{BB962C8B-B14F-4D97-AF65-F5344CB8AC3E}">
        <p14:creationId xmlns:p14="http://schemas.microsoft.com/office/powerpoint/2010/main" val="20073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6128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添加标记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1913" y="1507103"/>
            <a:ext cx="233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单个添加标记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1913" y="2208570"/>
            <a:ext cx="217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多个地点标记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31913" y="2910037"/>
            <a:ext cx="2618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自定义点标记图标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31913" y="3611503"/>
            <a:ext cx="247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清除标记的方法</a:t>
            </a:r>
          </a:p>
        </p:txBody>
      </p:sp>
    </p:spTree>
    <p:extLst>
      <p:ext uri="{BB962C8B-B14F-4D97-AF65-F5344CB8AC3E}">
        <p14:creationId xmlns:p14="http://schemas.microsoft.com/office/powerpoint/2010/main" val="151538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8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230629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缩放比例尺控件</a:t>
            </a:r>
          </a:p>
        </p:txBody>
      </p:sp>
    </p:spTree>
    <p:extLst>
      <p:ext uri="{BB962C8B-B14F-4D97-AF65-F5344CB8AC3E}">
        <p14:creationId xmlns:p14="http://schemas.microsoft.com/office/powerpoint/2010/main" val="374340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地图类型转换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1913" y="2371695"/>
            <a:ext cx="346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地图之间的转换</a:t>
            </a:r>
          </a:p>
        </p:txBody>
      </p:sp>
    </p:spTree>
    <p:extLst>
      <p:ext uri="{BB962C8B-B14F-4D97-AF65-F5344CB8AC3E}">
        <p14:creationId xmlns:p14="http://schemas.microsoft.com/office/powerpoint/2010/main" val="249474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865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路线指定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1913" y="1492250"/>
            <a:ext cx="182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驾车路线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1913" y="2549558"/>
            <a:ext cx="177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货车路线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0" y="1492250"/>
            <a:ext cx="182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步行路线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2549558"/>
            <a:ext cx="182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骑行路线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31913" y="3606866"/>
            <a:ext cx="182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公交路线</a:t>
            </a:r>
          </a:p>
        </p:txBody>
      </p:sp>
    </p:spTree>
    <p:extLst>
      <p:ext uri="{BB962C8B-B14F-4D97-AF65-F5344CB8AC3E}">
        <p14:creationId xmlns:p14="http://schemas.microsoft.com/office/powerpoint/2010/main" val="37503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8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48877" y="596139"/>
            <a:ext cx="3846245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前导知识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6675" y="1508274"/>
            <a:ext cx="425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需要掌握一些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html+css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336674" y="2559888"/>
            <a:ext cx="379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需要掌握简单的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6674" y="3611503"/>
            <a:ext cx="301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会一点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jquery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32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230629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56591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886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控件的作用</a:t>
            </a:r>
          </a:p>
          <a:p>
            <a:pPr algn="ctr" eaLnBrk="0" fontAlgn="base" hangingPunct="0"/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15B94B7-0E04-4429-8477-9E4222F482F1}"/>
              </a:ext>
            </a:extLst>
          </p:cNvPr>
          <p:cNvSpPr txBox="1"/>
          <p:nvPr/>
        </p:nvSpPr>
        <p:spPr>
          <a:xfrm>
            <a:off x="1332230" y="2022541"/>
            <a:ext cx="6580909" cy="123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在线插件是在基础地图服务上增加额外的功能，可以根据自己的需要选择添加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87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886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的种类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705C1D9-6351-47FD-9EA4-C6CAE806D827}"/>
              </a:ext>
            </a:extLst>
          </p:cNvPr>
          <p:cNvSpPr txBox="1"/>
          <p:nvPr/>
        </p:nvSpPr>
        <p:spPr>
          <a:xfrm>
            <a:off x="1332229" y="1492250"/>
            <a:ext cx="714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地图控件：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用户与地图交互的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元素，例如缩放控制条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2FFC9BA-55D8-43C4-B826-6E6990C55FFF}"/>
              </a:ext>
            </a:extLst>
          </p:cNvPr>
          <p:cNvSpPr txBox="1"/>
          <p:nvPr/>
        </p:nvSpPr>
        <p:spPr>
          <a:xfrm>
            <a:off x="1332230" y="2571750"/>
            <a:ext cx="714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功能型插件：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用来完成某些特定的地图功能，例如鼠标工具</a:t>
            </a:r>
          </a:p>
        </p:txBody>
      </p:sp>
    </p:spTree>
    <p:extLst>
      <p:ext uri="{BB962C8B-B14F-4D97-AF65-F5344CB8AC3E}">
        <p14:creationId xmlns:p14="http://schemas.microsoft.com/office/powerpoint/2010/main" val="78669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886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常用控件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9C18783-94CA-4F1D-AF44-8287AB7353A3}"/>
              </a:ext>
            </a:extLst>
          </p:cNvPr>
          <p:cNvSpPr txBox="1"/>
          <p:nvPr/>
        </p:nvSpPr>
        <p:spPr>
          <a:xfrm>
            <a:off x="376378" y="1500402"/>
            <a:ext cx="825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AMap.MapType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地图类型切换插件，用来切换固定的几个常用图层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1CAB074-9EB3-4A56-A5D3-27BD48B53D5A}"/>
              </a:ext>
            </a:extLst>
          </p:cNvPr>
          <p:cNvSpPr txBox="1"/>
          <p:nvPr/>
        </p:nvSpPr>
        <p:spPr>
          <a:xfrm>
            <a:off x="376378" y="2204102"/>
            <a:ext cx="778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AMap.OverView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地图鹰眼插件，默认在地图右下角显示缩略图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F4EC3CF-ECA6-4B0B-8537-08B724B1F013}"/>
              </a:ext>
            </a:extLst>
          </p:cNvPr>
          <p:cNvSpPr txBox="1"/>
          <p:nvPr/>
        </p:nvSpPr>
        <p:spPr>
          <a:xfrm>
            <a:off x="376378" y="2907802"/>
            <a:ext cx="398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AMap.Scale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地图比例尺 插件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B4B7413-8B6F-4EC6-A36E-21CB5C560526}"/>
              </a:ext>
            </a:extLst>
          </p:cNvPr>
          <p:cNvSpPr txBox="1"/>
          <p:nvPr/>
        </p:nvSpPr>
        <p:spPr>
          <a:xfrm>
            <a:off x="376378" y="3611503"/>
            <a:ext cx="804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AMap.ToolBar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地图工具条插件，可以用来控制地图的缩放和平移 </a:t>
            </a:r>
          </a:p>
        </p:txBody>
      </p:sp>
    </p:spTree>
    <p:extLst>
      <p:ext uri="{BB962C8B-B14F-4D97-AF65-F5344CB8AC3E}">
        <p14:creationId xmlns:p14="http://schemas.microsoft.com/office/powerpoint/2010/main" val="185130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886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的添加与删除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596FF8C-31BC-4658-9AFD-EDE3A67E35C9}"/>
              </a:ext>
            </a:extLst>
          </p:cNvPr>
          <p:cNvSpPr txBox="1"/>
          <p:nvPr/>
        </p:nvSpPr>
        <p:spPr>
          <a:xfrm>
            <a:off x="1331913" y="149225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控件添加方式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4A6C34B-B29E-4473-998B-B058D0C4D2FD}"/>
              </a:ext>
            </a:extLst>
          </p:cNvPr>
          <p:cNvSpPr txBox="1"/>
          <p:nvPr/>
        </p:nvSpPr>
        <p:spPr>
          <a:xfrm>
            <a:off x="1331913" y="257175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删除控件方法</a:t>
            </a:r>
          </a:p>
        </p:txBody>
      </p:sp>
    </p:spTree>
    <p:extLst>
      <p:ext uri="{BB962C8B-B14F-4D97-AF65-F5344CB8AC3E}">
        <p14:creationId xmlns:p14="http://schemas.microsoft.com/office/powerpoint/2010/main" val="383375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230629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事件系统</a:t>
            </a:r>
          </a:p>
        </p:txBody>
      </p:sp>
    </p:spTree>
    <p:extLst>
      <p:ext uri="{BB962C8B-B14F-4D97-AF65-F5344CB8AC3E}">
        <p14:creationId xmlns:p14="http://schemas.microsoft.com/office/powerpoint/2010/main" val="15777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地图事件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AD29127-7BBC-441D-AF8B-7EBE29A2AF10}"/>
              </a:ext>
            </a:extLst>
          </p:cNvPr>
          <p:cNvSpPr txBox="1"/>
          <p:nvPr/>
        </p:nvSpPr>
        <p:spPr>
          <a:xfrm>
            <a:off x="1331913" y="1492250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地图内部状态改变时触发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AD29127-7BBC-441D-AF8B-7EBE29A2AF10}"/>
              </a:ext>
            </a:extLst>
          </p:cNvPr>
          <p:cNvSpPr txBox="1"/>
          <p:nvPr/>
        </p:nvSpPr>
        <p:spPr>
          <a:xfrm>
            <a:off x="1331913" y="257175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鼠标、触屏等进行交互时触发</a:t>
            </a:r>
          </a:p>
        </p:txBody>
      </p:sp>
    </p:spTree>
    <p:extLst>
      <p:ext uri="{BB962C8B-B14F-4D97-AF65-F5344CB8AC3E}">
        <p14:creationId xmlns:p14="http://schemas.microsoft.com/office/powerpoint/2010/main" val="76666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96141" y="600973"/>
            <a:ext cx="51517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内部状态改变时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2C09B10-7195-48AC-BA6E-DDEA3F79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82360"/>
              </p:ext>
            </p:extLst>
          </p:nvPr>
        </p:nvGraphicFramePr>
        <p:xfrm>
          <a:off x="1018308" y="1493369"/>
          <a:ext cx="7107383" cy="319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58">
                  <a:extLst>
                    <a:ext uri="{9D8B030D-6E8A-4147-A177-3AD203B41FA5}">
                      <a16:colId xmlns="" xmlns:a16="http://schemas.microsoft.com/office/drawing/2014/main" val="2845201403"/>
                    </a:ext>
                  </a:extLst>
                </a:gridCol>
                <a:gridCol w="1094610">
                  <a:extLst>
                    <a:ext uri="{9D8B030D-6E8A-4147-A177-3AD203B41FA5}">
                      <a16:colId xmlns="" xmlns:a16="http://schemas.microsoft.com/office/drawing/2014/main" val="3563911015"/>
                    </a:ext>
                  </a:extLst>
                </a:gridCol>
                <a:gridCol w="4757115">
                  <a:extLst>
                    <a:ext uri="{9D8B030D-6E8A-4147-A177-3AD203B41FA5}">
                      <a16:colId xmlns="" xmlns:a16="http://schemas.microsoft.com/office/drawing/2014/main" val="2340599913"/>
                    </a:ext>
                  </a:extLst>
                </a:gridCol>
              </a:tblGrid>
              <a:tr h="4219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事件种类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01331952"/>
                  </a:ext>
                </a:extLst>
              </a:tr>
              <a:tr h="8171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地图加载完成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地图图块加载完成后触发。这时可以获取地图的各种状态（如中心点、当前缩放等级等）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在这时可以添加依赖地图的组件或者调用其他依赖地图的逻辑（如在地图上绘制图形等）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811329981"/>
                  </a:ext>
                </a:extLst>
              </a:tr>
              <a:tr h="546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地图缩放等级改变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zoomstart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zoomend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地图缩放等级变化时触发。这里的缩放等级可以是鼠标、键盘操作产生，也可以通过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setZoom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zoomIn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zoomOut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触发产生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72802665"/>
                  </a:ext>
                </a:extLst>
              </a:tr>
              <a:tr h="8350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地图中心点移动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mapmove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movestart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地图平移时，即地图中心点发生改变时触发。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这里平移可以是通过鼠标、键盘操作产生，也可以通过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setCenter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panBy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等产生地图平移效果的接口触发产生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其中，如果平移交互持续进行或者动画过程中，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mapmove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事件会持续触发。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27989455"/>
                  </a:ext>
                </a:extLst>
              </a:tr>
              <a:tr h="5722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地图容器尺寸改变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地图容器大小改变后触发。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通常浏览器窗口被调整，或者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容器尺寸改变时会触发。 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需要注意的是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resizeEnable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开启时该事件才会正确触发。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063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07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63059" y="600973"/>
            <a:ext cx="56178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鼠标、触屏等进行交互时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2C09B10-7195-48AC-BA6E-DDEA3F79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73718"/>
              </p:ext>
            </p:extLst>
          </p:nvPr>
        </p:nvGraphicFramePr>
        <p:xfrm>
          <a:off x="1073726" y="1520372"/>
          <a:ext cx="7107383" cy="250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55">
                  <a:extLst>
                    <a:ext uri="{9D8B030D-6E8A-4147-A177-3AD203B41FA5}">
                      <a16:colId xmlns="" xmlns:a16="http://schemas.microsoft.com/office/drawing/2014/main" val="2845201403"/>
                    </a:ext>
                  </a:extLst>
                </a:gridCol>
                <a:gridCol w="1271762">
                  <a:extLst>
                    <a:ext uri="{9D8B030D-6E8A-4147-A177-3AD203B41FA5}">
                      <a16:colId xmlns="" xmlns:a16="http://schemas.microsoft.com/office/drawing/2014/main" val="3563911015"/>
                    </a:ext>
                  </a:extLst>
                </a:gridCol>
                <a:gridCol w="4483366">
                  <a:extLst>
                    <a:ext uri="{9D8B030D-6E8A-4147-A177-3AD203B41FA5}">
                      <a16:colId xmlns="" xmlns:a16="http://schemas.microsoft.com/office/drawing/2014/main" val="23405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事件种类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01331952"/>
                  </a:ext>
                </a:extLst>
              </a:tr>
              <a:tr h="926250">
                <a:tc>
                  <a:txBody>
                    <a:bodyPr/>
                    <a:lstStyle/>
                    <a:p>
                      <a:pPr lvl="0"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鼠标按下及移动等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click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dblclick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mousemove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mouseover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mouseout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mousedown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mousewheel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rightclick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事件类似，鼠标点击后触发。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回调函数返回的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MapsEvent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事件中可以获取鼠标所在的经纬度位置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811329981"/>
                  </a:ext>
                </a:extLst>
              </a:tr>
              <a:tr h="622532">
                <a:tc>
                  <a:txBody>
                    <a:bodyPr/>
                    <a:lstStyle/>
                    <a:p>
                      <a:pPr lvl="0"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触屏点击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仅在移动设备触屏时触发。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回调函数返回的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MapsEvent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事件中可以获取鼠标所在的经纬度位置。</a:t>
                      </a:r>
                    </a:p>
                  </a:txBody>
                  <a:tcPr marL="22860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7280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9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00973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覆盖物事件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F96266C-9BC1-4597-93F9-B08A54A3B187}"/>
              </a:ext>
            </a:extLst>
          </p:cNvPr>
          <p:cNvSpPr txBox="1"/>
          <p:nvPr/>
        </p:nvSpPr>
        <p:spPr>
          <a:xfrm>
            <a:off x="1331913" y="149225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覆盖物状态改变时触发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AD29127-7BBC-441D-AF8B-7EBE29A2AF10}"/>
              </a:ext>
            </a:extLst>
          </p:cNvPr>
          <p:cNvSpPr txBox="1"/>
          <p:nvPr/>
        </p:nvSpPr>
        <p:spPr>
          <a:xfrm>
            <a:off x="1331913" y="257175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鼠标、触屏等进行交互时触发</a:t>
            </a:r>
          </a:p>
        </p:txBody>
      </p:sp>
    </p:spTree>
    <p:extLst>
      <p:ext uri="{BB962C8B-B14F-4D97-AF65-F5344CB8AC3E}">
        <p14:creationId xmlns:p14="http://schemas.microsoft.com/office/powerpoint/2010/main" val="289431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6460" y="570468"/>
            <a:ext cx="3011081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地图的使用场景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4" y="2423929"/>
            <a:ext cx="2591435" cy="15540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32" y="2433047"/>
            <a:ext cx="2587753" cy="1544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863" y="1988923"/>
            <a:ext cx="1120865" cy="19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0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08847" y="600973"/>
            <a:ext cx="6526306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物状态改变时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386FCA3-CFE3-433E-8AA7-556BE2FE6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59897"/>
              </p:ext>
            </p:extLst>
          </p:nvPr>
        </p:nvGraphicFramePr>
        <p:xfrm>
          <a:off x="1101436" y="1830070"/>
          <a:ext cx="6913420" cy="18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74">
                  <a:extLst>
                    <a:ext uri="{9D8B030D-6E8A-4147-A177-3AD203B41FA5}">
                      <a16:colId xmlns="" xmlns:a16="http://schemas.microsoft.com/office/drawing/2014/main" val="1293036031"/>
                    </a:ext>
                  </a:extLst>
                </a:gridCol>
                <a:gridCol w="1145308">
                  <a:extLst>
                    <a:ext uri="{9D8B030D-6E8A-4147-A177-3AD203B41FA5}">
                      <a16:colId xmlns="" xmlns:a16="http://schemas.microsoft.com/office/drawing/2014/main" val="2844475009"/>
                    </a:ext>
                  </a:extLst>
                </a:gridCol>
                <a:gridCol w="3463638">
                  <a:extLst>
                    <a:ext uri="{9D8B030D-6E8A-4147-A177-3AD203B41FA5}">
                      <a16:colId xmlns="" xmlns:a16="http://schemas.microsoft.com/office/drawing/2014/main" val="125049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事件种类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23049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Marker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类对象发生移动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moving</a:t>
                      </a: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moveend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movealong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事件仅在点标记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Marker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和文字标记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移动时触发。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966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矢量图形显示、隐藏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hide</a:t>
                      </a:r>
                    </a:p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矢量图形调用 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show()、hide()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方法后触发。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37553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ContextMenu </a:t>
                      </a:r>
                      <a:r>
                        <a:rPr lang="zh-CN" altLang="en-US" sz="1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类对象打开关闭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</a:p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ContextMenu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类对象调用 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open()、close()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方法后触发。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253960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8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386FCA3-CFE3-433E-8AA7-556BE2FE6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8629"/>
              </p:ext>
            </p:extLst>
          </p:nvPr>
        </p:nvGraphicFramePr>
        <p:xfrm>
          <a:off x="1101437" y="1830070"/>
          <a:ext cx="6913419" cy="261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27">
                  <a:extLst>
                    <a:ext uri="{9D8B030D-6E8A-4147-A177-3AD203B41FA5}">
                      <a16:colId xmlns="" xmlns:a16="http://schemas.microsoft.com/office/drawing/2014/main" val="1293036031"/>
                    </a:ext>
                  </a:extLst>
                </a:gridCol>
                <a:gridCol w="1842654">
                  <a:extLst>
                    <a:ext uri="{9D8B030D-6E8A-4147-A177-3AD203B41FA5}">
                      <a16:colId xmlns="" xmlns:a16="http://schemas.microsoft.com/office/drawing/2014/main" val="2844475009"/>
                    </a:ext>
                  </a:extLst>
                </a:gridCol>
                <a:gridCol w="3463638">
                  <a:extLst>
                    <a:ext uri="{9D8B030D-6E8A-4147-A177-3AD203B41FA5}">
                      <a16:colId xmlns="" xmlns:a16="http://schemas.microsoft.com/office/drawing/2014/main" val="125049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事件种类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23049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鼠标按下及移动等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click</a:t>
                      </a: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dblclick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mousemove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mouseover</a:t>
                      </a: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mouseout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mouseup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mousedown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mousewheel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rightclick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事件类似，鼠标点击后触发。回调函数返回的 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MapsEvent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事件中可以获取鼠标所在的经纬度位置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966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触屏点击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仅在移动设备触屏时触发。回调函数返回的 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MapsEvent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事件中可以获取鼠标所在的经纬度位置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="" xmlns:a16="http://schemas.microsoft.com/office/drawing/2014/main" val="3755314734"/>
                  </a:ext>
                </a:extLst>
              </a:tr>
            </a:tbl>
          </a:graphicData>
        </a:graphic>
      </p:graphicFrame>
      <p:sp>
        <p:nvSpPr>
          <p:cNvPr id="5" name="矩形"/>
          <p:cNvSpPr/>
          <p:nvPr/>
        </p:nvSpPr>
        <p:spPr>
          <a:xfrm>
            <a:off x="1763059" y="600973"/>
            <a:ext cx="56178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鼠标、触屏等进行交互时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9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417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其他事件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A4596DA-A9F3-43F1-9A9D-E980EFA81128}"/>
              </a:ext>
            </a:extLst>
          </p:cNvPr>
          <p:cNvSpPr txBox="1"/>
          <p:nvPr/>
        </p:nvSpPr>
        <p:spPr>
          <a:xfrm>
            <a:off x="1331913" y="1492250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A4596DA-A9F3-43F1-9A9D-E980EFA81128}"/>
              </a:ext>
            </a:extLst>
          </p:cNvPr>
          <p:cNvSpPr txBox="1"/>
          <p:nvPr/>
        </p:nvSpPr>
        <p:spPr>
          <a:xfrm>
            <a:off x="1331913" y="257175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自定义事件</a:t>
            </a:r>
          </a:p>
        </p:txBody>
      </p:sp>
    </p:spTree>
    <p:extLst>
      <p:ext uri="{BB962C8B-B14F-4D97-AF65-F5344CB8AC3E}">
        <p14:creationId xmlns:p14="http://schemas.microsoft.com/office/powerpoint/2010/main" val="236848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594175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1EDBAC6-38F5-4621-AEEC-60AA4D703E3A}"/>
              </a:ext>
            </a:extLst>
          </p:cNvPr>
          <p:cNvSpPr txBox="1"/>
          <p:nvPr/>
        </p:nvSpPr>
        <p:spPr>
          <a:xfrm>
            <a:off x="1331913" y="1492250"/>
            <a:ext cx="570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AMap.event.addDomListener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绑定方法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75DB3C7-F5E9-4AFA-8AC9-1F8C695C6AA5}"/>
              </a:ext>
            </a:extLst>
          </p:cNvPr>
          <p:cNvSpPr txBox="1"/>
          <p:nvPr/>
        </p:nvSpPr>
        <p:spPr>
          <a:xfrm>
            <a:off x="1331914" y="2581498"/>
            <a:ext cx="576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AMap.event.removeListener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解绑方法</a:t>
            </a:r>
          </a:p>
        </p:txBody>
      </p:sp>
    </p:spTree>
    <p:extLst>
      <p:ext uri="{BB962C8B-B14F-4D97-AF65-F5344CB8AC3E}">
        <p14:creationId xmlns:p14="http://schemas.microsoft.com/office/powerpoint/2010/main" val="255119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7241" y="612104"/>
            <a:ext cx="3709518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65AB009-87F6-4436-A5AB-45EB584E72C8}"/>
              </a:ext>
            </a:extLst>
          </p:cNvPr>
          <p:cNvSpPr txBox="1"/>
          <p:nvPr/>
        </p:nvSpPr>
        <p:spPr>
          <a:xfrm>
            <a:off x="1331913" y="1510472"/>
            <a:ext cx="679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AMap.event.addEventListener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或地图对象的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方法进行事件绑定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EBFDC63-14A0-4A60-8CD7-253494A31518}"/>
              </a:ext>
            </a:extLst>
          </p:cNvPr>
          <p:cNvSpPr txBox="1"/>
          <p:nvPr/>
        </p:nvSpPr>
        <p:spPr>
          <a:xfrm>
            <a:off x="1331913" y="3299626"/>
            <a:ext cx="681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AMap.event.tigger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方法或者地图对象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方法进行事件的派发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2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33309" y="600973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93" y="1329253"/>
            <a:ext cx="3380028" cy="3109815"/>
          </a:xfrm>
          <a:prstGeom prst="rect">
            <a:avLst/>
          </a:prstGeom>
        </p:spPr>
      </p:pic>
      <p:sp>
        <p:nvSpPr>
          <p:cNvPr id="8" name="矩形"/>
          <p:cNvSpPr/>
          <p:nvPr/>
        </p:nvSpPr>
        <p:spPr>
          <a:xfrm>
            <a:off x="3818999" y="4451700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路线规划图</a:t>
            </a:r>
            <a:endParaRPr lang="en-US" altLang="zh-CN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94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33309" y="600973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06" y="1096343"/>
            <a:ext cx="3971532" cy="3199290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3785802" y="4308265"/>
            <a:ext cx="167738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/>
          <a:lstStyle/>
          <a:p>
            <a:pPr algn="ctr" eaLnBrk="0" fontAlgn="base" hangingPunct="0"/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移动端请帖</a:t>
            </a:r>
            <a:endParaRPr lang="en-US" altLang="zh-CN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90692" y="562955"/>
            <a:ext cx="1762760" cy="560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课程总结</a:t>
            </a:r>
            <a:endParaRPr lang="zh-CN" altLang="en-US" sz="32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826263" y="2559594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高德地图的属性应用</a:t>
            </a:r>
          </a:p>
        </p:txBody>
      </p:sp>
      <p:sp>
        <p:nvSpPr>
          <p:cNvPr id="7" name="矩形"/>
          <p:cNvSpPr/>
          <p:nvPr/>
        </p:nvSpPr>
        <p:spPr>
          <a:xfrm>
            <a:off x="826263" y="3620647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高德地图功能的拓展</a:t>
            </a:r>
          </a:p>
        </p:txBody>
      </p:sp>
      <p:sp>
        <p:nvSpPr>
          <p:cNvPr id="11" name="矩形"/>
          <p:cNvSpPr/>
          <p:nvPr/>
        </p:nvSpPr>
        <p:spPr>
          <a:xfrm>
            <a:off x="826263" y="1498541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高德地图的应用及使用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90692" y="562955"/>
            <a:ext cx="1762760" cy="560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课程总结</a:t>
            </a:r>
            <a:endParaRPr lang="zh-CN" altLang="en-US" sz="32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826263" y="1495259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高德地图的事件系统</a:t>
            </a:r>
          </a:p>
        </p:txBody>
      </p:sp>
      <p:sp>
        <p:nvSpPr>
          <p:cNvPr id="9" name="矩形"/>
          <p:cNvSpPr/>
          <p:nvPr/>
        </p:nvSpPr>
        <p:spPr>
          <a:xfrm>
            <a:off x="826263" y="2564923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高德地图的控件作用及使用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826263" y="3634587"/>
            <a:ext cx="7065029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高德地图的自定义案例</a:t>
            </a:r>
          </a:p>
        </p:txBody>
      </p:sp>
    </p:spTree>
    <p:extLst>
      <p:ext uri="{BB962C8B-B14F-4D97-AF65-F5344CB8AC3E}">
        <p14:creationId xmlns:p14="http://schemas.microsoft.com/office/powerpoint/2010/main" val="360014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7819" y="570196"/>
            <a:ext cx="4548361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高德地图</a:t>
            </a:r>
            <a:r>
              <a:rPr lang="en-US" altLang="zh-CN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特点及优势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252BB0F-E457-4EBB-A9CC-82E615E7DE2D}"/>
              </a:ext>
            </a:extLst>
          </p:cNvPr>
          <p:cNvSpPr txBox="1"/>
          <p:nvPr/>
        </p:nvSpPr>
        <p:spPr>
          <a:xfrm>
            <a:off x="1331913" y="149579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轻捷的架构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AF1FA00-BAEA-4B01-80CC-DE849C84400C}"/>
              </a:ext>
            </a:extLst>
          </p:cNvPr>
          <p:cNvSpPr txBox="1"/>
          <p:nvPr/>
        </p:nvSpPr>
        <p:spPr>
          <a:xfrm>
            <a:off x="1331913" y="2201034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灵活开放的接口设计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58220B1-C9FD-487E-A5F1-046A31434800}"/>
              </a:ext>
            </a:extLst>
          </p:cNvPr>
          <p:cNvSpPr txBox="1"/>
          <p:nvPr/>
        </p:nvSpPr>
        <p:spPr>
          <a:xfrm>
            <a:off x="1331913" y="2906269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丰富的可视化效果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8316367-E5C0-4304-AE4F-8E9B4D609968}"/>
              </a:ext>
            </a:extLst>
          </p:cNvPr>
          <p:cNvSpPr txBox="1"/>
          <p:nvPr/>
        </p:nvSpPr>
        <p:spPr>
          <a:xfrm>
            <a:off x="1331913" y="361150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兼容各种浏览器</a:t>
            </a:r>
          </a:p>
        </p:txBody>
      </p:sp>
    </p:spTree>
    <p:extLst>
      <p:ext uri="{BB962C8B-B14F-4D97-AF65-F5344CB8AC3E}">
        <p14:creationId xmlns:p14="http://schemas.microsoft.com/office/powerpoint/2010/main" val="258985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76828" y="570196"/>
            <a:ext cx="2190343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轻捷的</a:t>
            </a:r>
            <a:r>
              <a:rPr lang="zh-CN" altLang="en-US" sz="3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endParaRPr lang="zh-CN" altLang="en-US" sz="3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41C77CC-02DF-449D-B215-F52EBA9D0A1E}"/>
              </a:ext>
            </a:extLst>
          </p:cNvPr>
          <p:cNvSpPr txBox="1"/>
          <p:nvPr/>
        </p:nvSpPr>
        <p:spPr>
          <a:xfrm>
            <a:off x="1331913" y="1492250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文件极小、简单易用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751FFE2-FB62-4B2B-A3DA-F75ECE02A867}"/>
              </a:ext>
            </a:extLst>
          </p:cNvPr>
          <p:cNvSpPr txBox="1"/>
          <p:nvPr/>
        </p:nvSpPr>
        <p:spPr>
          <a:xfrm>
            <a:off x="1331913" y="2579594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地图功能，各模块按需加载</a:t>
            </a:r>
          </a:p>
        </p:txBody>
      </p:sp>
    </p:spTree>
    <p:extLst>
      <p:ext uri="{BB962C8B-B14F-4D97-AF65-F5344CB8AC3E}">
        <p14:creationId xmlns:p14="http://schemas.microsoft.com/office/powerpoint/2010/main" val="83397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56091" y="570196"/>
            <a:ext cx="3831818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灵活开放的接口</a:t>
            </a:r>
            <a:r>
              <a:rPr lang="zh-CN" altLang="en-US" sz="3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lang="zh-CN" altLang="en-US" sz="3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41C77CC-02DF-449D-B215-F52EBA9D0A1E}"/>
              </a:ext>
            </a:extLst>
          </p:cNvPr>
          <p:cNvSpPr txBox="1"/>
          <p:nvPr/>
        </p:nvSpPr>
        <p:spPr>
          <a:xfrm>
            <a:off x="1331913" y="1492250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支持用户自定义点标记、信息窗口等样式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751FFE2-FB62-4B2B-A3DA-F75ECE02A867}"/>
              </a:ext>
            </a:extLst>
          </p:cNvPr>
          <p:cNvSpPr txBox="1"/>
          <p:nvPr/>
        </p:nvSpPr>
        <p:spPr>
          <a:xfrm>
            <a:off x="1331913" y="2579594"/>
            <a:ext cx="591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支持用户自定义插件工具、灵活的进行地图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7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61275" y="570196"/>
            <a:ext cx="3421449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丰富的可视化</a:t>
            </a:r>
            <a:r>
              <a:rPr lang="zh-CN" altLang="en-US" sz="3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41C77CC-02DF-449D-B215-F52EBA9D0A1E}"/>
              </a:ext>
            </a:extLst>
          </p:cNvPr>
          <p:cNvSpPr txBox="1"/>
          <p:nvPr/>
        </p:nvSpPr>
        <p:spPr>
          <a:xfrm>
            <a:off x="1331913" y="1492250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地图拖拽、缩放平滑流畅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751FFE2-FB62-4B2B-A3DA-F75ECE02A867}"/>
              </a:ext>
            </a:extLst>
          </p:cNvPr>
          <p:cNvSpPr txBox="1"/>
          <p:nvPr/>
        </p:nvSpPr>
        <p:spPr>
          <a:xfrm>
            <a:off x="1331913" y="2579594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点标记、信息窗体效果绚丽</a:t>
            </a:r>
          </a:p>
        </p:txBody>
      </p:sp>
    </p:spTree>
    <p:extLst>
      <p:ext uri="{BB962C8B-B14F-4D97-AF65-F5344CB8AC3E}">
        <p14:creationId xmlns:p14="http://schemas.microsoft.com/office/powerpoint/2010/main" val="2717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74474" y="570196"/>
            <a:ext cx="3011081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兼容各种</a:t>
            </a:r>
            <a:r>
              <a:rPr lang="zh-CN" altLang="en-US" sz="32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endParaRPr lang="zh-CN" altLang="en-US" sz="32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84788" y="1492250"/>
            <a:ext cx="2702205" cy="3324785"/>
            <a:chOff x="1284788" y="1492250"/>
            <a:chExt cx="2702205" cy="3324785"/>
          </a:xfrm>
        </p:grpSpPr>
        <p:sp>
          <p:nvSpPr>
            <p:cNvPr id="15" name="圆角矩形 14"/>
            <p:cNvSpPr/>
            <p:nvPr/>
          </p:nvSpPr>
          <p:spPr>
            <a:xfrm>
              <a:off x="1284788" y="1492250"/>
              <a:ext cx="2702205" cy="33247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081892" y="1538425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桌面端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64636" y="2195572"/>
              <a:ext cx="7425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IE6+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56470" y="2709549"/>
              <a:ext cx="1158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Chrome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4588" y="3223526"/>
              <a:ext cx="1562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Firefox3.5+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3997" y="3737503"/>
              <a:ext cx="14237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Safari3.0+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7930" y="4251478"/>
              <a:ext cx="14959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Opera9.0+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73033" y="1489556"/>
            <a:ext cx="2702205" cy="3324785"/>
            <a:chOff x="5173033" y="1489556"/>
            <a:chExt cx="2702205" cy="3324785"/>
          </a:xfrm>
        </p:grpSpPr>
        <p:sp>
          <p:nvSpPr>
            <p:cNvPr id="18" name="圆角矩形 17"/>
            <p:cNvSpPr/>
            <p:nvPr/>
          </p:nvSpPr>
          <p:spPr>
            <a:xfrm>
              <a:off x="5173033" y="1489556"/>
              <a:ext cx="2702205" cy="33247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970137" y="154687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16200" y="2330403"/>
              <a:ext cx="6158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35097" y="2970762"/>
              <a:ext cx="11780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33934" y="3611121"/>
              <a:ext cx="21804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Phone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77641" y="4251478"/>
              <a:ext cx="2492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其他移动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平台浏览器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6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2013" y="574940"/>
            <a:ext cx="1779974" cy="5616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课程安排</a:t>
            </a:r>
            <a:endParaRPr lang="en-US" altLang="zh-CN" sz="3200" b="1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331912" y="1492250"/>
            <a:ext cx="3254438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我的第一个地图应用</a:t>
            </a:r>
          </a:p>
        </p:txBody>
      </p:sp>
      <p:sp>
        <p:nvSpPr>
          <p:cNvPr id="4" name="矩形"/>
          <p:cNvSpPr/>
          <p:nvPr/>
        </p:nvSpPr>
        <p:spPr>
          <a:xfrm>
            <a:off x="4572000" y="1492250"/>
            <a:ext cx="3377546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地图的属性应用</a:t>
            </a:r>
          </a:p>
        </p:txBody>
      </p:sp>
      <p:sp>
        <p:nvSpPr>
          <p:cNvPr id="5" name="矩形"/>
          <p:cNvSpPr/>
          <p:nvPr/>
        </p:nvSpPr>
        <p:spPr>
          <a:xfrm>
            <a:off x="1331912" y="2204734"/>
            <a:ext cx="3377546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地图功能的拓展</a:t>
            </a:r>
          </a:p>
        </p:txBody>
      </p:sp>
      <p:sp>
        <p:nvSpPr>
          <p:cNvPr id="6" name="矩形"/>
          <p:cNvSpPr/>
          <p:nvPr/>
        </p:nvSpPr>
        <p:spPr>
          <a:xfrm>
            <a:off x="4572000" y="2204734"/>
            <a:ext cx="3377546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地图的事件系统</a:t>
            </a:r>
          </a:p>
        </p:txBody>
      </p:sp>
      <p:sp>
        <p:nvSpPr>
          <p:cNvPr id="7" name="矩形"/>
          <p:cNvSpPr/>
          <p:nvPr/>
        </p:nvSpPr>
        <p:spPr>
          <a:xfrm>
            <a:off x="1331912" y="2917218"/>
            <a:ext cx="4047727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地图的控件作用及使用</a:t>
            </a:r>
          </a:p>
        </p:txBody>
      </p:sp>
      <p:sp>
        <p:nvSpPr>
          <p:cNvPr id="8" name="矩形"/>
          <p:cNvSpPr/>
          <p:nvPr/>
        </p:nvSpPr>
        <p:spPr>
          <a:xfrm>
            <a:off x="4586351" y="2917218"/>
            <a:ext cx="4047727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自定义案例</a:t>
            </a:r>
          </a:p>
        </p:txBody>
      </p:sp>
      <p:sp>
        <p:nvSpPr>
          <p:cNvPr id="9" name="矩形"/>
          <p:cNvSpPr/>
          <p:nvPr/>
        </p:nvSpPr>
        <p:spPr>
          <a:xfrm>
            <a:off x="1331912" y="3629702"/>
            <a:ext cx="4047727" cy="3770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ctr" anchorCtr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281554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501196</TotalTime>
  <Words>529</Words>
  <Application>Microsoft Macintosh PowerPoint</Application>
  <PresentationFormat>全屏显示(16:9)</PresentationFormat>
  <Paragraphs>221</Paragraphs>
  <Slides>38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李游 li</dc:creator>
  <cp:lastModifiedBy>李游 li</cp:lastModifiedBy>
  <cp:revision>441</cp:revision>
  <dcterms:created xsi:type="dcterms:W3CDTF">2018-10-31T00:15:00Z</dcterms:created>
  <dcterms:modified xsi:type="dcterms:W3CDTF">2018-12-18T08:01:05Z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