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2" r:id="rId16"/>
    <p:sldId id="273" r:id="rId17"/>
    <p:sldId id="274" r:id="rId18"/>
    <p:sldId id="276" r:id="rId19"/>
    <p:sldId id="277" r:id="rId20"/>
    <p:sldId id="275" r:id="rId21"/>
    <p:sldId id="271" r:id="rId2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9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9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9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9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9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9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9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9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9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0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2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3" name="Shape 20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 panose="020B0604020202090204"/>
      </a:defRPr>
    </a:lvl1pPr>
    <a:lvl2pPr indent="228600" latinLnBrk="0">
      <a:defRPr sz="1400">
        <a:latin typeface="+mj-lt"/>
        <a:ea typeface="+mj-ea"/>
        <a:cs typeface="+mj-cs"/>
        <a:sym typeface="Arial" panose="020B0604020202090204"/>
      </a:defRPr>
    </a:lvl2pPr>
    <a:lvl3pPr indent="457200" latinLnBrk="0">
      <a:defRPr sz="1400">
        <a:latin typeface="+mj-lt"/>
        <a:ea typeface="+mj-ea"/>
        <a:cs typeface="+mj-cs"/>
        <a:sym typeface="Arial" panose="020B0604020202090204"/>
      </a:defRPr>
    </a:lvl3pPr>
    <a:lvl4pPr indent="685800" latinLnBrk="0">
      <a:defRPr sz="1400">
        <a:latin typeface="+mj-lt"/>
        <a:ea typeface="+mj-ea"/>
        <a:cs typeface="+mj-cs"/>
        <a:sym typeface="Arial" panose="020B0604020202090204"/>
      </a:defRPr>
    </a:lvl4pPr>
    <a:lvl5pPr indent="914400" latinLnBrk="0">
      <a:defRPr sz="1400">
        <a:latin typeface="+mj-lt"/>
        <a:ea typeface="+mj-ea"/>
        <a:cs typeface="+mj-cs"/>
        <a:sym typeface="Arial" panose="020B0604020202090204"/>
      </a:defRPr>
    </a:lvl5pPr>
    <a:lvl6pPr indent="1143000" latinLnBrk="0">
      <a:defRPr sz="1400">
        <a:latin typeface="+mj-lt"/>
        <a:ea typeface="+mj-ea"/>
        <a:cs typeface="+mj-cs"/>
        <a:sym typeface="Arial" panose="020B0604020202090204"/>
      </a:defRPr>
    </a:lvl6pPr>
    <a:lvl7pPr indent="1371600" latinLnBrk="0">
      <a:defRPr sz="1400">
        <a:latin typeface="+mj-lt"/>
        <a:ea typeface="+mj-ea"/>
        <a:cs typeface="+mj-cs"/>
        <a:sym typeface="Arial" panose="020B0604020202090204"/>
      </a:defRPr>
    </a:lvl7pPr>
    <a:lvl8pPr indent="1600200" latinLnBrk="0">
      <a:defRPr sz="1400">
        <a:latin typeface="+mj-lt"/>
        <a:ea typeface="+mj-ea"/>
        <a:cs typeface="+mj-cs"/>
        <a:sym typeface="Arial" panose="020B0604020202090204"/>
      </a:defRPr>
    </a:lvl8pPr>
    <a:lvl9pPr indent="1828800" latinLnBrk="0">
      <a:defRPr sz="1400">
        <a:latin typeface="+mj-lt"/>
        <a:ea typeface="+mj-ea"/>
        <a:cs typeface="+mj-cs"/>
        <a:sym typeface="Arial" panose="020B060402020209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9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0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Google Shape;61;p1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5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81;p21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9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17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Google Shape;84;p21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18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 panose="020B060402020209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 panose="020B060402020209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 panose="020B060402020209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 panose="020B060402020209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 panose="020B060402020209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 panose="020B060402020209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 panose="020B060402020209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 panose="020B060402020209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 panose="020B0604020202090204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90204"/>
        <a:buChar char="●"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 panose="020B0604020202090204"/>
        </a:defRPr>
      </a:lvl1pPr>
      <a:lvl2pPr marL="1005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90204"/>
        <a:buChar char="○"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 panose="020B0604020202090204"/>
        </a:defRPr>
      </a:lvl2pPr>
      <a:lvl3pPr marL="1462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90204"/>
        <a:buChar char="■"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 panose="020B0604020202090204"/>
        </a:defRPr>
      </a:lvl3pPr>
      <a:lvl4pPr marL="1919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90204"/>
        <a:buChar char="●"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 panose="020B0604020202090204"/>
        </a:defRPr>
      </a:lvl4pPr>
      <a:lvl5pPr marL="23768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90204"/>
        <a:buChar char="○"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 panose="020B0604020202090204"/>
        </a:defRPr>
      </a:lvl5pPr>
      <a:lvl6pPr marL="28340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90204"/>
        <a:buChar char="■"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 panose="020B0604020202090204"/>
        </a:defRPr>
      </a:lvl6pPr>
      <a:lvl7pPr marL="3291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90204"/>
        <a:buChar char="●"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 panose="020B0604020202090204"/>
        </a:defRPr>
      </a:lvl7pPr>
      <a:lvl8pPr marL="3748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90204"/>
        <a:buChar char="○"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 panose="020B0604020202090204"/>
        </a:defRPr>
      </a:lvl8pPr>
      <a:lvl9pPr marL="4205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90204"/>
        <a:buChar char="■"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 panose="020B060402020209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99;p25"/>
          <p:cNvSpPr txBox="1">
            <a:spLocks noGrp="1"/>
          </p:cNvSpPr>
          <p:nvPr>
            <p:ph type="title"/>
          </p:nvPr>
        </p:nvSpPr>
        <p:spPr>
          <a:xfrm>
            <a:off x="311707" y="230475"/>
            <a:ext cx="8520602" cy="2052599"/>
          </a:xfrm>
          <a:prstGeom prst="rect">
            <a:avLst/>
          </a:prstGeom>
        </p:spPr>
        <p:txBody>
          <a:bodyPr/>
          <a:lstStyle/>
          <a:p>
            <a:r>
              <a:t>CS </a:t>
            </a:r>
            <a:r>
              <a:rPr lang="en-US"/>
              <a:t>4</a:t>
            </a:r>
            <a:r>
              <a:t>476 Project 1</a:t>
            </a:r>
          </a:p>
        </p:txBody>
      </p:sp>
      <p:sp>
        <p:nvSpPr>
          <p:cNvPr id="206" name="Google Shape;100;p25"/>
          <p:cNvSpPr txBox="1">
            <a:spLocks noGrp="1"/>
          </p:cNvSpPr>
          <p:nvPr>
            <p:ph type="body" sz="half" idx="1"/>
          </p:nvPr>
        </p:nvSpPr>
        <p:spPr>
          <a:xfrm>
            <a:off x="311699" y="2320025"/>
            <a:ext cx="8520602" cy="17973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/>
            <a:r>
              <a:t>[name]</a:t>
            </a:r>
          </a:p>
          <a:p>
            <a:pPr marL="0" indent="0"/>
            <a:r>
              <a:t>[GT email]</a:t>
            </a:r>
          </a:p>
          <a:p>
            <a:pPr marL="0" indent="0"/>
            <a:r>
              <a:t>[GT username]</a:t>
            </a:r>
          </a:p>
          <a:p>
            <a:pPr marL="0" indent="0"/>
            <a:r>
              <a:t>[GTID]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161;p34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570">
              <a:defRPr sz="2690"/>
            </a:lvl1pPr>
          </a:lstStyle>
          <a:p>
            <a:r>
              <a:t>Part 2: Hybrid images with PyTorch</a:t>
            </a:r>
          </a:p>
        </p:txBody>
      </p:sp>
      <p:sp>
        <p:nvSpPr>
          <p:cNvPr id="241" name="Google Shape;162;p34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Submarine + Fish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[insert your hybrid image here]</a:t>
            </a:r>
          </a:p>
        </p:txBody>
      </p:sp>
      <p:sp>
        <p:nvSpPr>
          <p:cNvPr id="242" name="Google Shape;163;p34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400" b="1"/>
            </a:pPr>
            <a:r>
              <a:t>Part 1 vs. Part 2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[Compare the run-times of Parts 1 and 2 here, as calculated in project-1.ipynb. Which method is faster?]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168;p3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570">
              <a:defRPr sz="2690"/>
            </a:lvl1pPr>
          </a:lstStyle>
          <a:p>
            <a:r>
              <a:rPr dirty="0"/>
              <a:t>Part 3</a:t>
            </a:r>
            <a:r>
              <a:rPr lang="en-US" dirty="0"/>
              <a:t>: Understanding input/output shapes in PyTorch</a:t>
            </a:r>
            <a:endParaRPr dirty="0"/>
          </a:p>
        </p:txBody>
      </p:sp>
      <p:sp>
        <p:nvSpPr>
          <p:cNvPr id="245" name="Google Shape;169;p35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[Consider a 1-channel 5x5 image and a 3x3 filter. What are the output dimensions of a convolution with the following parameters?</a:t>
            </a:r>
          </a:p>
          <a:p>
            <a:pPr marL="0" indent="0">
              <a:buSzTx/>
              <a:buNone/>
            </a:pPr>
            <a:r>
              <a:t>Stride = 1, padding = 0?</a:t>
            </a:r>
          </a:p>
          <a:p>
            <a:pPr marL="0" indent="0">
              <a:buSzTx/>
              <a:buNone/>
            </a:pPr>
            <a:r>
              <a:t>Stride = 2, padding = 0?</a:t>
            </a:r>
          </a:p>
          <a:p>
            <a:pPr marL="0" indent="0">
              <a:buSzTx/>
              <a:buNone/>
            </a:pPr>
            <a:r>
              <a:t>Stride = 1, padding = 1?</a:t>
            </a:r>
          </a:p>
          <a:p>
            <a:pPr marL="0" indent="0">
              <a:buSzTx/>
              <a:buNone/>
            </a:pPr>
            <a:r>
              <a:t>Stride = 2, padding = 1?]</a:t>
            </a:r>
          </a:p>
        </p:txBody>
      </p:sp>
      <p:sp>
        <p:nvSpPr>
          <p:cNvPr id="246" name="Google Shape;170;p35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400"/>
            </a:pPr>
            <a:r>
              <a:t>[What are the input &amp; output dimensions of the convolutions of the dog image and a 3x3 filter  with the following parameters: </a:t>
            </a:r>
          </a:p>
          <a:p>
            <a:pPr marL="0" indent="0">
              <a:buSzTx/>
              <a:buNone/>
              <a:defRPr sz="1400"/>
            </a:pPr>
            <a:r>
              <a:t>Stride = 1, padding = 0</a:t>
            </a:r>
          </a:p>
          <a:p>
            <a:pPr marL="0" indent="0">
              <a:buSzTx/>
              <a:buNone/>
              <a:defRPr sz="1400"/>
            </a:pPr>
            <a:r>
              <a:t>Stride = 2, padding = 0</a:t>
            </a:r>
          </a:p>
          <a:p>
            <a:pPr marL="0" indent="0">
              <a:buSzTx/>
              <a:buNone/>
              <a:defRPr sz="1400"/>
            </a:pPr>
            <a:r>
              <a:t>Stride = 1, padding = 1</a:t>
            </a:r>
          </a:p>
          <a:p>
            <a:pPr marL="0" indent="0">
              <a:buSzTx/>
              <a:buNone/>
              <a:defRPr sz="1400"/>
            </a:pPr>
            <a:r>
              <a:t>Stride = 2, padding = 1?]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182;p3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570">
              <a:defRPr sz="2690"/>
            </a:lvl1pPr>
          </a:lstStyle>
          <a:p>
            <a:r>
              <a:rPr dirty="0"/>
              <a:t>Part 3</a:t>
            </a:r>
            <a:r>
              <a:rPr lang="en-US" dirty="0"/>
              <a:t>: Understanding input/output shapes in PyTorch</a:t>
            </a:r>
            <a:endParaRPr dirty="0"/>
          </a:p>
        </p:txBody>
      </p:sp>
      <p:sp>
        <p:nvSpPr>
          <p:cNvPr id="253" name="Google Shape;183;p37"/>
          <p:cNvSpPr txBox="1">
            <a:spLocks noGrp="1"/>
          </p:cNvSpPr>
          <p:nvPr>
            <p:ph type="body" sz="half" idx="1"/>
          </p:nvPr>
        </p:nvSpPr>
        <p:spPr>
          <a:xfrm>
            <a:off x="311785" y="1152525"/>
            <a:ext cx="8318500" cy="34163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rPr lang="en-US" dirty="0"/>
              <a:t>[Section 3 of the handout gives equations to calculate output dimensions given filter size, stride, and padding. What is the intuition behind this equation?]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189;p3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570">
              <a:defRPr sz="2690"/>
            </a:lvl1pPr>
          </a:lstStyle>
          <a:p>
            <a:r>
              <a:rPr dirty="0"/>
              <a:t>Part 3</a:t>
            </a:r>
            <a:r>
              <a:rPr lang="en-US" dirty="0"/>
              <a:t>: Understanding input/output shapes in PyTorch</a:t>
            </a:r>
            <a:endParaRPr dirty="0"/>
          </a:p>
        </p:txBody>
      </p:sp>
      <p:sp>
        <p:nvSpPr>
          <p:cNvPr id="257" name="Google Shape;190;p38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[insert visualization 0 here]</a:t>
            </a:r>
          </a:p>
        </p:txBody>
      </p:sp>
      <p:sp>
        <p:nvSpPr>
          <p:cNvPr id="258" name="Google Shape;191;p3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400"/>
            </a:lvl1pPr>
          </a:lstStyle>
          <a:p>
            <a:r>
              <a:t>[insert visualization 1 here]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196;p39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570">
              <a:defRPr sz="2690"/>
            </a:lvl1pPr>
          </a:lstStyle>
          <a:p>
            <a:r>
              <a:rPr dirty="0"/>
              <a:t>Part 3</a:t>
            </a:r>
            <a:r>
              <a:rPr lang="en-US" dirty="0"/>
              <a:t>: Understanding input/output shapes in PyTorch</a:t>
            </a:r>
            <a:endParaRPr dirty="0"/>
          </a:p>
        </p:txBody>
      </p:sp>
      <p:sp>
        <p:nvSpPr>
          <p:cNvPr id="261" name="Google Shape;197;p39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[insert visualization 2 here]</a:t>
            </a:r>
          </a:p>
        </p:txBody>
      </p:sp>
      <p:sp>
        <p:nvSpPr>
          <p:cNvPr id="262" name="Google Shape;198;p39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400"/>
            </a:lvl1pPr>
          </a:lstStyle>
          <a:p>
            <a:r>
              <a:t>[insert visualization 3 here]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168;p3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570">
              <a:defRPr sz="2690"/>
            </a:lvl1pPr>
          </a:lstStyle>
          <a:p>
            <a:r>
              <a:rPr lang="en-US" dirty="0"/>
              <a:t>Part 4: Frequency Domain Convolutions (Extra Credit)</a:t>
            </a:r>
          </a:p>
        </p:txBody>
      </p:sp>
      <p:sp>
        <p:nvSpPr>
          <p:cNvPr id="245" name="Google Shape;169;p35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[</a:t>
            </a:r>
            <a:r>
              <a:rPr lang="en-US" dirty="0"/>
              <a:t>Insert the visualizations of the dog image in the spatial and frequency domain]</a:t>
            </a:r>
            <a:endParaRPr dirty="0"/>
          </a:p>
        </p:txBody>
      </p:sp>
      <p:sp>
        <p:nvSpPr>
          <p:cNvPr id="246" name="Google Shape;170;p35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400"/>
            </a:pPr>
            <a:r>
              <a:rPr lang="en-US" dirty="0"/>
              <a:t>[Insert the visualizations of the blurred dog image in the spatial and frequency domain]</a:t>
            </a:r>
          </a:p>
          <a:p>
            <a:pPr marL="0" indent="0">
              <a:buSzTx/>
              <a:buNone/>
              <a:defRPr sz="1400"/>
            </a:pPr>
            <a:endParaRPr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168;p3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570">
              <a:defRPr sz="2690"/>
            </a:lvl1pPr>
          </a:lstStyle>
          <a:p>
            <a:r>
              <a:rPr dirty="0"/>
              <a:t>Part</a:t>
            </a:r>
            <a:r>
              <a:rPr lang="en-US" dirty="0"/>
              <a:t> 4: Frequency Domain Convolutions</a:t>
            </a:r>
            <a:r>
              <a:rPr lang="en-US" dirty="0">
                <a:sym typeface="+mn-ea"/>
              </a:rPr>
              <a:t> (</a:t>
            </a:r>
            <a:r>
              <a:rPr lang="en-US" dirty="0"/>
              <a:t>Extra Credit</a:t>
            </a:r>
            <a:r>
              <a:rPr lang="en-US" dirty="0">
                <a:sym typeface="+mn-ea"/>
              </a:rPr>
              <a:t>)</a:t>
            </a:r>
            <a:endParaRPr dirty="0"/>
          </a:p>
        </p:txBody>
      </p:sp>
      <p:sp>
        <p:nvSpPr>
          <p:cNvPr id="245" name="Google Shape;169;p35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lang="en-US" dirty="0"/>
              <a:t>[Insert the visualizations of the 2D Gaussian in the spatial and frequency domain]</a:t>
            </a:r>
          </a:p>
        </p:txBody>
      </p:sp>
      <p:sp>
        <p:nvSpPr>
          <p:cNvPr id="246" name="Google Shape;170;p35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400"/>
            </a:pPr>
            <a:r>
              <a:rPr lang="en-US" dirty="0"/>
              <a:t>[Why does our frequency domain representation of a Gaussian not look like a Gaussian itself? How could we adjust the kernel to make these look more similar?]</a:t>
            </a:r>
            <a:endParaRPr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168;p3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570">
              <a:defRPr sz="2690"/>
            </a:lvl1pPr>
          </a:lstStyle>
          <a:p>
            <a:r>
              <a:rPr dirty="0"/>
              <a:t>Part</a:t>
            </a:r>
            <a:r>
              <a:rPr lang="en-US" dirty="0"/>
              <a:t> 4: Frequency Domain Convolutions </a:t>
            </a:r>
            <a:r>
              <a:rPr lang="en-US" dirty="0">
                <a:sym typeface="+mn-ea"/>
              </a:rPr>
              <a:t>(</a:t>
            </a:r>
            <a:r>
              <a:rPr lang="en-US" dirty="0"/>
              <a:t>Extra Credit</a:t>
            </a:r>
            <a:r>
              <a:rPr lang="en-US" dirty="0">
                <a:sym typeface="+mn-ea"/>
              </a:rPr>
              <a:t>)</a:t>
            </a:r>
            <a:endParaRPr dirty="0"/>
          </a:p>
        </p:txBody>
      </p:sp>
      <p:sp>
        <p:nvSpPr>
          <p:cNvPr id="245" name="Google Shape;169;p35"/>
          <p:cNvSpPr txBox="1">
            <a:spLocks noGrp="1"/>
          </p:cNvSpPr>
          <p:nvPr>
            <p:ph type="body" sz="half" idx="1"/>
          </p:nvPr>
        </p:nvSpPr>
        <p:spPr>
          <a:xfrm>
            <a:off x="311698" y="1152475"/>
            <a:ext cx="8039521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lang="en-US" dirty="0"/>
              <a:t>[Briefly explain what is the Convolution Theorem]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168;p3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570">
              <a:defRPr sz="2690"/>
            </a:lvl1pPr>
          </a:lstStyle>
          <a:p>
            <a:r>
              <a:rPr dirty="0"/>
              <a:t>Part</a:t>
            </a:r>
            <a:r>
              <a:rPr lang="en-US" dirty="0"/>
              <a:t> 4: Frequency Domain Convolutions</a:t>
            </a:r>
            <a:r>
              <a:rPr lang="en-US" dirty="0">
                <a:sym typeface="+mn-ea"/>
              </a:rPr>
              <a:t> (</a:t>
            </a:r>
            <a:r>
              <a:rPr lang="en-US" dirty="0"/>
              <a:t>Extra Credit</a:t>
            </a:r>
            <a:r>
              <a:rPr lang="en-US" dirty="0">
                <a:sym typeface="+mn-ea"/>
              </a:rPr>
              <a:t>)</a:t>
            </a:r>
            <a:endParaRPr dirty="0"/>
          </a:p>
        </p:txBody>
      </p:sp>
      <p:sp>
        <p:nvSpPr>
          <p:cNvPr id="245" name="Google Shape;169;p35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[</a:t>
            </a:r>
            <a:r>
              <a:rPr lang="en-US" dirty="0"/>
              <a:t>Insert the visualizations of the mystery image in the spatial and frequency domain]</a:t>
            </a:r>
            <a:endParaRPr dirty="0"/>
          </a:p>
        </p:txBody>
      </p:sp>
      <p:sp>
        <p:nvSpPr>
          <p:cNvPr id="246" name="Google Shape;170;p35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400"/>
            </a:pPr>
            <a:r>
              <a:rPr lang="en-US" dirty="0"/>
              <a:t>[Insert the visualizations of the mystery kernel in the spatial and frequency domain]</a:t>
            </a:r>
          </a:p>
          <a:p>
            <a:pPr marL="0" indent="0">
              <a:buSzTx/>
              <a:buNone/>
              <a:defRPr sz="1400"/>
            </a:pPr>
            <a:endParaRPr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168;p3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570">
              <a:defRPr sz="2690"/>
            </a:lvl1pPr>
          </a:lstStyle>
          <a:p>
            <a:r>
              <a:rPr dirty="0"/>
              <a:t>Part</a:t>
            </a:r>
            <a:r>
              <a:rPr lang="en-US" dirty="0"/>
              <a:t> 4: Frequency Domain Convolutions</a:t>
            </a:r>
            <a:r>
              <a:rPr lang="en-US" dirty="0">
                <a:sym typeface="+mn-ea"/>
              </a:rPr>
              <a:t> (</a:t>
            </a:r>
            <a:r>
              <a:rPr lang="en-US" dirty="0"/>
              <a:t>Extra Credit</a:t>
            </a:r>
            <a:r>
              <a:rPr lang="en-US" dirty="0">
                <a:sym typeface="+mn-ea"/>
              </a:rPr>
              <a:t>)</a:t>
            </a:r>
            <a:endParaRPr dirty="0"/>
          </a:p>
        </p:txBody>
      </p:sp>
      <p:sp>
        <p:nvSpPr>
          <p:cNvPr id="245" name="Google Shape;169;p35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[</a:t>
            </a:r>
            <a:r>
              <a:rPr lang="en-US" dirty="0"/>
              <a:t>Insert the de-blurred mystery image and its visualizations in the spatial and frequency domain]</a:t>
            </a:r>
            <a:endParaRPr dirty="0"/>
          </a:p>
        </p:txBody>
      </p:sp>
      <p:sp>
        <p:nvSpPr>
          <p:cNvPr id="246" name="Google Shape;170;p35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400"/>
            </a:pPr>
            <a:r>
              <a:rPr lang="en-US" dirty="0"/>
              <a:t>[Insert the de-blurred mystery image and its visualizations in the spatial and frequency domain after adding salt and pepper noise]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105;p2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570">
              <a:defRPr sz="2690"/>
            </a:lvl1pPr>
          </a:lstStyle>
          <a:p>
            <a:r>
              <a:t>Part 1: Image filtering</a:t>
            </a:r>
          </a:p>
        </p:txBody>
      </p:sp>
      <p:sp>
        <p:nvSpPr>
          <p:cNvPr id="209" name="Google Shape;106;p26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r>
              <a:rPr dirty="0"/>
              <a:t>[insert visualization of Gaussian kernel</a:t>
            </a:r>
            <a:r>
              <a:rPr lang="en-US" dirty="0"/>
              <a:t> </a:t>
            </a:r>
            <a:r>
              <a:rPr dirty="0"/>
              <a:t>from project-1.ipynb here]</a:t>
            </a:r>
            <a:endParaRPr lang="en-US" dirty="0"/>
          </a:p>
          <a:p>
            <a:r>
              <a:rPr lang="en-US" dirty="0"/>
              <a:t>1D: </a:t>
            </a:r>
          </a:p>
          <a:p>
            <a:endParaRPr lang="en-US" dirty="0"/>
          </a:p>
          <a:p>
            <a:r>
              <a:rPr lang="en-US" dirty="0"/>
              <a:t>2D:</a:t>
            </a:r>
          </a:p>
        </p:txBody>
      </p:sp>
      <p:sp>
        <p:nvSpPr>
          <p:cNvPr id="210" name="Google Shape;107;p26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  <a:defRPr sz="1400"/>
            </a:lvl1pPr>
          </a:lstStyle>
          <a:p>
            <a:r>
              <a:t>[Describe your implementation of my_conv2d_numpy() in words. Make sure to discuss padding, and the operations used between the filter and image.]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168;p3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570">
              <a:defRPr sz="2690"/>
            </a:lvl1pPr>
          </a:lstStyle>
          <a:p>
            <a:r>
              <a:rPr dirty="0"/>
              <a:t>Part</a:t>
            </a:r>
            <a:r>
              <a:rPr lang="en-US" dirty="0"/>
              <a:t> 4: Frequency Domain Convolutions</a:t>
            </a:r>
            <a:r>
              <a:rPr lang="en-US" dirty="0">
                <a:sym typeface="+mn-ea"/>
              </a:rPr>
              <a:t> (</a:t>
            </a:r>
            <a:r>
              <a:rPr lang="en-US" dirty="0"/>
              <a:t>Extra Credit</a:t>
            </a:r>
            <a:r>
              <a:rPr lang="en-US" dirty="0">
                <a:sym typeface="+mn-ea"/>
              </a:rPr>
              <a:t>)</a:t>
            </a:r>
            <a:endParaRPr dirty="0"/>
          </a:p>
        </p:txBody>
      </p:sp>
      <p:sp>
        <p:nvSpPr>
          <p:cNvPr id="245" name="Google Shape;169;p35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4174718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400"/>
            </a:pPr>
            <a:r>
              <a:rPr lang="en-US" dirty="0"/>
              <a:t>[What factors limit the potential uses of deconvolution in the real world? Give two possible factors]</a:t>
            </a:r>
          </a:p>
        </p:txBody>
      </p:sp>
      <p:sp>
        <p:nvSpPr>
          <p:cNvPr id="4" name="Google Shape;169;p35"/>
          <p:cNvSpPr txBox="1"/>
          <p:nvPr/>
        </p:nvSpPr>
        <p:spPr>
          <a:xfrm>
            <a:off x="4657585" y="1152475"/>
            <a:ext cx="4174718" cy="34164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>
            <a:lvl1pPr marL="457200" marR="0" indent="-317500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400"/>
              <a:buFont typeface="Arial" panose="020B0604020202090204"/>
              <a:buChar char="●"/>
              <a:defRPr sz="14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 panose="020B0604020202090204"/>
              </a:defRPr>
            </a:lvl1pPr>
            <a:lvl2pPr marL="965200" marR="0" indent="-355600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400"/>
              <a:buFont typeface="Arial" panose="020B0604020202090204"/>
              <a:buChar char="○"/>
              <a:defRPr sz="14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 panose="020B0604020202090204"/>
              </a:defRPr>
            </a:lvl2pPr>
            <a:lvl3pPr marL="1422400" marR="0" indent="-355600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400"/>
              <a:buFont typeface="Arial" panose="020B0604020202090204"/>
              <a:buChar char="■"/>
              <a:defRPr sz="14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 panose="020B0604020202090204"/>
              </a:defRPr>
            </a:lvl3pPr>
            <a:lvl4pPr marL="1879600" marR="0" indent="-355600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400"/>
              <a:buFont typeface="Arial" panose="020B0604020202090204"/>
              <a:buChar char="●"/>
              <a:defRPr sz="14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 panose="020B0604020202090204"/>
              </a:defRPr>
            </a:lvl4pPr>
            <a:lvl5pPr marL="2336800" marR="0" indent="-355600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400"/>
              <a:buFont typeface="Arial" panose="020B0604020202090204"/>
              <a:buChar char="○"/>
              <a:defRPr sz="14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 panose="020B0604020202090204"/>
              </a:defRPr>
            </a:lvl5pPr>
            <a:lvl6pPr marL="2834005" marR="0" indent="-408305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 panose="020B0604020202090204"/>
              <a:buChar char="■"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 panose="020B0604020202090204"/>
              </a:defRPr>
            </a:lvl6pPr>
            <a:lvl7pPr marL="3291205" marR="0" indent="-408305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 panose="020B0604020202090204"/>
              <a:buChar char="●"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 panose="020B0604020202090204"/>
              </a:defRPr>
            </a:lvl7pPr>
            <a:lvl8pPr marL="3748405" marR="0" indent="-408305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 panose="020B0604020202090204"/>
              <a:buChar char="○"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 panose="020B0604020202090204"/>
              </a:defRPr>
            </a:lvl8pPr>
            <a:lvl9pPr marL="4205605" marR="0" indent="-408305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 panose="020B0604020202090204"/>
              <a:buChar char="■"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 panose="020B0604020202090204"/>
              </a:defRPr>
            </a:lvl9pPr>
          </a:lstStyle>
          <a:p>
            <a:pPr marL="0" indent="0" hangingPunct="1">
              <a:buSzTx/>
              <a:buFont typeface="Arial" panose="020B0604020202090204"/>
              <a:buNone/>
              <a:defRPr sz="1400"/>
            </a:pPr>
            <a:r>
              <a:rPr lang="en-US" dirty="0"/>
              <a:t>[We performed two convolutions of the dog image with the same Gaussian (one in the spatial domain, one in the </a:t>
            </a:r>
            <a:r>
              <a:rPr lang="en-US"/>
              <a:t>frequency domain). </a:t>
            </a:r>
            <a:r>
              <a:rPr lang="en-US" dirty="0"/>
              <a:t>How do the two compare, and why might they be different?]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03;p40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570">
              <a:defRPr sz="2690"/>
            </a:lvl1pPr>
          </a:lstStyle>
          <a:p>
            <a:r>
              <a:t>Conclusion</a:t>
            </a:r>
          </a:p>
        </p:txBody>
      </p:sp>
      <p:sp>
        <p:nvSpPr>
          <p:cNvPr id="265" name="Google Shape;204;p40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r>
              <a:t>[How does varying the cutoff frequency value </a:t>
            </a:r>
            <a:r>
              <a:rPr lang="en-US"/>
              <a:t>and </a:t>
            </a:r>
            <a:r>
              <a:t>swapping images within a pair influences the resulting hybrid image?]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112;p2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570">
              <a:defRPr sz="2690"/>
            </a:lvl1pPr>
          </a:lstStyle>
          <a:p>
            <a:r>
              <a:t>Part 1: Image filtering</a:t>
            </a:r>
          </a:p>
        </p:txBody>
      </p:sp>
      <p:sp>
        <p:nvSpPr>
          <p:cNvPr id="213" name="Google Shape;114;p27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400" b="1"/>
            </a:pPr>
            <a:r>
              <a:t>Small blur with a box filter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[insert the results from project-1.ipynb using 1b_cat.bmp with the box filter here]</a:t>
            </a:r>
          </a:p>
        </p:txBody>
      </p:sp>
      <p:sp>
        <p:nvSpPr>
          <p:cNvPr id="214" name="Google Shape;113;p27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Identity filter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[insert the results from project-1.ipynb using 1b_cat.bmp with the identity filter here]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119;p2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570">
              <a:defRPr sz="2690"/>
            </a:lvl1pPr>
          </a:lstStyle>
          <a:p>
            <a:r>
              <a:t>Part 1: Image filtering</a:t>
            </a:r>
          </a:p>
        </p:txBody>
      </p:sp>
      <p:sp>
        <p:nvSpPr>
          <p:cNvPr id="217" name="Google Shape;120;p28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Sobel filter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[insert the results from project-1.ipynb using 1b_cat.bmp with the Sobel filter here]</a:t>
            </a:r>
          </a:p>
        </p:txBody>
      </p:sp>
      <p:sp>
        <p:nvSpPr>
          <p:cNvPr id="218" name="Google Shape;121;p2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400" b="1"/>
            </a:pPr>
            <a:r>
              <a:t>Discrete Laplacian filter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[insert the results from project-1.ipynb using 1b_cat.bmp with the discrete Laplacian filter here]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126;p29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570">
              <a:defRPr sz="2690"/>
            </a:lvl1pPr>
          </a:lstStyle>
          <a:p>
            <a:r>
              <a:t>Part 1: Hybrid images</a:t>
            </a:r>
          </a:p>
        </p:txBody>
      </p:sp>
      <p:sp>
        <p:nvSpPr>
          <p:cNvPr id="221" name="Google Shape;127;p29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r>
              <a:t>[Describe the three main steps of create_hybrid_image() here. Explain how to ensure the output values are within the appropriate range for matplotlib visualizations.]</a:t>
            </a:r>
          </a:p>
        </p:txBody>
      </p:sp>
      <p:sp>
        <p:nvSpPr>
          <p:cNvPr id="222" name="Google Shape;128;p29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400" b="1"/>
            </a:pPr>
            <a:r>
              <a:t>Cat + Dog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[insert your hybrid image here]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Cutoff frequency: [insert the value you used for this image pair]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133;p30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570">
              <a:defRPr sz="2690"/>
            </a:lvl1pPr>
          </a:lstStyle>
          <a:p>
            <a:r>
              <a:t>Part 1: Hybrid images</a:t>
            </a:r>
          </a:p>
        </p:txBody>
      </p:sp>
      <p:sp>
        <p:nvSpPr>
          <p:cNvPr id="225" name="Google Shape;134;p30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Motorcycle + Bicycle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[insert your hybrid image here]</a:t>
            </a:r>
          </a:p>
          <a:p>
            <a:pPr marL="0" indent="0">
              <a:spcBef>
                <a:spcPts val="1600"/>
              </a:spcBef>
              <a:buSzTx/>
              <a:buNone/>
            </a:pPr>
            <a:endParaRPr/>
          </a:p>
          <a:p>
            <a:pPr marL="0" indent="0">
              <a:spcBef>
                <a:spcPts val="1600"/>
              </a:spcBef>
              <a:buSzTx/>
              <a:buNone/>
            </a:pPr>
            <a:endParaRPr/>
          </a:p>
          <a:p>
            <a:pPr marL="0" indent="0">
              <a:spcBef>
                <a:spcPts val="1600"/>
              </a:spcBef>
              <a:buSzTx/>
              <a:buNone/>
            </a:pPr>
            <a:endParaRPr/>
          </a:p>
          <a:p>
            <a:pPr marL="0" indent="0">
              <a:spcBef>
                <a:spcPts val="1600"/>
              </a:spcBef>
              <a:buSzTx/>
              <a:buNone/>
            </a:pPr>
            <a:endParaRPr/>
          </a:p>
          <a:p>
            <a:pPr marL="0" indent="0">
              <a:spcBef>
                <a:spcPts val="1600"/>
              </a:spcBef>
              <a:buSzTx/>
              <a:buNone/>
            </a:pPr>
            <a:r>
              <a:t>Cutoff frequency: [insert the value you used for this image pair]</a:t>
            </a:r>
          </a:p>
        </p:txBody>
      </p:sp>
      <p:sp>
        <p:nvSpPr>
          <p:cNvPr id="226" name="Google Shape;135;p30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400" b="1"/>
            </a:pPr>
            <a:r>
              <a:t>Plane + Bird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[insert your hybrid image here]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Cutoff frequency: [insert the value you used for this image pair]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140;p31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570">
              <a:defRPr sz="2690"/>
            </a:lvl1pPr>
          </a:lstStyle>
          <a:p>
            <a:r>
              <a:t>Part 1: Hybrid images</a:t>
            </a:r>
          </a:p>
        </p:txBody>
      </p:sp>
      <p:sp>
        <p:nvSpPr>
          <p:cNvPr id="229" name="Google Shape;141;p31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Einstein + Marilyn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[insert your hybrid image here]</a:t>
            </a:r>
          </a:p>
          <a:p>
            <a:pPr marL="0" indent="0">
              <a:spcBef>
                <a:spcPts val="1600"/>
              </a:spcBef>
              <a:buSzTx/>
              <a:buNone/>
            </a:pPr>
            <a:endParaRPr/>
          </a:p>
          <a:p>
            <a:pPr marL="0" indent="0">
              <a:spcBef>
                <a:spcPts val="1600"/>
              </a:spcBef>
              <a:buSzTx/>
              <a:buNone/>
            </a:pPr>
            <a:endParaRPr/>
          </a:p>
          <a:p>
            <a:pPr marL="0" indent="0">
              <a:spcBef>
                <a:spcPts val="1600"/>
              </a:spcBef>
              <a:buSzTx/>
              <a:buNone/>
            </a:pPr>
            <a:endParaRPr/>
          </a:p>
          <a:p>
            <a:pPr marL="0" indent="0">
              <a:spcBef>
                <a:spcPts val="1600"/>
              </a:spcBef>
              <a:buSzTx/>
              <a:buNone/>
            </a:pPr>
            <a:endParaRPr/>
          </a:p>
          <a:p>
            <a:pPr marL="0" indent="0">
              <a:spcBef>
                <a:spcPts val="1600"/>
              </a:spcBef>
              <a:buSzTx/>
              <a:buNone/>
            </a:pPr>
            <a:r>
              <a:t>Cutoff frequency: [insert the value you used for this image pair]</a:t>
            </a:r>
          </a:p>
        </p:txBody>
      </p:sp>
      <p:sp>
        <p:nvSpPr>
          <p:cNvPr id="230" name="Google Shape;142;p31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400" b="1"/>
            </a:pPr>
            <a:r>
              <a:t>Submarine + Fish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[insert your hybrid image here]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Cutoff frequency: [insert the value you used for this image pair]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147;p32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570">
              <a:defRPr sz="2690"/>
            </a:lvl1pPr>
          </a:lstStyle>
          <a:p>
            <a:r>
              <a:t>Part 2: Hybrid images with PyTorch</a:t>
            </a:r>
          </a:p>
        </p:txBody>
      </p:sp>
      <p:sp>
        <p:nvSpPr>
          <p:cNvPr id="233" name="Google Shape;148;p32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Cat + Dog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[insert your hybrid image here]</a:t>
            </a:r>
          </a:p>
        </p:txBody>
      </p:sp>
      <p:sp>
        <p:nvSpPr>
          <p:cNvPr id="234" name="Google Shape;149;p32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400" b="1"/>
            </a:pPr>
            <a:r>
              <a:t>Motorcycle + Bicycle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[insert your hybrid image here]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154;p33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570">
              <a:defRPr sz="2690"/>
            </a:lvl1pPr>
          </a:lstStyle>
          <a:p>
            <a:r>
              <a:t>Part 2: Hybrid images with PyTorch</a:t>
            </a:r>
          </a:p>
        </p:txBody>
      </p:sp>
      <p:sp>
        <p:nvSpPr>
          <p:cNvPr id="237" name="Google Shape;155;p33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Plane + Bird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[insert your hybrid image here]</a:t>
            </a:r>
          </a:p>
        </p:txBody>
      </p:sp>
      <p:sp>
        <p:nvSpPr>
          <p:cNvPr id="238" name="Google Shape;156;p33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400" b="1"/>
            </a:pPr>
            <a:r>
              <a:t>Einstein + Marilyn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[insert your hybrid image here]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934</Words>
  <Application>Microsoft Macintosh PowerPoint</Application>
  <PresentationFormat>On-screen Show (16:9)</PresentationFormat>
  <Paragraphs>113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Simple Light</vt:lpstr>
      <vt:lpstr>CS 4476 Project 1</vt:lpstr>
      <vt:lpstr>Part 1: Image filtering</vt:lpstr>
      <vt:lpstr>Part 1: Image filtering</vt:lpstr>
      <vt:lpstr>Part 1: Image filtering</vt:lpstr>
      <vt:lpstr>Part 1: Hybrid images</vt:lpstr>
      <vt:lpstr>Part 1: Hybrid images</vt:lpstr>
      <vt:lpstr>Part 1: Hybrid images</vt:lpstr>
      <vt:lpstr>Part 2: Hybrid images with PyTorch</vt:lpstr>
      <vt:lpstr>Part 2: Hybrid images with PyTorch</vt:lpstr>
      <vt:lpstr>Part 2: Hybrid images with PyTorch</vt:lpstr>
      <vt:lpstr>Part 3: Understanding input/output shapes in PyTorch</vt:lpstr>
      <vt:lpstr>Part 3: Understanding input/output shapes in PyTorch</vt:lpstr>
      <vt:lpstr>Part 3: Understanding input/output shapes in PyTorch</vt:lpstr>
      <vt:lpstr>Part 3: Understanding input/output shapes in PyTorch</vt:lpstr>
      <vt:lpstr>Part 4: Frequency Domain Convolutions (Extra Credit)</vt:lpstr>
      <vt:lpstr>Part 4: Frequency Domain Convolutions (Extra Credit)</vt:lpstr>
      <vt:lpstr>Part 4: Frequency Domain Convolutions (Extra Credit)</vt:lpstr>
      <vt:lpstr>Part 4: Frequency Domain Convolutions (Extra Credit)</vt:lpstr>
      <vt:lpstr>Part 4: Frequency Domain Convolutions (Extra Credit)</vt:lpstr>
      <vt:lpstr>Part 4: Frequency Domain Convolutions (Extra Credit)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6476 Project 1</dc:title>
  <dc:creator/>
  <cp:lastModifiedBy>Zhou, Fengzhe</cp:lastModifiedBy>
  <cp:revision>15</cp:revision>
  <dcterms:created xsi:type="dcterms:W3CDTF">2025-01-14T19:47:45Z</dcterms:created>
  <dcterms:modified xsi:type="dcterms:W3CDTF">2025-01-15T00:10:51Z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00147BC81102CEC4A8468467CCBC5508_42</vt:lpwstr>
  </property>
  <property fmtid="{D5CDD505-2E9C-101B-9397-08002B2CF9AE}" pid="3" name="KSOProductBuildVer">
    <vt:lpwstr>2052-6.9.0.8865</vt:lpwstr>
  </property>
</Properties>
</file>