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5" r:id="rId9"/>
    <p:sldId id="261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/>
    <p:restoredTop sz="94690"/>
  </p:normalViewPr>
  <p:slideViewPr>
    <p:cSldViewPr snapToGrid="0" snapToObjects="1">
      <p:cViewPr varScale="1">
        <p:scale>
          <a:sx n="81" d="100"/>
          <a:sy n="81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717F-651F-4321-A3BC-CA59AA5D31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BE7CB-FE7E-4E2D-8BD0-9E38A1E6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BE7CB-FE7E-4E2D-8BD0-9E38A1E61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BE7CB-FE7E-4E2D-8BD0-9E38A1E619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0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6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2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computer, wooden, desk&#10;&#10;Description automatically generated">
            <a:extLst>
              <a:ext uri="{FF2B5EF4-FFF2-40B4-BE49-F238E27FC236}">
                <a16:creationId xmlns:a16="http://schemas.microsoft.com/office/drawing/2014/main" id="{FB79A2A0-317D-7C42-BFA6-3633AE78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A1CFE-08A5-594E-8972-57C1BA82C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Escape Panic: the Role of a Leader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C8EA8-B49F-B645-9B06-52D1EC36619B}"/>
              </a:ext>
            </a:extLst>
          </p:cNvPr>
          <p:cNvSpPr txBox="1"/>
          <p:nvPr/>
        </p:nvSpPr>
        <p:spPr>
          <a:xfrm>
            <a:off x="1207658" y="4713668"/>
            <a:ext cx="98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Wenzhe</a:t>
            </a:r>
            <a:r>
              <a:rPr lang="en-US" sz="2800" dirty="0"/>
              <a:t> Chen, Yan Zhang</a:t>
            </a:r>
          </a:p>
          <a:p>
            <a:pPr algn="ctr"/>
            <a:r>
              <a:rPr lang="en-US" sz="2800" dirty="0"/>
              <a:t>CSYS 302: Final Course Project</a:t>
            </a:r>
            <a:r>
              <a:rPr lang="en-US" sz="2800"/>
              <a:t>, Prof. </a:t>
            </a:r>
            <a:r>
              <a:rPr lang="en-US" sz="2800" dirty="0"/>
              <a:t>Laurent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58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3496-5D26-6542-B7DB-C2323E7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Complete Panic, No leaders</a:t>
            </a:r>
          </a:p>
        </p:txBody>
      </p:sp>
      <p:pic>
        <p:nvPicPr>
          <p:cNvPr id="7" name="final_5de5881842c5dd00148b921d_159781">
            <a:hlinkClick r:id="" action="ppaction://media"/>
            <a:extLst>
              <a:ext uri="{FF2B5EF4-FFF2-40B4-BE49-F238E27FC236}">
                <a16:creationId xmlns:a16="http://schemas.microsoft.com/office/drawing/2014/main" id="{D910C9B8-4B18-41A6-8274-BB1235486F3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493" y="1690688"/>
            <a:ext cx="3783013" cy="4466006"/>
          </a:xfrm>
        </p:spPr>
      </p:pic>
    </p:spTree>
    <p:extLst>
      <p:ext uri="{BB962C8B-B14F-4D97-AF65-F5344CB8AC3E}">
        <p14:creationId xmlns:p14="http://schemas.microsoft.com/office/powerpoint/2010/main" val="22679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98F-9EE0-5B47-BE07-B65F97D8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The role of leaders</a:t>
            </a:r>
          </a:p>
        </p:txBody>
      </p:sp>
      <p:pic>
        <p:nvPicPr>
          <p:cNvPr id="6" name="final_5de58cb1a27d220013fc703e_764187">
            <a:hlinkClick r:id="" action="ppaction://media"/>
            <a:extLst>
              <a:ext uri="{FF2B5EF4-FFF2-40B4-BE49-F238E27FC236}">
                <a16:creationId xmlns:a16="http://schemas.microsoft.com/office/drawing/2014/main" id="{04DDCBEA-5CCB-4270-8C15-7A435717759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114" y="1825625"/>
            <a:ext cx="3783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349-D1EB-E545-BCB6-1902657A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C14C-D09C-F94F-B166-82EFA7FF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How the building layout affects escape dynamics. </a:t>
            </a:r>
          </a:p>
          <a:p>
            <a:r>
              <a:rPr lang="en-US" dirty="0"/>
              <a:t>2. Compare different leader strategies.</a:t>
            </a:r>
          </a:p>
        </p:txBody>
      </p:sp>
    </p:spTree>
    <p:extLst>
      <p:ext uri="{BB962C8B-B14F-4D97-AF65-F5344CB8AC3E}">
        <p14:creationId xmlns:p14="http://schemas.microsoft.com/office/powerpoint/2010/main" val="351760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6CB0-240F-1844-8063-FBCB9CDE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1369-A287-EF4C-AEF7-24BD134C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</a:t>
            </a:r>
          </a:p>
          <a:p>
            <a:pPr marL="0" indent="0">
              <a:buNone/>
            </a:pPr>
            <a:r>
              <a:rPr lang="en-US" dirty="0"/>
              <a:t>One of the most disastrous forms of collective human behavior is the kind of crowd stampede induced by panic [1].  In a room when emergency happens, the role of leader should be very important. </a:t>
            </a:r>
          </a:p>
          <a:p>
            <a:r>
              <a:rPr lang="en-US" dirty="0"/>
              <a:t>Our Research Question:</a:t>
            </a:r>
          </a:p>
          <a:p>
            <a:pPr marL="0" indent="0">
              <a:buNone/>
            </a:pPr>
            <a:r>
              <a:rPr lang="en-US" dirty="0"/>
              <a:t>How does a leader make a difference? Specifically, in a smoky room filled by certain amount of people who are trying to escape from the room, will a leader help people escape ? </a:t>
            </a:r>
          </a:p>
        </p:txBody>
      </p:sp>
    </p:spTree>
    <p:extLst>
      <p:ext uri="{BB962C8B-B14F-4D97-AF65-F5344CB8AC3E}">
        <p14:creationId xmlns:p14="http://schemas.microsoft.com/office/powerpoint/2010/main" val="6638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BE7-BE55-AF48-B873-F79B6869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Agent-Based Social-Psychological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2B37-48C2-5C4A-96B4-DC4664E6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Room(Environment): </a:t>
            </a:r>
          </a:p>
          <a:p>
            <a:pPr lvl="1"/>
            <a:r>
              <a:rPr lang="en-US" dirty="0"/>
              <a:t>Size is 20m x 30m</a:t>
            </a:r>
          </a:p>
          <a:p>
            <a:pPr lvl="1"/>
            <a:r>
              <a:rPr lang="en-US" dirty="0"/>
              <a:t>Single Exit</a:t>
            </a:r>
          </a:p>
          <a:p>
            <a:pPr lvl="1"/>
            <a:r>
              <a:rPr lang="en-US" dirty="0"/>
              <a:t>Smoky </a:t>
            </a:r>
          </a:p>
          <a:p>
            <a:r>
              <a:rPr lang="en-US" dirty="0"/>
              <a:t>People(Agents):</a:t>
            </a:r>
          </a:p>
          <a:p>
            <a:pPr lvl="1"/>
            <a:r>
              <a:rPr lang="en-US" dirty="0"/>
              <a:t>Each person is represented by a circle with certain radius. (0.25cm to 0.3cm)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A75DF3-5811-364E-B7C5-74FD86B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40" y="1556039"/>
            <a:ext cx="4132126" cy="32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CE6-B754-D84B-BA88-AD41F6F3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ABM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B36F-A5BB-EB43-A96C-9AEBBB01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1" y="1437424"/>
            <a:ext cx="10515600" cy="4351338"/>
          </a:xfrm>
        </p:spPr>
        <p:txBody>
          <a:bodyPr/>
          <a:lstStyle/>
          <a:p>
            <a:r>
              <a:rPr lang="en-US" dirty="0"/>
              <a:t>The crowd dynamic simulation is based on a generalized force model (Newton’s second law of motion F=ma) . </a:t>
            </a:r>
          </a:p>
          <a:p>
            <a:r>
              <a:rPr lang="en-US" dirty="0"/>
              <a:t>The first term is the social-psychological force; it describes a pedestrian i’s tendency to move to a desire direction.  </a:t>
            </a:r>
          </a:p>
          <a:p>
            <a:r>
              <a:rPr lang="en-US" dirty="0"/>
              <a:t>The second term is the sum of forces between other pedestrians. </a:t>
            </a:r>
          </a:p>
          <a:p>
            <a:r>
              <a:rPr lang="en-US" dirty="0"/>
              <a:t>The third term is the sum of forces between a person and a wall.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6464301-B353-504B-88F8-A1B3BCF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32" y="4254500"/>
            <a:ext cx="9867493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757D4-4036-44FA-AFC4-13E9581F4786}"/>
              </a:ext>
            </a:extLst>
          </p:cNvPr>
          <p:cNvSpPr txBox="1"/>
          <p:nvPr/>
        </p:nvSpPr>
        <p:spPr>
          <a:xfrm>
            <a:off x="3789170" y="5707430"/>
            <a:ext cx="2306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agents behave on their 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3A8DD-ACEA-4EED-AF13-1E17017A0D75}"/>
              </a:ext>
            </a:extLst>
          </p:cNvPr>
          <p:cNvSpPr txBox="1"/>
          <p:nvPr/>
        </p:nvSpPr>
        <p:spPr>
          <a:xfrm>
            <a:off x="6347030" y="5712105"/>
            <a:ext cx="226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agents interact with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4A30B-E8B3-4813-8093-F07FECCA3B0A}"/>
              </a:ext>
            </a:extLst>
          </p:cNvPr>
          <p:cNvSpPr txBox="1"/>
          <p:nvPr/>
        </p:nvSpPr>
        <p:spPr>
          <a:xfrm>
            <a:off x="8860790" y="5712105"/>
            <a:ext cx="245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agents interact with the environment  </a:t>
            </a:r>
          </a:p>
        </p:txBody>
      </p:sp>
    </p:spTree>
    <p:extLst>
      <p:ext uri="{BB962C8B-B14F-4D97-AF65-F5344CB8AC3E}">
        <p14:creationId xmlns:p14="http://schemas.microsoft.com/office/powerpoint/2010/main" val="18712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8C18-0673-DE41-80FD-2171E8D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Forces on a pedestrian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1381-3646-4C4E-9389-EDA5CBE3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78004"/>
            <a:ext cx="10144027" cy="4351338"/>
          </a:xfrm>
        </p:spPr>
        <p:txBody>
          <a:bodyPr>
            <a:norm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ij</a:t>
            </a:r>
            <a:r>
              <a:rPr lang="en-US" dirty="0"/>
              <a:t> is the ‘interaction forces’  between pedestrian </a:t>
            </a:r>
            <a:r>
              <a:rPr lang="en-US" dirty="0" err="1"/>
              <a:t>i</a:t>
            </a:r>
            <a:r>
              <a:rPr lang="en-US" dirty="0"/>
              <a:t> and pedestrian j, represented in a unit basis (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</a:p>
          <a:p>
            <a:r>
              <a:rPr lang="en-US" dirty="0"/>
              <a:t>Repulsive force in the direction pointing from j to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In ODE calculation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 is possibly less than 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Assume in force is in exponential to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</a:p>
          <a:p>
            <a:r>
              <a:rPr lang="en-US" dirty="0"/>
              <a:t>Fraction force in the tangential to 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⊥ 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∆</a:t>
            </a:r>
            <a:r>
              <a:rPr lang="en-US" dirty="0" err="1"/>
              <a:t>vij</a:t>
            </a:r>
            <a:r>
              <a:rPr lang="en-US" dirty="0"/>
              <a:t>=(v</a:t>
            </a:r>
            <a:r>
              <a:rPr lang="en-US" baseline="-25000" dirty="0"/>
              <a:t>i</a:t>
            </a:r>
            <a:r>
              <a:rPr lang="en-US" dirty="0"/>
              <a:t>-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)∙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  represents the velocity </a:t>
            </a:r>
          </a:p>
          <a:p>
            <a:pPr marL="0" indent="0">
              <a:buNone/>
            </a:pPr>
            <a:r>
              <a:rPr lang="en-US" dirty="0"/>
              <a:t>	difference vector projection on 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endParaRPr lang="en-US" baseline="-25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DABC7-A2D4-9B48-AD6F-79016482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9259"/>
            <a:ext cx="8318500" cy="54285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14281BD-DEEC-443E-A103-3D788214912D}"/>
              </a:ext>
            </a:extLst>
          </p:cNvPr>
          <p:cNvSpPr/>
          <p:nvPr/>
        </p:nvSpPr>
        <p:spPr>
          <a:xfrm>
            <a:off x="9978680" y="4269493"/>
            <a:ext cx="1375120" cy="13751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CFD0C0-74CC-429E-B143-BB40AA901C02}"/>
              </a:ext>
            </a:extLst>
          </p:cNvPr>
          <p:cNvSpPr/>
          <p:nvPr/>
        </p:nvSpPr>
        <p:spPr>
          <a:xfrm>
            <a:off x="8128401" y="4031787"/>
            <a:ext cx="1850532" cy="18505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12A1B-4DE4-4884-B75B-0A58AFD596E3}"/>
              </a:ext>
            </a:extLst>
          </p:cNvPr>
          <p:cNvCxnSpPr>
            <a:cxnSpLocks/>
          </p:cNvCxnSpPr>
          <p:nvPr/>
        </p:nvCxnSpPr>
        <p:spPr>
          <a:xfrm flipH="1">
            <a:off x="9027818" y="4969752"/>
            <a:ext cx="9508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48ACDA-EBAF-4E05-AA02-DCBB7DAD9FA7}"/>
              </a:ext>
            </a:extLst>
          </p:cNvPr>
          <p:cNvCxnSpPr>
            <a:cxnSpLocks/>
          </p:cNvCxnSpPr>
          <p:nvPr/>
        </p:nvCxnSpPr>
        <p:spPr>
          <a:xfrm>
            <a:off x="8823721" y="3884115"/>
            <a:ext cx="568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95587-FA17-4596-8372-875914A4911D}"/>
              </a:ext>
            </a:extLst>
          </p:cNvPr>
          <p:cNvCxnSpPr>
            <a:cxnSpLocks/>
          </p:cNvCxnSpPr>
          <p:nvPr/>
        </p:nvCxnSpPr>
        <p:spPr>
          <a:xfrm flipH="1" flipV="1">
            <a:off x="10422135" y="4112198"/>
            <a:ext cx="488210" cy="2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6DF491-0431-4A68-8F99-375249944B5D}"/>
              </a:ext>
            </a:extLst>
          </p:cNvPr>
          <p:cNvSpPr txBox="1"/>
          <p:nvPr/>
        </p:nvSpPr>
        <p:spPr>
          <a:xfrm>
            <a:off x="10480933" y="36994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Vj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9BDAC0-D87C-4190-A12F-F05FF345300B}"/>
              </a:ext>
            </a:extLst>
          </p:cNvPr>
          <p:cNvSpPr txBox="1"/>
          <p:nvPr/>
        </p:nvSpPr>
        <p:spPr>
          <a:xfrm>
            <a:off x="8923713" y="34781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984E34-4292-4323-8F6C-284E6856ED02}"/>
              </a:ext>
            </a:extLst>
          </p:cNvPr>
          <p:cNvCxnSpPr>
            <a:cxnSpLocks/>
          </p:cNvCxnSpPr>
          <p:nvPr/>
        </p:nvCxnSpPr>
        <p:spPr>
          <a:xfrm>
            <a:off x="9978680" y="5064209"/>
            <a:ext cx="0" cy="879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2E0893-5D91-4C66-8CC1-FDD3DAE90D46}"/>
              </a:ext>
            </a:extLst>
          </p:cNvPr>
          <p:cNvSpPr txBox="1"/>
          <p:nvPr/>
        </p:nvSpPr>
        <p:spPr>
          <a:xfrm>
            <a:off x="9287365" y="457869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ED19EB-3AAC-449A-B353-67C6534A84B4}"/>
              </a:ext>
            </a:extLst>
          </p:cNvPr>
          <p:cNvSpPr txBox="1"/>
          <p:nvPr/>
        </p:nvSpPr>
        <p:spPr>
          <a:xfrm>
            <a:off x="9978933" y="5578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C5C439-D647-432A-A1FF-13436D52BD82}"/>
              </a:ext>
            </a:extLst>
          </p:cNvPr>
          <p:cNvSpPr txBox="1"/>
          <p:nvPr/>
        </p:nvSpPr>
        <p:spPr>
          <a:xfrm>
            <a:off x="8923713" y="6154356"/>
            <a:ext cx="219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 and j touched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E48BF6-A291-4EE9-B607-8824C8E1ADF3}"/>
              </a:ext>
            </a:extLst>
          </p:cNvPr>
          <p:cNvSpPr txBox="1"/>
          <p:nvPr/>
        </p:nvSpPr>
        <p:spPr>
          <a:xfrm>
            <a:off x="8934758" y="53941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8846F2-1374-4DE6-BFE9-33E1E1D983B9}"/>
              </a:ext>
            </a:extLst>
          </p:cNvPr>
          <p:cNvSpPr txBox="1"/>
          <p:nvPr/>
        </p:nvSpPr>
        <p:spPr>
          <a:xfrm>
            <a:off x="10556069" y="527528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60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8C18-0673-DE41-80FD-2171E8D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Forces </a:t>
            </a:r>
            <a:r>
              <a:rPr lang="en-US" dirty="0" err="1"/>
              <a:t>f</a:t>
            </a:r>
            <a:r>
              <a:rPr lang="en-US" baseline="-25000" dirty="0" err="1"/>
              <a:t>iw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1381-3646-4C4E-9389-EDA5CBE3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330728"/>
          </a:xfrm>
        </p:spPr>
        <p:txBody>
          <a:bodyPr>
            <a:normAutofit/>
          </a:bodyPr>
          <a:lstStyle/>
          <a:p>
            <a:r>
              <a:rPr lang="en-US" dirty="0"/>
              <a:t>Analogously ,</a:t>
            </a:r>
            <a:r>
              <a:rPr lang="en-US" dirty="0" err="1"/>
              <a:t>f</a:t>
            </a:r>
            <a:r>
              <a:rPr lang="en-US" baseline="-25000" dirty="0" err="1"/>
              <a:t>iW</a:t>
            </a:r>
            <a:r>
              <a:rPr lang="en-US" dirty="0"/>
              <a:t> is the ‘interaction forces’  between person </a:t>
            </a:r>
            <a:r>
              <a:rPr lang="en-US" dirty="0" err="1"/>
              <a:t>i</a:t>
            </a:r>
            <a:r>
              <a:rPr lang="en-US" dirty="0"/>
              <a:t> and the wall, represented in a unit basis (</a:t>
            </a:r>
            <a:r>
              <a:rPr lang="en-US" dirty="0" err="1"/>
              <a:t>n</a:t>
            </a:r>
            <a:r>
              <a:rPr lang="en-US" baseline="-25000" dirty="0" err="1"/>
              <a:t>iW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dirty="0" err="1"/>
              <a:t>t</a:t>
            </a:r>
            <a:r>
              <a:rPr lang="en-US" baseline="-25000" dirty="0" err="1"/>
              <a:t>iW</a:t>
            </a:r>
            <a:r>
              <a:rPr lang="en-US" dirty="0"/>
              <a:t>)</a:t>
            </a:r>
          </a:p>
          <a:p>
            <a:r>
              <a:rPr lang="en-US" dirty="0"/>
              <a:t>Using the same constants to calculate the repulsive and fraction forces.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047A-26B1-8A40-BDEE-7802F7AB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2" t="1124" b="1"/>
          <a:stretch/>
        </p:blipFill>
        <p:spPr>
          <a:xfrm>
            <a:off x="1205845" y="1440190"/>
            <a:ext cx="8318500" cy="16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7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8FDC-1F54-294D-A496-FC001225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2F93-2E5A-0E48-AA98-B93140C6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596" y="1690687"/>
            <a:ext cx="9644807" cy="4802187"/>
          </a:xfrm>
        </p:spPr>
        <p:txBody>
          <a:bodyPr>
            <a:normAutofit/>
          </a:bodyPr>
          <a:lstStyle/>
          <a:p>
            <a:r>
              <a:rPr lang="en-US" dirty="0"/>
              <a:t>In smoky room, pedestrian has a limited virtual range R</a:t>
            </a:r>
            <a:r>
              <a:rPr lang="en-US" baseline="-25000" dirty="0"/>
              <a:t>i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represents the desire direction</a:t>
            </a:r>
          </a:p>
          <a:p>
            <a:pPr lvl="1"/>
            <a:r>
              <a:rPr lang="en-US" dirty="0"/>
              <a:t>Initially individuals moving in a random direction</a:t>
            </a:r>
          </a:p>
          <a:p>
            <a:pPr lvl="1"/>
            <a:r>
              <a:rPr lang="en-US" dirty="0"/>
              <a:t>When the exit is in his/her sight (d&lt;R</a:t>
            </a:r>
            <a:r>
              <a:rPr lang="en-US" baseline="-25000" dirty="0"/>
              <a:t>i</a:t>
            </a:r>
            <a:r>
              <a:rPr lang="en-US" dirty="0"/>
              <a:t>),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is pointing to the exit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white"/>
                </a:solidFill>
              </a:rPr>
              <a:t>When other </a:t>
            </a:r>
            <a:r>
              <a:rPr lang="en-US" dirty="0"/>
              <a:t>individuals</a:t>
            </a:r>
            <a:r>
              <a:rPr lang="en-US" dirty="0">
                <a:solidFill>
                  <a:prstClr val="white"/>
                </a:solidFill>
              </a:rPr>
              <a:t> show up in </a:t>
            </a:r>
            <a:r>
              <a:rPr lang="en-US" dirty="0"/>
              <a:t>his/her</a:t>
            </a:r>
            <a:r>
              <a:rPr lang="en-US" dirty="0">
                <a:solidFill>
                  <a:prstClr val="white"/>
                </a:solidFill>
              </a:rPr>
              <a:t> sight (</a:t>
            </a:r>
            <a:r>
              <a:rPr lang="en-US" dirty="0" err="1">
                <a:solidFill>
                  <a:prstClr val="white"/>
                </a:solidFill>
              </a:rPr>
              <a:t>dij</a:t>
            </a:r>
            <a:r>
              <a:rPr lang="en-US" dirty="0">
                <a:solidFill>
                  <a:prstClr val="white"/>
                </a:solidFill>
              </a:rPr>
              <a:t>&lt;R</a:t>
            </a:r>
            <a:r>
              <a:rPr lang="en-US" baseline="-25000" dirty="0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), </a:t>
            </a:r>
            <a:r>
              <a:rPr lang="en-US" dirty="0"/>
              <a:t>the individual </a:t>
            </a:r>
            <a:r>
              <a:rPr lang="en-US" dirty="0">
                <a:solidFill>
                  <a:prstClr val="white"/>
                </a:solidFill>
              </a:rPr>
              <a:t>will follow the others average direction (&lt;</a:t>
            </a:r>
            <a:r>
              <a:rPr lang="en-US" dirty="0" err="1">
                <a:solidFill>
                  <a:prstClr val="white"/>
                </a:solidFill>
              </a:rPr>
              <a:t>e</a:t>
            </a:r>
            <a:r>
              <a:rPr lang="en-US" baseline="-25000" dirty="0" err="1">
                <a:solidFill>
                  <a:prstClr val="white"/>
                </a:solidFill>
              </a:rPr>
              <a:t>j</a:t>
            </a:r>
            <a:r>
              <a:rPr lang="en-US" dirty="0">
                <a:solidFill>
                  <a:prstClr val="white"/>
                </a:solidFill>
              </a:rPr>
              <a:t>&gt;) with a fraction p</a:t>
            </a:r>
            <a:r>
              <a:rPr lang="en-US" baseline="-25000" dirty="0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</a:rPr>
              <a:t>	p</a:t>
            </a:r>
            <a:r>
              <a:rPr lang="en-US" baseline="-25000" dirty="0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describes the degree of panic of individual 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961E7-B74F-4EE2-A100-CC47D26D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49" y="3513841"/>
            <a:ext cx="8470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4CF-CF5A-2649-AF7C-8953E5BE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herding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FCCB-C1DC-6A41-A824-00651174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emergency situation, people often show the so-called collective ‘herding’ behavior, i.e. when undergo panic feelings, people tend to run and follow other running people. This behavior can be implemented </a:t>
            </a:r>
          </a:p>
        </p:txBody>
      </p:sp>
    </p:spTree>
    <p:extLst>
      <p:ext uri="{BB962C8B-B14F-4D97-AF65-F5344CB8AC3E}">
        <p14:creationId xmlns:p14="http://schemas.microsoft.com/office/powerpoint/2010/main" val="3989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B0E-EC09-174D-BB93-808C3920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The role of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6D32-34BE-5F41-AF2D-760763FF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smoky room, the vision range of a person is about 3m to 4 m. Thus the first role of leader should be to inform everyone where the exit is. </a:t>
            </a:r>
          </a:p>
          <a:p>
            <a:r>
              <a:rPr lang="en-US" dirty="0"/>
              <a:t>Very often, when many people want to go through a single exit in an emergency situation, pushing and clogging happens.</a:t>
            </a:r>
          </a:p>
        </p:txBody>
      </p:sp>
    </p:spTree>
    <p:extLst>
      <p:ext uri="{BB962C8B-B14F-4D97-AF65-F5344CB8AC3E}">
        <p14:creationId xmlns:p14="http://schemas.microsoft.com/office/powerpoint/2010/main" val="29621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605</Words>
  <Application>Microsoft Office PowerPoint</Application>
  <PresentationFormat>Widescreen</PresentationFormat>
  <Paragraphs>66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Escape Panic: the Role of a Leader</vt:lpstr>
      <vt:lpstr>Background and Research Question</vt:lpstr>
      <vt:lpstr>Model: Agent-Based Social-Psychological Model</vt:lpstr>
      <vt:lpstr>Rules of the ABM</vt:lpstr>
      <vt:lpstr>Physical Forces on a pedestrian i</vt:lpstr>
      <vt:lpstr>Physical Forces fiw</vt:lpstr>
      <vt:lpstr>Desire direction</vt:lpstr>
      <vt:lpstr>Assumptions: herding</vt:lpstr>
      <vt:lpstr>Assumptions: The role of leader</vt:lpstr>
      <vt:lpstr>Result: Complete Panic, No leaders</vt:lpstr>
      <vt:lpstr>Result: The role of leaders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Escapist: the Role of </dc:title>
  <dc:creator>Yan Zhang</dc:creator>
  <cp:lastModifiedBy>Wenzhe Chen</cp:lastModifiedBy>
  <cp:revision>58</cp:revision>
  <dcterms:created xsi:type="dcterms:W3CDTF">2019-12-02T15:50:21Z</dcterms:created>
  <dcterms:modified xsi:type="dcterms:W3CDTF">2019-12-03T03:25:46Z</dcterms:modified>
</cp:coreProperties>
</file>