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5" r:id="rId9"/>
    <p:sldId id="261" r:id="rId10"/>
    <p:sldId id="263" r:id="rId11"/>
    <p:sldId id="266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2"/>
    <p:restoredTop sz="94690"/>
  </p:normalViewPr>
  <p:slideViewPr>
    <p:cSldViewPr snapToGrid="0" snapToObjects="1">
      <p:cViewPr varScale="1">
        <p:scale>
          <a:sx n="70" d="100"/>
          <a:sy n="70" d="100"/>
        </p:scale>
        <p:origin x="18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5717F-651F-4321-A3BC-CA59AA5D313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BE7CB-FE7E-4E2D-8BD0-9E38A1E61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6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BE7CB-FE7E-4E2D-8BD0-9E38A1E619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86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BE7CB-FE7E-4E2D-8BD0-9E38A1E619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3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0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8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6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7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0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0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4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1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5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1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92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, computer, wooden, desk&#10;&#10;Description automatically generated">
            <a:extLst>
              <a:ext uri="{FF2B5EF4-FFF2-40B4-BE49-F238E27FC236}">
                <a16:creationId xmlns:a16="http://schemas.microsoft.com/office/drawing/2014/main" id="{FB79A2A0-317D-7C42-BFA6-3633AE78B3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8A1CFE-08A5-594E-8972-57C1BA82C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Escape Panic: the Role of a Leader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FC8EA8-B49F-B645-9B06-52D1EC36619B}"/>
              </a:ext>
            </a:extLst>
          </p:cNvPr>
          <p:cNvSpPr txBox="1"/>
          <p:nvPr/>
        </p:nvSpPr>
        <p:spPr>
          <a:xfrm>
            <a:off x="1207658" y="4713668"/>
            <a:ext cx="9875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Wenzhe</a:t>
            </a:r>
            <a:r>
              <a:rPr lang="en-US" sz="2800" dirty="0"/>
              <a:t> Chen, Yan Zhang</a:t>
            </a:r>
          </a:p>
          <a:p>
            <a:pPr algn="ctr"/>
            <a:r>
              <a:rPr lang="en-US" sz="2800" dirty="0"/>
              <a:t>CSYS 302: Final Course Project</a:t>
            </a:r>
            <a:r>
              <a:rPr lang="en-US" sz="2800"/>
              <a:t>, Prof. </a:t>
            </a:r>
            <a:r>
              <a:rPr lang="en-US" sz="2800" dirty="0"/>
              <a:t>Laurent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8587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3496-5D26-6542-B7DB-C2323E7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Complete Panic, No leaders</a:t>
            </a:r>
          </a:p>
        </p:txBody>
      </p:sp>
      <p:pic>
        <p:nvPicPr>
          <p:cNvPr id="7" name="final_5de5881842c5dd00148b921d_159781">
            <a:hlinkClick r:id="" action="ppaction://media"/>
            <a:extLst>
              <a:ext uri="{FF2B5EF4-FFF2-40B4-BE49-F238E27FC236}">
                <a16:creationId xmlns:a16="http://schemas.microsoft.com/office/drawing/2014/main" id="{D910C9B8-4B18-41A6-8274-BB1235486F3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04493" y="1690688"/>
            <a:ext cx="3783013" cy="4466006"/>
          </a:xfrm>
        </p:spPr>
      </p:pic>
    </p:spTree>
    <p:extLst>
      <p:ext uri="{BB962C8B-B14F-4D97-AF65-F5344CB8AC3E}">
        <p14:creationId xmlns:p14="http://schemas.microsoft.com/office/powerpoint/2010/main" val="226791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4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B98F-9EE0-5B47-BE07-B65F97D8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The role of leaders</a:t>
            </a:r>
          </a:p>
        </p:txBody>
      </p:sp>
      <p:pic>
        <p:nvPicPr>
          <p:cNvPr id="6" name="final_5de58cb1a27d220013fc703e_764187">
            <a:hlinkClick r:id="" action="ppaction://media"/>
            <a:extLst>
              <a:ext uri="{FF2B5EF4-FFF2-40B4-BE49-F238E27FC236}">
                <a16:creationId xmlns:a16="http://schemas.microsoft.com/office/drawing/2014/main" id="{04DDCBEA-5CCB-4270-8C15-7A435717759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04114" y="1825625"/>
            <a:ext cx="37837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38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F349-D1EB-E545-BCB6-1902657A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7C14C-D09C-F94F-B166-82EFA7FFE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Quantitative comparison of the two scenarios:</a:t>
            </a:r>
          </a:p>
          <a:p>
            <a:pPr lvl="1"/>
            <a:r>
              <a:rPr lang="en-US" dirty="0"/>
              <a:t>With leaders</a:t>
            </a:r>
          </a:p>
          <a:p>
            <a:pPr lvl="1"/>
            <a:r>
              <a:rPr lang="en-US" dirty="0"/>
              <a:t>Without leaders</a:t>
            </a:r>
          </a:p>
        </p:txBody>
      </p:sp>
    </p:spTree>
    <p:extLst>
      <p:ext uri="{BB962C8B-B14F-4D97-AF65-F5344CB8AC3E}">
        <p14:creationId xmlns:p14="http://schemas.microsoft.com/office/powerpoint/2010/main" val="351760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B252-0B8B-5544-8438-9B8352B9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862" y="2766218"/>
            <a:ext cx="10515600" cy="1325563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400780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6CB0-240F-1844-8063-FBCB9CDE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1369-A287-EF4C-AEF7-24BD134C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Background: </a:t>
            </a:r>
          </a:p>
          <a:p>
            <a:pPr marL="0" indent="0">
              <a:buNone/>
            </a:pPr>
            <a:r>
              <a:rPr lang="en-US" dirty="0"/>
              <a:t>One of the most disastrous forms of collective human behavior is the kind of crowd stampede induced by panic.  In a room when emergency happens, the role of leader should be very important. </a:t>
            </a:r>
          </a:p>
          <a:p>
            <a:r>
              <a:rPr lang="en-US" dirty="0"/>
              <a:t>Our Research Question:</a:t>
            </a:r>
          </a:p>
          <a:p>
            <a:pPr marL="0" indent="0">
              <a:buNone/>
            </a:pPr>
            <a:r>
              <a:rPr lang="en-US" dirty="0"/>
              <a:t>How does a leader make a difference? Specifically, in a smoky room filled by certain amount of people who are trying to escape from the room, will a leader help people escape ? </a:t>
            </a:r>
          </a:p>
        </p:txBody>
      </p:sp>
    </p:spTree>
    <p:extLst>
      <p:ext uri="{BB962C8B-B14F-4D97-AF65-F5344CB8AC3E}">
        <p14:creationId xmlns:p14="http://schemas.microsoft.com/office/powerpoint/2010/main" val="66382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BE7-BE55-AF48-B873-F79B6869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Agent-Based Social-Psychological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E2B37-48C2-5C4A-96B4-DC4664E6A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Room(Environment): </a:t>
            </a:r>
          </a:p>
          <a:p>
            <a:pPr lvl="1"/>
            <a:r>
              <a:rPr lang="en-US" dirty="0"/>
              <a:t>Size is 20m x 30m</a:t>
            </a:r>
          </a:p>
          <a:p>
            <a:pPr lvl="1"/>
            <a:r>
              <a:rPr lang="en-US" dirty="0"/>
              <a:t>Single Exit</a:t>
            </a:r>
          </a:p>
          <a:p>
            <a:pPr lvl="1"/>
            <a:r>
              <a:rPr lang="en-US" dirty="0"/>
              <a:t>Smoky </a:t>
            </a:r>
          </a:p>
          <a:p>
            <a:r>
              <a:rPr lang="en-US" dirty="0"/>
              <a:t>People(Agents):</a:t>
            </a:r>
          </a:p>
          <a:p>
            <a:pPr lvl="1"/>
            <a:r>
              <a:rPr lang="en-US" dirty="0"/>
              <a:t>Each person is represented by a circle with certain radius. (0.25m to 0.3m) </a:t>
            </a:r>
          </a:p>
          <a:p>
            <a:pPr lvl="1"/>
            <a:r>
              <a:rPr lang="en-US" dirty="0"/>
              <a:t>Other attributes: Vison Range (R</a:t>
            </a:r>
            <a:r>
              <a:rPr lang="en-US" baseline="-25000" dirty="0"/>
              <a:t>i</a:t>
            </a:r>
            <a:r>
              <a:rPr lang="en-US" dirty="0"/>
              <a:t>), Velocity (V</a:t>
            </a:r>
            <a:r>
              <a:rPr lang="en-US" baseline="-25000" dirty="0"/>
              <a:t>i</a:t>
            </a:r>
            <a:r>
              <a:rPr lang="en-US" dirty="0"/>
              <a:t>) , Desired Direction(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), Mass(m</a:t>
            </a:r>
            <a:r>
              <a:rPr lang="en-US" baseline="-25000" dirty="0"/>
              <a:t>i</a:t>
            </a:r>
            <a:r>
              <a:rPr lang="en-US" dirty="0"/>
              <a:t>), Degree of Panic (P</a:t>
            </a:r>
            <a:r>
              <a:rPr lang="en-US" baseline="-25000" dirty="0"/>
              <a:t>i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A75DF3-5811-364E-B7C5-74FD86B28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440" y="1556039"/>
            <a:ext cx="4132126" cy="322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1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ACE6-B754-D84B-BA88-AD41F6F3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the ABM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B36F-A5BB-EB43-A96C-9AEBBB015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70" y="1437424"/>
            <a:ext cx="11294771" cy="4351338"/>
          </a:xfrm>
        </p:spPr>
        <p:txBody>
          <a:bodyPr/>
          <a:lstStyle/>
          <a:p>
            <a:r>
              <a:rPr lang="en-US" dirty="0"/>
              <a:t>The crowd dynamic simulation is based on a generalized force model (Newton’s second law of motion F=ma) . </a:t>
            </a:r>
            <a:r>
              <a:rPr lang="en-US" i="1" dirty="0"/>
              <a:t>Dirk et al. </a:t>
            </a:r>
            <a:r>
              <a:rPr lang="en-US" dirty="0"/>
              <a:t>[2000]</a:t>
            </a:r>
          </a:p>
          <a:p>
            <a:r>
              <a:rPr lang="en-US" dirty="0"/>
              <a:t>The first term is the social-psychological force(a virtual force); it describes a pedestrian i’s tendency to move to a desired direction in a desired speed. </a:t>
            </a:r>
          </a:p>
          <a:p>
            <a:r>
              <a:rPr lang="en-US" dirty="0"/>
              <a:t>The second term is the sum of forces between pedestrians. </a:t>
            </a:r>
          </a:p>
          <a:p>
            <a:r>
              <a:rPr lang="en-US" dirty="0"/>
              <a:t>The third term is the sum of forces between a person and a wall.</a:t>
            </a:r>
          </a:p>
          <a:p>
            <a:pPr lvl="1"/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E6464301-B353-504B-88F8-A1B3BCFBA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32" y="4254500"/>
            <a:ext cx="9867493" cy="1371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F757D4-4036-44FA-AFC4-13E9581F4786}"/>
              </a:ext>
            </a:extLst>
          </p:cNvPr>
          <p:cNvSpPr txBox="1"/>
          <p:nvPr/>
        </p:nvSpPr>
        <p:spPr>
          <a:xfrm>
            <a:off x="3789170" y="5707430"/>
            <a:ext cx="2306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agents behave on their 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3A8DD-ACEA-4EED-AF13-1E17017A0D75}"/>
              </a:ext>
            </a:extLst>
          </p:cNvPr>
          <p:cNvSpPr txBox="1"/>
          <p:nvPr/>
        </p:nvSpPr>
        <p:spPr>
          <a:xfrm>
            <a:off x="6347030" y="5712105"/>
            <a:ext cx="226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agents interact with each other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4A30B-E8B3-4813-8093-F07FECCA3B0A}"/>
              </a:ext>
            </a:extLst>
          </p:cNvPr>
          <p:cNvSpPr txBox="1"/>
          <p:nvPr/>
        </p:nvSpPr>
        <p:spPr>
          <a:xfrm>
            <a:off x="8860790" y="5712105"/>
            <a:ext cx="2459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agents interact with the environment  </a:t>
            </a:r>
          </a:p>
        </p:txBody>
      </p:sp>
    </p:spTree>
    <p:extLst>
      <p:ext uri="{BB962C8B-B14F-4D97-AF65-F5344CB8AC3E}">
        <p14:creationId xmlns:p14="http://schemas.microsoft.com/office/powerpoint/2010/main" val="187121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8C18-0673-DE41-80FD-2171E8DA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Force: person j on person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1381-3646-4C4E-9389-EDA5CBE33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87" y="2078004"/>
            <a:ext cx="10364040" cy="4351338"/>
          </a:xfrm>
        </p:spPr>
        <p:txBody>
          <a:bodyPr>
            <a:normAutofit/>
          </a:bodyPr>
          <a:lstStyle/>
          <a:p>
            <a:r>
              <a:rPr lang="en-US" dirty="0" err="1"/>
              <a:t>f</a:t>
            </a:r>
            <a:r>
              <a:rPr lang="en-US" baseline="-25000" dirty="0" err="1"/>
              <a:t>ij</a:t>
            </a:r>
            <a:r>
              <a:rPr lang="en-US" dirty="0"/>
              <a:t> is the ‘interaction forces’  between pedestrian </a:t>
            </a:r>
            <a:r>
              <a:rPr lang="en-US" dirty="0" err="1"/>
              <a:t>i</a:t>
            </a:r>
            <a:r>
              <a:rPr lang="en-US" dirty="0"/>
              <a:t> and pedestrian j, represented in a basis (</a:t>
            </a:r>
            <a:r>
              <a:rPr lang="en-US" dirty="0" err="1"/>
              <a:t>n</a:t>
            </a:r>
            <a:r>
              <a:rPr lang="en-US" baseline="-25000" dirty="0" err="1"/>
              <a:t>ij</a:t>
            </a:r>
            <a:r>
              <a:rPr lang="en-US" baseline="-25000" dirty="0"/>
              <a:t> </a:t>
            </a:r>
            <a:r>
              <a:rPr lang="en-US" dirty="0"/>
              <a:t>,</a:t>
            </a:r>
            <a:r>
              <a:rPr lang="en-US" dirty="0" err="1"/>
              <a:t>t</a:t>
            </a:r>
            <a:r>
              <a:rPr lang="en-US" baseline="-25000" dirty="0" err="1"/>
              <a:t>ij</a:t>
            </a:r>
            <a:r>
              <a:rPr lang="en-US" dirty="0"/>
              <a:t>)</a:t>
            </a:r>
          </a:p>
          <a:p>
            <a:r>
              <a:rPr lang="en-US" dirty="0"/>
              <a:t>Repulsive force in the direction pointing from j to </a:t>
            </a:r>
            <a:r>
              <a:rPr lang="en-US" dirty="0" err="1"/>
              <a:t>i</a:t>
            </a:r>
            <a:r>
              <a:rPr lang="en-US" dirty="0"/>
              <a:t> (</a:t>
            </a:r>
            <a:r>
              <a:rPr lang="en-US" dirty="0" err="1"/>
              <a:t>n</a:t>
            </a:r>
            <a:r>
              <a:rPr lang="en-US" baseline="-25000" dirty="0" err="1"/>
              <a:t>ij</a:t>
            </a:r>
            <a:r>
              <a:rPr lang="en-US" dirty="0"/>
              <a:t>)	</a:t>
            </a:r>
            <a:br>
              <a:rPr lang="en-US" dirty="0"/>
            </a:br>
            <a:r>
              <a:rPr lang="en-US" dirty="0"/>
              <a:t>	In this model, two individuals can partially overlap </a:t>
            </a:r>
            <a:br>
              <a:rPr lang="en-US" baseline="-25000" dirty="0"/>
            </a:br>
            <a:r>
              <a:rPr lang="en-US" baseline="-25000" dirty="0"/>
              <a:t>	</a:t>
            </a:r>
            <a:endParaRPr lang="en-US" dirty="0"/>
          </a:p>
          <a:p>
            <a:r>
              <a:rPr lang="en-US" dirty="0"/>
              <a:t>Fraction force in the tangential to </a:t>
            </a:r>
            <a:r>
              <a:rPr lang="en-US" dirty="0" err="1"/>
              <a:t>n</a:t>
            </a:r>
            <a:r>
              <a:rPr lang="en-US" baseline="-25000" dirty="0" err="1"/>
              <a:t>ij</a:t>
            </a:r>
            <a:r>
              <a:rPr lang="en-US" dirty="0"/>
              <a:t> (</a:t>
            </a:r>
            <a:r>
              <a:rPr lang="en-US" dirty="0" err="1"/>
              <a:t>n</a:t>
            </a:r>
            <a:r>
              <a:rPr lang="en-US" baseline="-25000" dirty="0" err="1"/>
              <a:t>ij</a:t>
            </a:r>
            <a:r>
              <a:rPr lang="en-US" baseline="-25000" dirty="0"/>
              <a:t> </a:t>
            </a:r>
            <a:r>
              <a:rPr lang="en-US" dirty="0"/>
              <a:t>⊥ </a:t>
            </a:r>
            <a:r>
              <a:rPr lang="en-US" dirty="0" err="1"/>
              <a:t>t</a:t>
            </a:r>
            <a:r>
              <a:rPr lang="en-US" baseline="-25000" dirty="0" err="1"/>
              <a:t>ij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∆</a:t>
            </a:r>
            <a:r>
              <a:rPr lang="en-US" dirty="0" err="1"/>
              <a:t>vij</a:t>
            </a:r>
            <a:r>
              <a:rPr lang="en-US" dirty="0"/>
              <a:t>=(v</a:t>
            </a:r>
            <a:r>
              <a:rPr lang="en-US" baseline="-25000" dirty="0"/>
              <a:t>i</a:t>
            </a:r>
            <a:r>
              <a:rPr lang="en-US" dirty="0"/>
              <a:t>-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)∙</a:t>
            </a:r>
            <a:r>
              <a:rPr lang="en-US" dirty="0" err="1"/>
              <a:t>t</a:t>
            </a:r>
            <a:r>
              <a:rPr lang="en-US" baseline="-25000" dirty="0" err="1"/>
              <a:t>ij</a:t>
            </a:r>
            <a:r>
              <a:rPr lang="en-US" dirty="0"/>
              <a:t>  represents the velocity </a:t>
            </a:r>
          </a:p>
          <a:p>
            <a:pPr marL="0" indent="0">
              <a:buNone/>
            </a:pPr>
            <a:r>
              <a:rPr lang="en-US" dirty="0"/>
              <a:t>	difference vector projection on </a:t>
            </a:r>
            <a:r>
              <a:rPr lang="en-US" dirty="0" err="1"/>
              <a:t>t</a:t>
            </a:r>
            <a:r>
              <a:rPr lang="en-US" baseline="-25000" dirty="0" err="1"/>
              <a:t>ij</a:t>
            </a:r>
            <a:r>
              <a:rPr lang="en-US" dirty="0"/>
              <a:t> </a:t>
            </a:r>
            <a:endParaRPr lang="en-US" baseline="-25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BDABC7-A2D4-9B48-AD6F-79016482D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9259"/>
            <a:ext cx="8318500" cy="54285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14281BD-DEEC-443E-A103-3D788214912D}"/>
              </a:ext>
            </a:extLst>
          </p:cNvPr>
          <p:cNvSpPr/>
          <p:nvPr/>
        </p:nvSpPr>
        <p:spPr>
          <a:xfrm>
            <a:off x="9502791" y="4253673"/>
            <a:ext cx="1375120" cy="13751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CFD0C0-74CC-429E-B143-BB40AA901C02}"/>
              </a:ext>
            </a:extLst>
          </p:cNvPr>
          <p:cNvSpPr/>
          <p:nvPr/>
        </p:nvSpPr>
        <p:spPr>
          <a:xfrm>
            <a:off x="8128401" y="4031787"/>
            <a:ext cx="1850532" cy="185053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E12A1B-4DE4-4884-B75B-0A58AFD596E3}"/>
              </a:ext>
            </a:extLst>
          </p:cNvPr>
          <p:cNvCxnSpPr>
            <a:cxnSpLocks/>
          </p:cNvCxnSpPr>
          <p:nvPr/>
        </p:nvCxnSpPr>
        <p:spPr>
          <a:xfrm flipH="1">
            <a:off x="8384146" y="4936979"/>
            <a:ext cx="6693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48ACDA-EBAF-4E05-AA02-DCBB7DAD9FA7}"/>
              </a:ext>
            </a:extLst>
          </p:cNvPr>
          <p:cNvCxnSpPr>
            <a:cxnSpLocks/>
          </p:cNvCxnSpPr>
          <p:nvPr/>
        </p:nvCxnSpPr>
        <p:spPr>
          <a:xfrm>
            <a:off x="8823721" y="3884115"/>
            <a:ext cx="568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995587-FA17-4596-8372-875914A4911D}"/>
              </a:ext>
            </a:extLst>
          </p:cNvPr>
          <p:cNvCxnSpPr>
            <a:cxnSpLocks/>
          </p:cNvCxnSpPr>
          <p:nvPr/>
        </p:nvCxnSpPr>
        <p:spPr>
          <a:xfrm flipH="1" flipV="1">
            <a:off x="10422135" y="4112198"/>
            <a:ext cx="488210" cy="27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6DF491-0431-4A68-8F99-375249944B5D}"/>
              </a:ext>
            </a:extLst>
          </p:cNvPr>
          <p:cNvSpPr txBox="1"/>
          <p:nvPr/>
        </p:nvSpPr>
        <p:spPr>
          <a:xfrm>
            <a:off x="10480933" y="369944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Vj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9BDAC0-D87C-4190-A12F-F05FF345300B}"/>
              </a:ext>
            </a:extLst>
          </p:cNvPr>
          <p:cNvSpPr txBox="1"/>
          <p:nvPr/>
        </p:nvSpPr>
        <p:spPr>
          <a:xfrm>
            <a:off x="8923713" y="347810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984E34-4292-4323-8F6C-284E6856ED02}"/>
              </a:ext>
            </a:extLst>
          </p:cNvPr>
          <p:cNvCxnSpPr>
            <a:cxnSpLocks/>
          </p:cNvCxnSpPr>
          <p:nvPr/>
        </p:nvCxnSpPr>
        <p:spPr>
          <a:xfrm>
            <a:off x="9069582" y="4936979"/>
            <a:ext cx="0" cy="879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A2E0893-5D91-4C66-8CC1-FDD3DAE90D46}"/>
              </a:ext>
            </a:extLst>
          </p:cNvPr>
          <p:cNvSpPr txBox="1"/>
          <p:nvPr/>
        </p:nvSpPr>
        <p:spPr>
          <a:xfrm>
            <a:off x="8652469" y="458772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</a:t>
            </a:r>
            <a:r>
              <a:rPr lang="en-US" baseline="-25000" dirty="0" err="1"/>
              <a:t>ij</a:t>
            </a:r>
            <a:endParaRPr lang="en-US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ED19EB-3AAC-449A-B353-67C6534A84B4}"/>
              </a:ext>
            </a:extLst>
          </p:cNvPr>
          <p:cNvSpPr txBox="1"/>
          <p:nvPr/>
        </p:nvSpPr>
        <p:spPr>
          <a:xfrm>
            <a:off x="8803203" y="511071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</a:t>
            </a:r>
            <a:r>
              <a:rPr lang="en-US" baseline="-25000" dirty="0" err="1"/>
              <a:t>ij</a:t>
            </a:r>
            <a:endParaRPr lang="en-US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E48BF6-A291-4EE9-B607-8824C8E1ADF3}"/>
              </a:ext>
            </a:extLst>
          </p:cNvPr>
          <p:cNvSpPr txBox="1"/>
          <p:nvPr/>
        </p:nvSpPr>
        <p:spPr>
          <a:xfrm>
            <a:off x="8928567" y="599820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8846F2-1374-4DE6-BFE9-33E1E1D983B9}"/>
              </a:ext>
            </a:extLst>
          </p:cNvPr>
          <p:cNvSpPr txBox="1"/>
          <p:nvPr/>
        </p:nvSpPr>
        <p:spPr>
          <a:xfrm>
            <a:off x="10278065" y="570526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5603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8C18-0673-DE41-80FD-2171E8DA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Forces </a:t>
            </a:r>
            <a:r>
              <a:rPr lang="en-US" dirty="0" err="1"/>
              <a:t>f</a:t>
            </a:r>
            <a:r>
              <a:rPr lang="en-US" baseline="-25000" dirty="0" err="1"/>
              <a:t>iw</a:t>
            </a:r>
            <a:endParaRPr lang="en-US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1381-3646-4C4E-9389-EDA5CBE33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330728"/>
          </a:xfrm>
        </p:spPr>
        <p:txBody>
          <a:bodyPr>
            <a:normAutofit/>
          </a:bodyPr>
          <a:lstStyle/>
          <a:p>
            <a:r>
              <a:rPr lang="en-US" dirty="0"/>
              <a:t>Analogously ,</a:t>
            </a:r>
            <a:r>
              <a:rPr lang="en-US" dirty="0" err="1"/>
              <a:t>f</a:t>
            </a:r>
            <a:r>
              <a:rPr lang="en-US" baseline="-25000" dirty="0" err="1"/>
              <a:t>iW</a:t>
            </a:r>
            <a:r>
              <a:rPr lang="en-US" dirty="0"/>
              <a:t> is the ‘interaction forces’  between person </a:t>
            </a:r>
            <a:r>
              <a:rPr lang="en-US" dirty="0" err="1"/>
              <a:t>i</a:t>
            </a:r>
            <a:r>
              <a:rPr lang="en-US" dirty="0"/>
              <a:t> and the wall, represented in a unit basis (</a:t>
            </a:r>
            <a:r>
              <a:rPr lang="en-US" dirty="0" err="1"/>
              <a:t>n</a:t>
            </a:r>
            <a:r>
              <a:rPr lang="en-US" baseline="-25000" dirty="0" err="1"/>
              <a:t>iW</a:t>
            </a:r>
            <a:r>
              <a:rPr lang="en-US" baseline="-25000" dirty="0"/>
              <a:t> </a:t>
            </a:r>
            <a:r>
              <a:rPr lang="en-US" dirty="0"/>
              <a:t>,</a:t>
            </a:r>
            <a:r>
              <a:rPr lang="en-US" dirty="0" err="1"/>
              <a:t>t</a:t>
            </a:r>
            <a:r>
              <a:rPr lang="en-US" baseline="-25000" dirty="0" err="1"/>
              <a:t>iW</a:t>
            </a:r>
            <a:r>
              <a:rPr lang="en-US" dirty="0"/>
              <a:t>)</a:t>
            </a:r>
          </a:p>
          <a:p>
            <a:r>
              <a:rPr lang="en-US" dirty="0"/>
              <a:t>Using the same constants to calculate the repulsive and fraction forces.</a:t>
            </a:r>
          </a:p>
          <a:p>
            <a:r>
              <a:rPr lang="en-US" dirty="0"/>
              <a:t>We use the constants recommended in </a:t>
            </a:r>
            <a:r>
              <a:rPr lang="en-US" i="1" dirty="0"/>
              <a:t>Dirk et al. </a:t>
            </a:r>
            <a:r>
              <a:rPr lang="en-US" dirty="0"/>
              <a:t>[2000].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CE3047A-26B1-8A40-BDEE-7802F7AB49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62" t="1124" b="1"/>
          <a:stretch/>
        </p:blipFill>
        <p:spPr>
          <a:xfrm>
            <a:off x="1205845" y="1440190"/>
            <a:ext cx="8318500" cy="16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7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8FDC-1F54-294D-A496-FC001225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2F93-2E5A-0E48-AA98-B93140C64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596" y="1690687"/>
            <a:ext cx="9644807" cy="4802187"/>
          </a:xfrm>
        </p:spPr>
        <p:txBody>
          <a:bodyPr>
            <a:normAutofit/>
          </a:bodyPr>
          <a:lstStyle/>
          <a:p>
            <a:r>
              <a:rPr lang="en-US" dirty="0"/>
              <a:t>In smoky room, pedestrian has a limited vison range R</a:t>
            </a:r>
            <a:r>
              <a:rPr lang="en-US" baseline="-25000" dirty="0"/>
              <a:t>i</a:t>
            </a:r>
          </a:p>
          <a:p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 represents the desire direction</a:t>
            </a:r>
          </a:p>
          <a:p>
            <a:pPr lvl="1"/>
            <a:r>
              <a:rPr lang="en-US" dirty="0"/>
              <a:t>Initially individuals moving in a random direction</a:t>
            </a:r>
          </a:p>
          <a:p>
            <a:pPr lvl="1"/>
            <a:r>
              <a:rPr lang="en-US" dirty="0"/>
              <a:t>When the exit is in his/her sight (d&lt;R</a:t>
            </a:r>
            <a:r>
              <a:rPr lang="en-US" baseline="-25000" dirty="0"/>
              <a:t>i</a:t>
            </a:r>
            <a:r>
              <a:rPr lang="en-US" dirty="0"/>
              <a:t>),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 is pointing to the exit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prstClr val="white"/>
                </a:solidFill>
              </a:rPr>
              <a:t>When other </a:t>
            </a:r>
            <a:r>
              <a:rPr lang="en-US" dirty="0"/>
              <a:t>individuals</a:t>
            </a:r>
            <a:r>
              <a:rPr lang="en-US" dirty="0">
                <a:solidFill>
                  <a:prstClr val="white"/>
                </a:solidFill>
              </a:rPr>
              <a:t> show up in </a:t>
            </a:r>
            <a:r>
              <a:rPr lang="en-US" dirty="0"/>
              <a:t>his/her</a:t>
            </a:r>
            <a:r>
              <a:rPr lang="en-US" dirty="0">
                <a:solidFill>
                  <a:prstClr val="white"/>
                </a:solidFill>
              </a:rPr>
              <a:t> sight (</a:t>
            </a:r>
            <a:r>
              <a:rPr lang="en-US" dirty="0" err="1">
                <a:solidFill>
                  <a:prstClr val="white"/>
                </a:solidFill>
              </a:rPr>
              <a:t>dij</a:t>
            </a:r>
            <a:r>
              <a:rPr lang="en-US" dirty="0">
                <a:solidFill>
                  <a:prstClr val="white"/>
                </a:solidFill>
              </a:rPr>
              <a:t>&lt;R</a:t>
            </a:r>
            <a:r>
              <a:rPr lang="en-US" baseline="-25000" dirty="0">
                <a:solidFill>
                  <a:prstClr val="white"/>
                </a:solidFill>
              </a:rPr>
              <a:t>i</a:t>
            </a:r>
            <a:r>
              <a:rPr lang="en-US" dirty="0">
                <a:solidFill>
                  <a:prstClr val="white"/>
                </a:solidFill>
              </a:rPr>
              <a:t>), </a:t>
            </a:r>
            <a:r>
              <a:rPr lang="en-US" dirty="0"/>
              <a:t>the individual </a:t>
            </a:r>
            <a:r>
              <a:rPr lang="en-US" dirty="0">
                <a:solidFill>
                  <a:prstClr val="white"/>
                </a:solidFill>
              </a:rPr>
              <a:t>will follow the others average direction (&lt;</a:t>
            </a:r>
            <a:r>
              <a:rPr lang="en-US" dirty="0" err="1">
                <a:solidFill>
                  <a:prstClr val="white"/>
                </a:solidFill>
              </a:rPr>
              <a:t>e</a:t>
            </a:r>
            <a:r>
              <a:rPr lang="en-US" baseline="-25000" dirty="0" err="1">
                <a:solidFill>
                  <a:prstClr val="white"/>
                </a:solidFill>
              </a:rPr>
              <a:t>j</a:t>
            </a:r>
            <a:r>
              <a:rPr lang="en-US" dirty="0">
                <a:solidFill>
                  <a:prstClr val="white"/>
                </a:solidFill>
              </a:rPr>
              <a:t>&gt;) with a fraction p</a:t>
            </a:r>
            <a:r>
              <a:rPr lang="en-US" baseline="-25000" dirty="0">
                <a:solidFill>
                  <a:prstClr val="white"/>
                </a:solidFill>
              </a:rPr>
              <a:t>i</a:t>
            </a:r>
            <a:r>
              <a:rPr lang="en-US" dirty="0">
                <a:solidFill>
                  <a:prstClr val="white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white"/>
                </a:solidFill>
              </a:rPr>
              <a:t>	p</a:t>
            </a:r>
            <a:r>
              <a:rPr lang="en-US" baseline="-25000" dirty="0">
                <a:solidFill>
                  <a:prstClr val="white"/>
                </a:solidFill>
              </a:rPr>
              <a:t>i</a:t>
            </a:r>
            <a:r>
              <a:rPr lang="en-US" dirty="0">
                <a:solidFill>
                  <a:prstClr val="white"/>
                </a:solidFill>
              </a:rPr>
              <a:t> describes the degree of panic of individual </a:t>
            </a: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>
                <a:solidFill>
                  <a:prstClr val="white"/>
                </a:solidFill>
              </a:rPr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4961E7-B74F-4EE2-A100-CC47D26D1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549" y="3513841"/>
            <a:ext cx="8470900" cy="1016000"/>
          </a:xfrm>
          <a:prstGeom prst="rect">
            <a:avLst/>
          </a:prstGeo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BAE18852-C36C-E74C-9189-553243B6B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781" y="365125"/>
            <a:ext cx="7192011" cy="99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4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F4CF-CF5A-2649-AF7C-8953E5BE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Assumptions: herding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FCCB-C1DC-6A41-A824-006511742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emergency situation, people often show the so-called collective ‘herding’ behavior, i.e. when undergo panic feelings, people tend to run and follow other running people. This behavior can be implemented </a:t>
            </a:r>
          </a:p>
          <a:p>
            <a:r>
              <a:rPr lang="en-US" dirty="0"/>
              <a:t>Implementation: </a:t>
            </a:r>
          </a:p>
          <a:p>
            <a:pPr lvl="1"/>
            <a:r>
              <a:rPr lang="en-US" dirty="0"/>
              <a:t>Complete Panic: Set p</a:t>
            </a:r>
            <a:r>
              <a:rPr lang="en-US" baseline="-25000" dirty="0"/>
              <a:t>i </a:t>
            </a:r>
            <a:r>
              <a:rPr lang="en-US" dirty="0"/>
              <a:t> to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749AD-DA92-6E48-8BBA-EC85C53B7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758" y="4729349"/>
            <a:ext cx="8470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EB0E-EC09-174D-BB93-808C3920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Assumptions: The role of leader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86D32-34BE-5F41-AF2D-760763FFC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smoky room, the vision range of a person is about 3m to 4 m. Thus the first role of leader should be to inform everyone where the exit is. </a:t>
            </a:r>
          </a:p>
          <a:p>
            <a:r>
              <a:rPr lang="en-US" dirty="0"/>
              <a:t>Very often, when many people want to go through a single exit in an emergency situation, pushing and clogging happens.</a:t>
            </a:r>
          </a:p>
        </p:txBody>
      </p:sp>
    </p:spTree>
    <p:extLst>
      <p:ext uri="{BB962C8B-B14F-4D97-AF65-F5344CB8AC3E}">
        <p14:creationId xmlns:p14="http://schemas.microsoft.com/office/powerpoint/2010/main" val="296219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654</Words>
  <Application>Microsoft Macintosh PowerPoint</Application>
  <PresentationFormat>Widescreen</PresentationFormat>
  <Paragraphs>69</Paragraphs>
  <Slides>13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Escape Panic: the Role of a Leader</vt:lpstr>
      <vt:lpstr>Background and Research Question</vt:lpstr>
      <vt:lpstr>Model: Agent-Based Social-Psychological Model</vt:lpstr>
      <vt:lpstr>Rules of the ABM</vt:lpstr>
      <vt:lpstr>Physical Force: person j on person i</vt:lpstr>
      <vt:lpstr>Physical Forces fiw</vt:lpstr>
      <vt:lpstr>Desire direction</vt:lpstr>
      <vt:lpstr>Assumptions: herding</vt:lpstr>
      <vt:lpstr>Assumptions: The role of leader</vt:lpstr>
      <vt:lpstr>Result: Complete Panic, No leaders</vt:lpstr>
      <vt:lpstr>Result: The role of leaders</vt:lpstr>
      <vt:lpstr>Future Work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Escapist: the Role of </dc:title>
  <dc:creator>Yan Zhang</dc:creator>
  <cp:lastModifiedBy>Yan Zhang</cp:lastModifiedBy>
  <cp:revision>86</cp:revision>
  <dcterms:created xsi:type="dcterms:W3CDTF">2019-12-02T15:50:21Z</dcterms:created>
  <dcterms:modified xsi:type="dcterms:W3CDTF">2019-12-04T20:13:56Z</dcterms:modified>
</cp:coreProperties>
</file>