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90"/>
  </p:normalViewPr>
  <p:slideViewPr>
    <p:cSldViewPr snapToGrid="0" snapToObjects="1">
      <p:cViewPr varScale="1">
        <p:scale>
          <a:sx n="79" d="100"/>
          <a:sy n="79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0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0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1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computer, wooden, desk&#10;&#10;Description automatically generated">
            <a:extLst>
              <a:ext uri="{FF2B5EF4-FFF2-40B4-BE49-F238E27FC236}">
                <a16:creationId xmlns:a16="http://schemas.microsoft.com/office/drawing/2014/main" id="{FB79A2A0-317D-7C42-BFA6-3633AE7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A1CFE-08A5-594E-8972-57C1BA82C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Escape Panic: the Role of a Leader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C8EA8-B49F-B645-9B06-52D1EC36619B}"/>
              </a:ext>
            </a:extLst>
          </p:cNvPr>
          <p:cNvSpPr txBox="1"/>
          <p:nvPr/>
        </p:nvSpPr>
        <p:spPr>
          <a:xfrm>
            <a:off x="1207658" y="4713668"/>
            <a:ext cx="987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Wenzhe</a:t>
            </a:r>
            <a:r>
              <a:rPr lang="en-US" sz="2800" dirty="0"/>
              <a:t> Chen, Yan Zhang</a:t>
            </a:r>
          </a:p>
          <a:p>
            <a:pPr algn="ctr"/>
            <a:r>
              <a:rPr lang="en-US" sz="2800" dirty="0"/>
              <a:t>CSYS 302: Final Course Project</a:t>
            </a:r>
            <a:r>
              <a:rPr lang="en-US" sz="2800"/>
              <a:t>, Prof. </a:t>
            </a:r>
            <a:r>
              <a:rPr lang="en-US" sz="2800" dirty="0"/>
              <a:t>Laurent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858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98F-9EE0-5B47-BE07-B65F97D8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The role of leaders</a:t>
            </a:r>
          </a:p>
        </p:txBody>
      </p:sp>
      <p:pic>
        <p:nvPicPr>
          <p:cNvPr id="4" name="final_5de58cb1a27d220013fc703e_764187">
            <a:hlinkClick r:id="" action="ppaction://media"/>
            <a:extLst>
              <a:ext uri="{FF2B5EF4-FFF2-40B4-BE49-F238E27FC236}">
                <a16:creationId xmlns:a16="http://schemas.microsoft.com/office/drawing/2014/main" id="{314F1D67-2579-4EF4-BE34-CF4DCE2D9E9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3700" y="1825625"/>
            <a:ext cx="3783013" cy="4351338"/>
          </a:xfrm>
        </p:spPr>
      </p:pic>
    </p:spTree>
    <p:extLst>
      <p:ext uri="{BB962C8B-B14F-4D97-AF65-F5344CB8AC3E}">
        <p14:creationId xmlns:p14="http://schemas.microsoft.com/office/powerpoint/2010/main" val="3460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F349-D1EB-E545-BCB6-1902657A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C14C-D09C-F94F-B166-82EFA7FF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How building design affects escape dynamics. </a:t>
            </a:r>
          </a:p>
          <a:p>
            <a:r>
              <a:rPr lang="en-US" dirty="0"/>
              <a:t>2. Compare different leader strategies.</a:t>
            </a:r>
          </a:p>
        </p:txBody>
      </p:sp>
    </p:spTree>
    <p:extLst>
      <p:ext uri="{BB962C8B-B14F-4D97-AF65-F5344CB8AC3E}">
        <p14:creationId xmlns:p14="http://schemas.microsoft.com/office/powerpoint/2010/main" val="35176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CB0-240F-1844-8063-FBCB9CD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1369-A287-EF4C-AEF7-24BD134C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  <a:p>
            <a:pPr marL="0" indent="0">
              <a:buNone/>
            </a:pPr>
            <a:r>
              <a:rPr lang="en-US" dirty="0"/>
              <a:t>One of the most disastrous forms of collective human behavior is the kind of crowd stampede induced by panic [1].  In a room when emergency happens, the role of leader should be very important. </a:t>
            </a:r>
          </a:p>
          <a:p>
            <a:r>
              <a:rPr lang="en-US" dirty="0"/>
              <a:t>Our Research Question:</a:t>
            </a:r>
          </a:p>
          <a:p>
            <a:pPr marL="0" indent="0">
              <a:buNone/>
            </a:pPr>
            <a:r>
              <a:rPr lang="en-US" dirty="0"/>
              <a:t>How does a leader make a difference? Specifically, in a smoky room filled by certain amount of people who are trying to escape from the room, will a leader help people escape ? </a:t>
            </a:r>
          </a:p>
        </p:txBody>
      </p:sp>
    </p:spTree>
    <p:extLst>
      <p:ext uri="{BB962C8B-B14F-4D97-AF65-F5344CB8AC3E}">
        <p14:creationId xmlns:p14="http://schemas.microsoft.com/office/powerpoint/2010/main" val="66382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BE7-BE55-AF48-B873-F79B686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2B37-48C2-5C4A-96B4-DC4664E6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Room(Environment): </a:t>
            </a:r>
          </a:p>
          <a:p>
            <a:pPr lvl="1"/>
            <a:r>
              <a:rPr lang="en-US" dirty="0"/>
              <a:t>Size is 20m x 30m</a:t>
            </a:r>
          </a:p>
          <a:p>
            <a:pPr lvl="1"/>
            <a:r>
              <a:rPr lang="en-US" dirty="0"/>
              <a:t>Single Exit</a:t>
            </a:r>
          </a:p>
          <a:p>
            <a:pPr lvl="1"/>
            <a:r>
              <a:rPr lang="en-US" dirty="0"/>
              <a:t>Smoky </a:t>
            </a:r>
          </a:p>
          <a:p>
            <a:r>
              <a:rPr lang="en-US" dirty="0"/>
              <a:t>People(Agents):</a:t>
            </a:r>
          </a:p>
          <a:p>
            <a:pPr lvl="1"/>
            <a:r>
              <a:rPr lang="en-US" dirty="0"/>
              <a:t>Each person is represented by a circle with certain radius. (0.25cm to 0.3cm)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A75DF3-5811-364E-B7C5-74FD86B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440" y="1556039"/>
            <a:ext cx="4132126" cy="32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1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CE6-B754-D84B-BA88-AD41F6F3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Agent-Based Social-Psychological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B36F-A5BB-EB43-A96C-9AEBBB01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of people movement  is modeled by Newton’s second law of motion. </a:t>
            </a:r>
          </a:p>
          <a:p>
            <a:r>
              <a:rPr lang="en-US" dirty="0"/>
              <a:t>The first term is the social-psychological force; it says that during an emergency situation, person </a:t>
            </a:r>
            <a:r>
              <a:rPr lang="en-US" dirty="0" err="1"/>
              <a:t>i</a:t>
            </a:r>
            <a:r>
              <a:rPr lang="en-US" dirty="0"/>
              <a:t> wants to move to a desired direction.</a:t>
            </a:r>
          </a:p>
          <a:p>
            <a:r>
              <a:rPr lang="en-US" dirty="0"/>
              <a:t>The second term is the sum of forces between any two people. </a:t>
            </a:r>
          </a:p>
          <a:p>
            <a:r>
              <a:rPr lang="en-US" dirty="0"/>
              <a:t>The third term is the sum of forces between a person and a wall.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6464301-B353-504B-88F8-A1B3BCFB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4940300"/>
            <a:ext cx="8318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8C18-0673-DE41-80FD-2171E8D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1381-3646-4C4E-9389-EDA5CBE3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</a:t>
            </a:r>
            <a:r>
              <a:rPr lang="en-US" baseline="-25000" dirty="0" err="1"/>
              <a:t>iW</a:t>
            </a:r>
            <a:r>
              <a:rPr lang="en-US" baseline="-25000" dirty="0"/>
              <a:t>  </a:t>
            </a:r>
            <a:r>
              <a:rPr lang="en-US" dirty="0"/>
              <a:t>represents the repulsive interaction force between a wall and a person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ij</a:t>
            </a:r>
            <a:r>
              <a:rPr lang="en-US" dirty="0"/>
              <a:t> represents the repulsive interaction force between person </a:t>
            </a:r>
            <a:r>
              <a:rPr lang="en-US" dirty="0" err="1"/>
              <a:t>i</a:t>
            </a:r>
            <a:r>
              <a:rPr lang="en-US" dirty="0"/>
              <a:t> and person j.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E3047A-26B1-8A40-BDEE-7802F7AB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2" t="1124" b="1"/>
          <a:stretch/>
        </p:blipFill>
        <p:spPr>
          <a:xfrm>
            <a:off x="838200" y="1825625"/>
            <a:ext cx="8318500" cy="1649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DABC7-A2D4-9B48-AD6F-79016482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6865"/>
            <a:ext cx="8318500" cy="5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8FDC-1F54-294D-A496-FC00122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Panic Parameter: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2F93-2E5A-0E48-AA98-B93140C6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err="1"/>
              <a:t>dasf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1A027-BCE2-9D4E-981B-F7EB9283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423"/>
            <a:ext cx="8470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4CF-CF5A-2649-AF7C-8953E5BE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herding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FCCB-C1DC-6A41-A824-00651174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emergency situation, people often show the so-called collective ‘herding’ behavior, i.e. when undergo panic feelings, people tend to run and follow other running people.</a:t>
            </a:r>
          </a:p>
        </p:txBody>
      </p:sp>
    </p:spTree>
    <p:extLst>
      <p:ext uri="{BB962C8B-B14F-4D97-AF65-F5344CB8AC3E}">
        <p14:creationId xmlns:p14="http://schemas.microsoft.com/office/powerpoint/2010/main" val="39890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B0E-EC09-174D-BB93-808C3920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 The role of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6D32-34BE-5F41-AF2D-760763FF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smoky room, the vision range of a person is about 3m to 4 m. Thus the first role of leader should be to inform everyone where the exit is. </a:t>
            </a:r>
          </a:p>
          <a:p>
            <a:r>
              <a:rPr lang="en-US" dirty="0"/>
              <a:t>Very often, when many people want to go through a single exit in an emergency situation, pushing and clogging happens.</a:t>
            </a:r>
          </a:p>
        </p:txBody>
      </p:sp>
    </p:spTree>
    <p:extLst>
      <p:ext uri="{BB962C8B-B14F-4D97-AF65-F5344CB8AC3E}">
        <p14:creationId xmlns:p14="http://schemas.microsoft.com/office/powerpoint/2010/main" val="296219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3496-5D26-6542-B7DB-C2323E7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Complete Panic, No leaders</a:t>
            </a:r>
          </a:p>
        </p:txBody>
      </p:sp>
      <p:pic>
        <p:nvPicPr>
          <p:cNvPr id="7" name="final_5de5881842c5dd00148b921d_159781">
            <a:hlinkClick r:id="" action="ppaction://media"/>
            <a:extLst>
              <a:ext uri="{FF2B5EF4-FFF2-40B4-BE49-F238E27FC236}">
                <a16:creationId xmlns:a16="http://schemas.microsoft.com/office/drawing/2014/main" id="{D910C9B8-4B18-41A6-8274-BB1235486F3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76750" y="1825625"/>
            <a:ext cx="3238500" cy="4351338"/>
          </a:xfrm>
        </p:spPr>
      </p:pic>
    </p:spTree>
    <p:extLst>
      <p:ext uri="{BB962C8B-B14F-4D97-AF65-F5344CB8AC3E}">
        <p14:creationId xmlns:p14="http://schemas.microsoft.com/office/powerpoint/2010/main" val="22679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4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379</Words>
  <Application>Microsoft Office PowerPoint</Application>
  <PresentationFormat>Widescreen</PresentationFormat>
  <Paragraphs>45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Escape Panic: the Role of a Leader</vt:lpstr>
      <vt:lpstr>Background and Research Question</vt:lpstr>
      <vt:lpstr>Model: Agent-Based Social-Psychological Model</vt:lpstr>
      <vt:lpstr>Model: Agent-Based Social-Psychological Model</vt:lpstr>
      <vt:lpstr>Forces</vt:lpstr>
      <vt:lpstr>Panic Parameter: </vt:lpstr>
      <vt:lpstr>Assumptions: herding</vt:lpstr>
      <vt:lpstr>Assumptions: The role of leader</vt:lpstr>
      <vt:lpstr>Result: Complete Panic, No leaders</vt:lpstr>
      <vt:lpstr>Result: The role of leaders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Escapist: the Role of </dc:title>
  <dc:creator>Yan Zhang</dc:creator>
  <cp:lastModifiedBy>Wenzhe Chen</cp:lastModifiedBy>
  <cp:revision>47</cp:revision>
  <dcterms:created xsi:type="dcterms:W3CDTF">2019-12-02T15:50:21Z</dcterms:created>
  <dcterms:modified xsi:type="dcterms:W3CDTF">2019-12-02T22:16:32Z</dcterms:modified>
</cp:coreProperties>
</file>