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DEDCC-3AE9-4DDD-A8BC-91DBCE08B901}" type="datetimeFigureOut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1F3B-9C32-4C14-A8EC-B26921013B5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023E-E4B3-45AD-8E37-6E1ECD23190D}" type="datetimeFigureOut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8B0E-DDA6-4084-9F83-4FE39D05957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8B0E-DDA6-4084-9F83-4FE39D05957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F9FEAE3-9DEB-4ADF-96D6-0A47EDF13C6C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26D1-6D1A-40E3-9522-29049A3BBA5A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4C8-E7DC-4AE5-9ED6-DAEDEAAE77E4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E088-5052-4450-B769-6B7B022BE9DF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1D40-3D1E-456F-8324-80CAB5A7BC63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0C8A-8F42-4D01-B3B1-6F613E421645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966C56-5F01-49B2-98A4-D1AD94408297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967F33B-B76D-4C0C-9A27-31E51F4C76F2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A053-33DB-4512-BAAE-DEEB2EE3394D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08FD-0EE1-4287-A27B-1786E0064A7A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3145-FDA5-4AED-982D-0F1D9996986E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83FEFC-3985-4C07-88AA-A7C45C217303}" type="datetime1">
              <a:rPr lang="zh-TW" altLang="en-US" smtClean="0"/>
              <a:t>2012/11/6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altLang="zh-TW" smtClean="0"/>
              <a:t>2012/11/06</a:t>
            </a: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5AB3ECC-8F2C-4AAB-BB94-B3AD795551A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458200" cy="1470025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QR Code Recognition Based On </a:t>
            </a:r>
            <a:r>
              <a:rPr lang="en-US" altLang="zh-TW" sz="5400" dirty="0" smtClean="0"/>
              <a:t>Image </a:t>
            </a:r>
            <a:r>
              <a:rPr lang="en-US" altLang="zh-TW" sz="5400" dirty="0" smtClean="0"/>
              <a:t>Processing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06888" cy="1752600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sz="2800" dirty="0" err="1" smtClean="0"/>
              <a:t>Yunhua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Gu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Weixiang</a:t>
            </a:r>
            <a:r>
              <a:rPr lang="en-US" altLang="zh-TW" sz="2800" dirty="0" smtClean="0"/>
              <a:t> Zhang, IEEE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reference[13] </a:t>
            </a:r>
            <a:r>
              <a:rPr lang="en-US" altLang="zh-TW" dirty="0" smtClean="0"/>
              <a:t>uses </a:t>
            </a:r>
            <a:r>
              <a:rPr lang="en-US" altLang="zh-TW" dirty="0" smtClean="0">
                <a:solidFill>
                  <a:srgbClr val="FF0000"/>
                </a:solidFill>
              </a:rPr>
              <a:t>OTSU method </a:t>
            </a:r>
            <a:r>
              <a:rPr lang="en-US" altLang="zh-TW" dirty="0" smtClean="0"/>
              <a:t>for </a:t>
            </a:r>
            <a:r>
              <a:rPr lang="en-US" altLang="zh-TW" dirty="0" err="1" smtClean="0"/>
              <a:t>binarization</a:t>
            </a:r>
            <a:r>
              <a:rPr lang="en-US" altLang="zh-TW" dirty="0" smtClean="0"/>
              <a:t>, </a:t>
            </a:r>
            <a:r>
              <a:rPr lang="en-US" altLang="zh-TW" dirty="0" smtClean="0"/>
              <a:t>extracts edge </a:t>
            </a:r>
            <a:r>
              <a:rPr lang="en-US" altLang="zh-TW" dirty="0" smtClean="0"/>
              <a:t>of QR code via gradient method and uses the </a:t>
            </a:r>
            <a:r>
              <a:rPr lang="en-US" altLang="zh-TW" dirty="0" smtClean="0">
                <a:solidFill>
                  <a:srgbClr val="FF0000"/>
                </a:solidFill>
              </a:rPr>
              <a:t>Hough transform </a:t>
            </a:r>
            <a:r>
              <a:rPr lang="en-US" altLang="zh-TW" dirty="0" smtClean="0"/>
              <a:t>to locate after decreasing image resolution.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reference[14] proposes a </a:t>
            </a:r>
            <a:r>
              <a:rPr lang="en-US" altLang="zh-TW" dirty="0" smtClean="0">
                <a:solidFill>
                  <a:srgbClr val="FF0000"/>
                </a:solidFill>
              </a:rPr>
              <a:t>quick location method</a:t>
            </a:r>
            <a:r>
              <a:rPr lang="en-US" altLang="zh-TW" dirty="0" smtClean="0"/>
              <a:t> for the QR code symbol using one-dimensional pattern match based on the specific mode of the </a:t>
            </a:r>
            <a:r>
              <a:rPr lang="en-US" altLang="zh-TW" dirty="0" smtClean="0">
                <a:solidFill>
                  <a:srgbClr val="FF0000"/>
                </a:solidFill>
              </a:rPr>
              <a:t>position detection patterns </a:t>
            </a:r>
            <a:r>
              <a:rPr lang="en-US" altLang="zh-TW" dirty="0" smtClean="0"/>
              <a:t>of the code.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reference[16</a:t>
            </a:r>
            <a:r>
              <a:rPr lang="en-US" altLang="zh-TW" dirty="0" smtClean="0"/>
              <a:t>] draws the concept of </a:t>
            </a:r>
            <a:r>
              <a:rPr lang="en-US" altLang="zh-TW" dirty="0" smtClean="0">
                <a:solidFill>
                  <a:srgbClr val="FF0000"/>
                </a:solidFill>
              </a:rPr>
              <a:t>convex hull </a:t>
            </a:r>
            <a:r>
              <a:rPr lang="en-US" altLang="zh-TW" dirty="0" smtClean="0"/>
              <a:t>in computational </a:t>
            </a:r>
            <a:r>
              <a:rPr lang="en-US" altLang="zh-TW" dirty="0" smtClean="0"/>
              <a:t>geometry into locating bar code through in </a:t>
            </a:r>
            <a:r>
              <a:rPr lang="en-US" altLang="zh-TW" dirty="0" smtClean="0"/>
              <a:t>case of </a:t>
            </a:r>
            <a:r>
              <a:rPr lang="en-US" altLang="zh-TW" dirty="0" smtClean="0"/>
              <a:t>Data Matrix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This algorithm can locate two-dimensional </a:t>
            </a:r>
            <a:r>
              <a:rPr lang="en-US" altLang="zh-TW" dirty="0" smtClean="0"/>
              <a:t>bar code </a:t>
            </a:r>
            <a:r>
              <a:rPr lang="en-US" altLang="zh-TW" dirty="0" smtClean="0"/>
              <a:t>effectively under the </a:t>
            </a:r>
            <a:r>
              <a:rPr lang="en-US" altLang="zh-TW" dirty="0" smtClean="0">
                <a:solidFill>
                  <a:srgbClr val="FF0000"/>
                </a:solidFill>
              </a:rPr>
              <a:t>distorted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FF0000"/>
                </a:solidFill>
              </a:rPr>
              <a:t>tilted situation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algn="ctr"/>
            <a:r>
              <a:rPr lang="en-US" altLang="zh-TW" dirty="0" smtClean="0"/>
              <a:t>Fig-2. Position Detection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As </a:t>
            </a:r>
            <a:r>
              <a:rPr lang="en-US" altLang="zh-TW" dirty="0" smtClean="0"/>
              <a:t>shown in </a:t>
            </a:r>
            <a:r>
              <a:rPr lang="en-US" altLang="zh-TW" dirty="0" smtClean="0"/>
              <a:t>fig-2</a:t>
            </a:r>
            <a:r>
              <a:rPr lang="en-US" altLang="zh-TW" dirty="0" smtClean="0"/>
              <a:t>, QR code contains 3 detection patterns </a:t>
            </a:r>
            <a:r>
              <a:rPr lang="en-US" altLang="zh-TW" dirty="0" smtClean="0"/>
              <a:t>A, B</a:t>
            </a:r>
            <a:r>
              <a:rPr lang="en-US" altLang="zh-TW" dirty="0" smtClean="0"/>
              <a:t>, C with the same size and shape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 descr="Position Detecti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14725" y="2400300"/>
            <a:ext cx="211455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detection pattern is composed of three overlapping concentric squares, the black and white of the module's ratio is </a:t>
            </a:r>
            <a:r>
              <a:rPr lang="en-US" altLang="zh-TW" dirty="0" smtClean="0">
                <a:solidFill>
                  <a:srgbClr val="FF0000"/>
                </a:solidFill>
              </a:rPr>
              <a:t>1:1:3:1:1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width of each module allows </a:t>
            </a:r>
            <a:r>
              <a:rPr lang="en-US" altLang="zh-TW" dirty="0" smtClean="0">
                <a:solidFill>
                  <a:srgbClr val="FF0000"/>
                </a:solidFill>
              </a:rPr>
              <a:t>deviation of 0.5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Fig-3. Rotation Correction</a:t>
            </a:r>
          </a:p>
          <a:p>
            <a:r>
              <a:rPr lang="en-US" altLang="zh-TW" dirty="0" smtClean="0"/>
              <a:t>As shown in </a:t>
            </a:r>
            <a:r>
              <a:rPr lang="en-US" altLang="zh-TW" dirty="0" smtClean="0"/>
              <a:t>fig-3</a:t>
            </a:r>
            <a:r>
              <a:rPr lang="en-US" altLang="zh-TW" dirty="0" smtClean="0"/>
              <a:t>, S square area is the original QR code </a:t>
            </a:r>
            <a:r>
              <a:rPr lang="en-US" altLang="zh-TW" dirty="0" smtClean="0"/>
              <a:t>image.</a:t>
            </a:r>
          </a:p>
          <a:p>
            <a:r>
              <a:rPr lang="en-US" altLang="zh-TW" dirty="0" smtClean="0"/>
              <a:t>N </a:t>
            </a:r>
            <a:r>
              <a:rPr lang="en-US" altLang="zh-TW" dirty="0" smtClean="0"/>
              <a:t>square is the area after </a:t>
            </a:r>
            <a:r>
              <a:rPr lang="en-US" altLang="zh-TW" dirty="0" smtClean="0"/>
              <a:t>interception. </a:t>
            </a:r>
            <a:endParaRPr lang="en-US" altLang="zh-TW" dirty="0" smtClean="0"/>
          </a:p>
          <a:p>
            <a:r>
              <a:rPr lang="en-US" altLang="zh-TW" dirty="0" smtClean="0"/>
              <a:t>P1, P2, P3 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 the three feature </a:t>
            </a:r>
            <a:r>
              <a:rPr lang="en-US" altLang="zh-TW" dirty="0" smtClean="0"/>
              <a:t>points</a:t>
            </a:r>
            <a:r>
              <a:rPr lang="en-US" altLang="zh-TW" dirty="0" smtClean="0"/>
              <a:t>.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 descr="Rotation Correcti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988840"/>
            <a:ext cx="2088232" cy="220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Assuming the rotation </a:t>
            </a:r>
            <a:r>
              <a:rPr lang="en-US" altLang="zh-TW" dirty="0" smtClean="0"/>
              <a:t>angle is </a:t>
            </a:r>
            <a:r>
              <a:rPr lang="el-GR" altLang="zh-TW" dirty="0" smtClean="0"/>
              <a:t>θ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Calculate </a:t>
            </a:r>
            <a:r>
              <a:rPr lang="en-US" altLang="zh-TW" dirty="0" smtClean="0"/>
              <a:t>Strike distance between </a:t>
            </a:r>
            <a:r>
              <a:rPr lang="en-US" altLang="zh-TW" dirty="0" smtClean="0"/>
              <a:t>three points </a:t>
            </a:r>
            <a:r>
              <a:rPr lang="en-US" altLang="zh-TW" dirty="0" smtClean="0"/>
              <a:t>and find the longest distance, suppose it is </a:t>
            </a:r>
            <a:r>
              <a:rPr lang="en-US" altLang="zh-TW" dirty="0" smtClean="0"/>
              <a:t>P2,P3.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 descr="longest distanc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781425"/>
            <a:ext cx="6143625" cy="3076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the center coordinate of QR code determined, </a:t>
            </a:r>
            <a:r>
              <a:rPr lang="en-US" altLang="zh-TW" dirty="0" smtClean="0"/>
              <a:t>to capture </a:t>
            </a:r>
            <a:r>
              <a:rPr lang="en-US" altLang="zh-TW" dirty="0" smtClean="0"/>
              <a:t>its square on the image center to ensure the QR </a:t>
            </a:r>
            <a:r>
              <a:rPr lang="en-US" altLang="zh-TW" dirty="0" smtClean="0"/>
              <a:t>code can </a:t>
            </a:r>
            <a:r>
              <a:rPr lang="en-US" altLang="zh-TW" dirty="0" smtClean="0"/>
              <a:t>all access.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length of the intercepted side is at </a:t>
            </a:r>
            <a:r>
              <a:rPr lang="en-US" altLang="zh-TW" dirty="0" smtClean="0"/>
              <a:t>least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New </a:t>
            </a:r>
            <a:r>
              <a:rPr lang="en-US" altLang="zh-TW" dirty="0" smtClean="0"/>
              <a:t>Length = </a:t>
            </a:r>
            <a:r>
              <a:rPr lang="en-US" altLang="zh-TW" dirty="0" smtClean="0"/>
              <a:t>√2 * </a:t>
            </a:r>
            <a:r>
              <a:rPr lang="en-US" altLang="zh-TW" dirty="0" err="1" smtClean="0"/>
              <a:t>SourceLength</a:t>
            </a:r>
            <a:r>
              <a:rPr lang="en-US" altLang="zh-TW" dirty="0" smtClean="0"/>
              <a:t> * </a:t>
            </a:r>
            <a:r>
              <a:rPr lang="en-US" altLang="zh-TW" dirty="0" smtClean="0"/>
              <a:t>sin</a:t>
            </a:r>
            <a:r>
              <a:rPr lang="el-GR" altLang="zh-TW" dirty="0" smtClean="0"/>
              <a:t>θ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Because the purpose of rotation coordinates is </a:t>
            </a:r>
            <a:r>
              <a:rPr lang="en-US" altLang="zh-TW" dirty="0" smtClean="0">
                <a:solidFill>
                  <a:srgbClr val="FF0000"/>
                </a:solidFill>
              </a:rPr>
              <a:t>not necessarily </a:t>
            </a:r>
            <a:r>
              <a:rPr lang="en-US" altLang="zh-TW" dirty="0" smtClean="0">
                <a:solidFill>
                  <a:srgbClr val="FF0000"/>
                </a:solidFill>
              </a:rPr>
              <a:t>integer coordinates</a:t>
            </a:r>
            <a:r>
              <a:rPr lang="en-US" altLang="zh-TW" dirty="0" smtClean="0"/>
              <a:t>, in order to ensure the image </a:t>
            </a:r>
            <a:r>
              <a:rPr lang="en-US" altLang="zh-TW" dirty="0" smtClean="0"/>
              <a:t>is not </a:t>
            </a:r>
            <a:r>
              <a:rPr lang="en-US" altLang="zh-TW" dirty="0" smtClean="0"/>
              <a:t>distorted, the gray value of purpose pixel needs </a:t>
            </a:r>
            <a:r>
              <a:rPr lang="en-US" altLang="zh-TW" dirty="0" smtClean="0"/>
              <a:t>for interpolation </a:t>
            </a:r>
            <a:r>
              <a:rPr lang="en-US" altLang="zh-TW" dirty="0" smtClean="0"/>
              <a:t>in the image rotation transformation.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frequently-used </a:t>
            </a:r>
            <a:r>
              <a:rPr lang="en-US" altLang="zh-TW" dirty="0" smtClean="0"/>
              <a:t>methods include the </a:t>
            </a:r>
            <a:r>
              <a:rPr lang="en-US" altLang="zh-TW" dirty="0" smtClean="0">
                <a:solidFill>
                  <a:srgbClr val="FF0000"/>
                </a:solidFill>
              </a:rPr>
              <a:t>nearest </a:t>
            </a:r>
            <a:r>
              <a:rPr lang="en-US" altLang="zh-TW" dirty="0" smtClean="0">
                <a:solidFill>
                  <a:srgbClr val="FF0000"/>
                </a:solidFill>
              </a:rPr>
              <a:t>neighbor interpolation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bilinear interpolation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tri-linear </a:t>
            </a:r>
            <a:r>
              <a:rPr lang="en-US" altLang="zh-TW" dirty="0" smtClean="0">
                <a:solidFill>
                  <a:srgbClr val="FF0000"/>
                </a:solidFill>
              </a:rPr>
              <a:t>interpolation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Therefore, the </a:t>
            </a:r>
            <a:r>
              <a:rPr lang="en-US" altLang="zh-TW" dirty="0" smtClean="0">
                <a:solidFill>
                  <a:srgbClr val="FF0000"/>
                </a:solidFill>
              </a:rPr>
              <a:t>bilinear interpolation </a:t>
            </a:r>
            <a:r>
              <a:rPr lang="en-US" altLang="zh-TW" dirty="0" smtClean="0"/>
              <a:t>is used in image rotation in this paper.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 addition, if </a:t>
            </a:r>
            <a:r>
              <a:rPr lang="en-US" altLang="zh-TW" dirty="0" smtClean="0"/>
              <a:t>the coordinates of QR code are not precise enough, the </a:t>
            </a:r>
            <a:r>
              <a:rPr lang="en-US" altLang="zh-TW" dirty="0" smtClean="0"/>
              <a:t>result is </a:t>
            </a:r>
            <a:r>
              <a:rPr lang="en-US" altLang="zh-TW" dirty="0" smtClean="0"/>
              <a:t>not very satisfactory, just as </a:t>
            </a:r>
            <a:r>
              <a:rPr lang="en-US" altLang="zh-TW" dirty="0" smtClean="0"/>
              <a:t>fig-4 </a:t>
            </a:r>
            <a:r>
              <a:rPr lang="en-US" altLang="zh-TW" dirty="0" smtClean="0"/>
              <a:t>shows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Fig-4</a:t>
            </a:r>
            <a:r>
              <a:rPr lang="en-US" altLang="zh-TW" dirty="0" smtClean="0"/>
              <a:t>. </a:t>
            </a:r>
            <a:r>
              <a:rPr lang="en-US" altLang="zh-TW" dirty="0" smtClean="0"/>
              <a:t> Comparison </a:t>
            </a:r>
            <a:r>
              <a:rPr lang="en-US" altLang="zh-TW" dirty="0" smtClean="0"/>
              <a:t>of Three </a:t>
            </a:r>
            <a:r>
              <a:rPr lang="en-US" altLang="zh-TW" dirty="0" smtClean="0"/>
              <a:t>Interpolation Methods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 descr="Comparison of Three Interpolation Method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988840"/>
            <a:ext cx="3024336" cy="348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Recognition Based On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mage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rocessing</a:t>
            </a:r>
            <a:endParaRPr lang="en-US" altLang="zh-TW" dirty="0" smtClean="0"/>
          </a:p>
          <a:p>
            <a:r>
              <a:rPr lang="en-US" altLang="zh-TW" dirty="0" smtClean="0"/>
              <a:t>Experiment Results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  <a:endParaRPr lang="zh-TW" altLang="en-US" dirty="0" smtClean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Geometric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image geometric distortion will emerge because of </a:t>
            </a:r>
            <a:r>
              <a:rPr lang="en-US" altLang="zh-TW" dirty="0" smtClean="0"/>
              <a:t>the shooting </a:t>
            </a:r>
            <a:r>
              <a:rPr lang="en-US" altLang="zh-TW" dirty="0" smtClean="0">
                <a:solidFill>
                  <a:srgbClr val="FF0000"/>
                </a:solidFill>
              </a:rPr>
              <a:t>angle</a:t>
            </a:r>
            <a:r>
              <a:rPr lang="en-US" altLang="zh-TW" dirty="0" smtClean="0"/>
              <a:t>, image </a:t>
            </a:r>
            <a:r>
              <a:rPr lang="en-US" altLang="zh-TW" dirty="0" smtClean="0">
                <a:solidFill>
                  <a:srgbClr val="FF0000"/>
                </a:solidFill>
              </a:rPr>
              <a:t>rotation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other issues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QR code geometric </a:t>
            </a:r>
            <a:r>
              <a:rPr lang="en-US" altLang="zh-TW" dirty="0" smtClean="0"/>
              <a:t>distortion will bring great </a:t>
            </a:r>
            <a:r>
              <a:rPr lang="en-US" altLang="zh-TW" dirty="0" smtClean="0">
                <a:solidFill>
                  <a:srgbClr val="FF0000"/>
                </a:solidFill>
              </a:rPr>
              <a:t>recognition errors </a:t>
            </a:r>
            <a:r>
              <a:rPr lang="en-US" altLang="zh-TW" dirty="0" smtClean="0"/>
              <a:t>and reduce </a:t>
            </a:r>
            <a:r>
              <a:rPr lang="en-US" altLang="zh-TW" dirty="0" smtClean="0"/>
              <a:t>the recognition rate.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Geometric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Distortion correction </a:t>
            </a:r>
            <a:r>
              <a:rPr lang="en-US" altLang="zh-TW" dirty="0" smtClean="0"/>
              <a:t>algorithm is as </a:t>
            </a:r>
            <a:r>
              <a:rPr lang="en-US" altLang="zh-TW" dirty="0" smtClean="0"/>
              <a:t>follows.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TW" dirty="0" smtClean="0"/>
              <a:t>Obtain </a:t>
            </a:r>
            <a:r>
              <a:rPr lang="en-US" altLang="zh-TW" dirty="0" smtClean="0"/>
              <a:t>images of the four vertices </a:t>
            </a:r>
            <a:r>
              <a:rPr lang="en-US" altLang="zh-TW" dirty="0" smtClean="0"/>
              <a:t>of QR codes.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TW" dirty="0" smtClean="0"/>
              <a:t>Determine </a:t>
            </a:r>
            <a:r>
              <a:rPr lang="en-US" altLang="zh-TW" dirty="0" smtClean="0"/>
              <a:t>the fourth </a:t>
            </a:r>
            <a:r>
              <a:rPr lang="en-US" altLang="zh-TW" dirty="0" smtClean="0"/>
              <a:t>vertex.</a:t>
            </a:r>
          </a:p>
          <a:p>
            <a:pPr marL="624078" indent="-514350">
              <a:buFont typeface="+mj-lt"/>
              <a:buAutoNum type="arabicPeriod"/>
            </a:pP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endParaRPr lang="en-US" altLang="zh-TW" dirty="0" smtClean="0"/>
          </a:p>
          <a:p>
            <a:pPr marL="365125" indent="-255588" algn="ctr">
              <a:buFont typeface="Arial" pitchFamily="34" charset="0"/>
              <a:buChar char="•"/>
            </a:pPr>
            <a:r>
              <a:rPr lang="en-US" altLang="zh-TW" dirty="0" smtClean="0"/>
              <a:t>Fig-5.  Calculate the Fourth Vertex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 descr="Calculate the Fourth Vertex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3789040"/>
            <a:ext cx="2160240" cy="2040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Geometric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3"/>
            </a:pPr>
            <a:r>
              <a:rPr lang="en-US" altLang="zh-TW" dirty="0" smtClean="0"/>
              <a:t>As </a:t>
            </a:r>
            <a:r>
              <a:rPr lang="en-US" altLang="zh-TW" dirty="0" smtClean="0"/>
              <a:t>shown in fig-6, P1, P2, P3, P4 are the four vertexes of the QR code image without distortion, P1’ ,P2’ ,P3’ ,P4’ are the four vertexes of the QR code for the actual image.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Fig-6.  Control point transformation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 descr="Control point transformati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4077072"/>
            <a:ext cx="2706562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Geometric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By </a:t>
            </a:r>
            <a:r>
              <a:rPr lang="en-US" altLang="zh-TW" dirty="0" smtClean="0">
                <a:solidFill>
                  <a:srgbClr val="FF0000"/>
                </a:solidFill>
              </a:rPr>
              <a:t>Jacobi iteration method</a:t>
            </a:r>
            <a:r>
              <a:rPr lang="en-US" altLang="zh-TW" dirty="0" smtClean="0"/>
              <a:t> can solve the 8 </a:t>
            </a:r>
            <a:r>
              <a:rPr lang="en-US" altLang="zh-TW" dirty="0" smtClean="0"/>
              <a:t>parameters a</a:t>
            </a:r>
            <a:r>
              <a:rPr lang="en-US" altLang="zh-TW" dirty="0" smtClean="0"/>
              <a:t>, b, c, d, m, n, </a:t>
            </a:r>
            <a:r>
              <a:rPr lang="en-US" altLang="zh-TW" dirty="0" smtClean="0"/>
              <a:t>p</a:t>
            </a:r>
            <a:r>
              <a:rPr lang="en-US" altLang="zh-TW" dirty="0" smtClean="0"/>
              <a:t>, q in above equations, and then it </a:t>
            </a:r>
            <a:r>
              <a:rPr lang="en-US" altLang="zh-TW" dirty="0" smtClean="0"/>
              <a:t>realizes the </a:t>
            </a:r>
            <a:r>
              <a:rPr lang="en-US" altLang="zh-TW" dirty="0" smtClean="0"/>
              <a:t>calibration transformation from the general quadrilateral </a:t>
            </a:r>
            <a:r>
              <a:rPr lang="en-US" altLang="zh-TW" dirty="0" smtClean="0"/>
              <a:t>to a </a:t>
            </a:r>
            <a:r>
              <a:rPr lang="en-US" altLang="zh-TW" dirty="0" smtClean="0"/>
              <a:t>square.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 descr="Jacobi iteration metho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780928"/>
            <a:ext cx="6410325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Geometric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Then the </a:t>
            </a:r>
            <a:r>
              <a:rPr lang="en-US" altLang="zh-TW" dirty="0" smtClean="0">
                <a:solidFill>
                  <a:srgbClr val="FF0000"/>
                </a:solidFill>
              </a:rPr>
              <a:t>bilinear interpolation </a:t>
            </a:r>
            <a:r>
              <a:rPr lang="en-US" altLang="zh-TW" dirty="0" smtClean="0"/>
              <a:t>formula is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 descr="bilinear interpolation formul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56992"/>
            <a:ext cx="9144000" cy="1078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Normalization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Firstly, make sure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version number </a:t>
            </a:r>
            <a:r>
              <a:rPr lang="en-US" altLang="zh-TW" dirty="0" smtClean="0"/>
              <a:t>of </a:t>
            </a:r>
            <a:r>
              <a:rPr lang="en-US" altLang="zh-TW" dirty="0" smtClean="0"/>
              <a:t>the QR code </a:t>
            </a:r>
            <a:r>
              <a:rPr lang="en-US" altLang="zh-TW" dirty="0" smtClean="0"/>
              <a:t>based on </a:t>
            </a:r>
            <a:r>
              <a:rPr lang="en-US" altLang="zh-TW" dirty="0" smtClean="0"/>
              <a:t>the decoding </a:t>
            </a:r>
            <a:r>
              <a:rPr lang="en-US" altLang="zh-TW" dirty="0" smtClean="0"/>
              <a:t>algorithm </a:t>
            </a:r>
            <a:r>
              <a:rPr lang="en-US" altLang="zh-TW" dirty="0" smtClean="0"/>
              <a:t>given in the </a:t>
            </a:r>
            <a:r>
              <a:rPr lang="en-US" altLang="zh-TW" dirty="0" smtClean="0">
                <a:solidFill>
                  <a:srgbClr val="FF0000"/>
                </a:solidFill>
              </a:rPr>
              <a:t>national standard </a:t>
            </a:r>
            <a:r>
              <a:rPr lang="en-US" altLang="zh-TW" dirty="0" smtClean="0"/>
              <a:t>and symbol </a:t>
            </a:r>
            <a:r>
              <a:rPr lang="en-US" altLang="zh-TW" dirty="0" smtClean="0"/>
              <a:t>structures of QR code </a:t>
            </a:r>
            <a:r>
              <a:rPr lang="en-US" altLang="zh-TW" dirty="0" smtClean="0"/>
              <a:t>itself.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Secondly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divide </a:t>
            </a:r>
            <a:r>
              <a:rPr lang="en-US" altLang="zh-TW" dirty="0" smtClean="0">
                <a:solidFill>
                  <a:srgbClr val="FF0000"/>
                </a:solidFill>
              </a:rPr>
              <a:t>equally</a:t>
            </a:r>
            <a:r>
              <a:rPr lang="en-US" altLang="zh-TW" dirty="0" smtClean="0"/>
              <a:t> the </a:t>
            </a:r>
            <a:r>
              <a:rPr lang="en-US" altLang="zh-TW" dirty="0" smtClean="0"/>
              <a:t>QR image into </a:t>
            </a:r>
            <a:r>
              <a:rPr lang="en-US" altLang="zh-TW" dirty="0" smtClean="0"/>
              <a:t>n x n </a:t>
            </a:r>
            <a:r>
              <a:rPr lang="en-US" altLang="zh-TW" dirty="0" smtClean="0"/>
              <a:t>small grids according the </a:t>
            </a:r>
            <a:r>
              <a:rPr lang="en-US" altLang="zh-TW" dirty="0" smtClean="0"/>
              <a:t>version number</a:t>
            </a:r>
            <a:r>
              <a:rPr lang="en-US" altLang="zh-TW" dirty="0" smtClean="0"/>
              <a:t>, re-sample the center of each grid as the sampling </a:t>
            </a:r>
            <a:r>
              <a:rPr lang="en-US" altLang="zh-TW" dirty="0" smtClean="0"/>
              <a:t>point and </a:t>
            </a:r>
            <a:r>
              <a:rPr lang="en-US" altLang="zh-TW" dirty="0" smtClean="0"/>
              <a:t>get the normalized QR code symbol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Normalization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Thirdly, decode the standard QR code symbol according the </a:t>
            </a:r>
            <a:r>
              <a:rPr lang="en-US" altLang="zh-TW" dirty="0" smtClean="0">
                <a:solidFill>
                  <a:srgbClr val="FF0000"/>
                </a:solidFill>
              </a:rPr>
              <a:t>National Standard Method </a:t>
            </a:r>
            <a:r>
              <a:rPr lang="en-US" altLang="zh-TW" dirty="0" smtClean="0"/>
              <a:t>of Quick Response Code after image re-sampling.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Results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4760"/>
                <a:gridCol w="2448272"/>
                <a:gridCol w="202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Algorithm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Average 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Recognition Rate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OTSU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0.005500s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90%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Genetic algorithm use in threshold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0.020440s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Bimodal histogram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0.004540s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80%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Niblack</a:t>
                      </a:r>
                      <a:r>
                        <a:rPr lang="en-US" altLang="zh-TW" dirty="0" smtClean="0"/>
                        <a:t>(Window size is 5)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0.164254s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same programming environment used for the time to determine the rotation angle.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As opposed to 0.104890s in general </a:t>
            </a:r>
            <a:r>
              <a:rPr lang="en-US" altLang="zh-TW" dirty="0" smtClean="0">
                <a:solidFill>
                  <a:srgbClr val="FF0000"/>
                </a:solidFill>
              </a:rPr>
              <a:t>Hough transform</a:t>
            </a:r>
            <a:r>
              <a:rPr lang="en-US" altLang="zh-TW" dirty="0" smtClean="0"/>
              <a:t> and 0.002622s in </a:t>
            </a:r>
            <a:r>
              <a:rPr lang="en-US" altLang="zh-TW" dirty="0" smtClean="0">
                <a:solidFill>
                  <a:srgbClr val="FF0000"/>
                </a:solidFill>
              </a:rPr>
              <a:t>hollowing algorithm</a:t>
            </a:r>
            <a:r>
              <a:rPr lang="en-US" altLang="zh-TW" dirty="0" smtClean="0"/>
              <a:t>, the time used in algorithm in this paper time 0.000427s, shortened by 245 times and 6.14 times.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zh-TW" dirty="0" smtClean="0"/>
              <a:t>In the rotation process, the QR code symbol </a:t>
            </a:r>
            <a:r>
              <a:rPr lang="en-US" altLang="zh-TW" dirty="0" smtClean="0"/>
              <a:t>was extracted </a:t>
            </a:r>
            <a:r>
              <a:rPr lang="en-US" altLang="zh-TW" dirty="0" smtClean="0"/>
              <a:t>and the surrounding </a:t>
            </a:r>
            <a:r>
              <a:rPr lang="en-US" altLang="zh-TW" dirty="0" smtClean="0">
                <a:solidFill>
                  <a:srgbClr val="FF0000"/>
                </a:solidFill>
              </a:rPr>
              <a:t>noise</a:t>
            </a:r>
            <a:r>
              <a:rPr lang="en-US" altLang="zh-TW" dirty="0" smtClean="0"/>
              <a:t> information can </a:t>
            </a:r>
            <a:r>
              <a:rPr lang="en-US" altLang="zh-TW" dirty="0" smtClean="0"/>
              <a:t>be </a:t>
            </a:r>
            <a:r>
              <a:rPr lang="en-US" altLang="zh-TW" dirty="0" smtClean="0">
                <a:solidFill>
                  <a:srgbClr val="FF0000"/>
                </a:solidFill>
              </a:rPr>
              <a:t>effectively eliminated</a:t>
            </a:r>
            <a:r>
              <a:rPr lang="en-US" altLang="zh-TW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TW" dirty="0" smtClean="0"/>
              <a:t>In </a:t>
            </a:r>
            <a:r>
              <a:rPr lang="en-US" altLang="zh-TW" dirty="0" smtClean="0"/>
              <a:t>terms of the geometric </a:t>
            </a:r>
            <a:r>
              <a:rPr lang="en-US" altLang="zh-TW" dirty="0" smtClean="0"/>
              <a:t>correction, not </a:t>
            </a:r>
            <a:r>
              <a:rPr lang="en-US" altLang="zh-TW" dirty="0" smtClean="0"/>
              <a:t>using Hough transform, but using the coordinates of </a:t>
            </a:r>
            <a:r>
              <a:rPr lang="en-US" altLang="zh-TW" dirty="0" smtClean="0"/>
              <a:t>known points </a:t>
            </a:r>
            <a:r>
              <a:rPr lang="en-US" altLang="zh-TW" dirty="0" smtClean="0"/>
              <a:t>to infer the fourth vertex of QR code, and this </a:t>
            </a:r>
            <a:r>
              <a:rPr lang="en-US" altLang="zh-TW" dirty="0" smtClean="0"/>
              <a:t>method </a:t>
            </a:r>
            <a:r>
              <a:rPr lang="en-US" altLang="zh-TW" dirty="0" smtClean="0">
                <a:solidFill>
                  <a:srgbClr val="FF0000"/>
                </a:solidFill>
              </a:rPr>
              <a:t>reduces </a:t>
            </a:r>
            <a:r>
              <a:rPr lang="en-US" altLang="zh-TW" dirty="0" smtClean="0">
                <a:solidFill>
                  <a:srgbClr val="FF0000"/>
                </a:solidFill>
              </a:rPr>
              <a:t>the time </a:t>
            </a:r>
            <a:r>
              <a:rPr lang="en-US" altLang="zh-TW" dirty="0" smtClean="0">
                <a:solidFill>
                  <a:srgbClr val="FF0000"/>
                </a:solidFill>
              </a:rPr>
              <a:t>complexity</a:t>
            </a:r>
            <a:r>
              <a:rPr lang="en-US" altLang="zh-TW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TW" dirty="0" smtClean="0"/>
              <a:t>In </a:t>
            </a:r>
            <a:r>
              <a:rPr lang="en-US" altLang="zh-TW" dirty="0" smtClean="0"/>
              <a:t>terms of </a:t>
            </a:r>
            <a:r>
              <a:rPr lang="en-US" altLang="zh-TW" dirty="0" smtClean="0"/>
              <a:t>image normalization</a:t>
            </a:r>
            <a:r>
              <a:rPr lang="en-US" altLang="zh-TW" dirty="0" smtClean="0"/>
              <a:t>, using the principle of image scaling to </a:t>
            </a:r>
            <a:r>
              <a:rPr lang="en-US" altLang="zh-TW" dirty="0" smtClean="0">
                <a:solidFill>
                  <a:srgbClr val="FF0000"/>
                </a:solidFill>
              </a:rPr>
              <a:t>reduce the </a:t>
            </a:r>
            <a:r>
              <a:rPr lang="en-US" altLang="zh-TW" dirty="0" smtClean="0">
                <a:solidFill>
                  <a:srgbClr val="FF0000"/>
                </a:solidFill>
              </a:rPr>
              <a:t>error </a:t>
            </a:r>
            <a:r>
              <a:rPr lang="en-US" altLang="zh-TW" dirty="0" smtClean="0"/>
              <a:t>caused by average means.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solve the QR code </a:t>
            </a:r>
            <a:r>
              <a:rPr lang="en-US" altLang="zh-TW" dirty="0" smtClean="0">
                <a:solidFill>
                  <a:srgbClr val="FF0000"/>
                </a:solidFill>
              </a:rPr>
              <a:t>recognition problem </a:t>
            </a:r>
            <a:r>
              <a:rPr lang="en-US" altLang="zh-TW" dirty="0" smtClean="0"/>
              <a:t>caused by </a:t>
            </a:r>
            <a:r>
              <a:rPr lang="en-US" altLang="zh-TW" dirty="0" smtClean="0"/>
              <a:t>ordinary camera collection, the </a:t>
            </a:r>
            <a:r>
              <a:rPr lang="en-US" altLang="zh-TW" dirty="0" smtClean="0">
                <a:solidFill>
                  <a:srgbClr val="FF0000"/>
                </a:solidFill>
              </a:rPr>
              <a:t>recognition algorithm </a:t>
            </a:r>
            <a:r>
              <a:rPr lang="en-US" altLang="zh-TW" dirty="0" smtClean="0"/>
              <a:t>based on </a:t>
            </a:r>
            <a:r>
              <a:rPr lang="en-US" altLang="zh-TW" dirty="0" smtClean="0"/>
              <a:t>image processing is put forward in this paper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whole process </a:t>
            </a:r>
            <a:r>
              <a:rPr lang="en-US" altLang="zh-TW" dirty="0" smtClean="0"/>
              <a:t>including </a:t>
            </a:r>
            <a:r>
              <a:rPr lang="en-US" altLang="zh-TW" dirty="0" smtClean="0">
                <a:solidFill>
                  <a:srgbClr val="FF0000"/>
                </a:solidFill>
              </a:rPr>
              <a:t>image </a:t>
            </a:r>
            <a:r>
              <a:rPr lang="en-US" altLang="zh-TW" dirty="0" err="1" smtClean="0">
                <a:solidFill>
                  <a:srgbClr val="FF0000"/>
                </a:solidFill>
              </a:rPr>
              <a:t>binarization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image tilt correction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image orientation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image geometric correction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image </a:t>
            </a:r>
            <a:r>
              <a:rPr lang="en-US" altLang="zh-TW" dirty="0" smtClean="0">
                <a:solidFill>
                  <a:srgbClr val="FF0000"/>
                </a:solidFill>
              </a:rPr>
              <a:t>normalization </a:t>
            </a:r>
            <a:r>
              <a:rPr lang="en-US" altLang="zh-TW" dirty="0" smtClean="0"/>
              <a:t>allows </a:t>
            </a:r>
            <a:r>
              <a:rPr lang="en-US" altLang="zh-TW" dirty="0" smtClean="0"/>
              <a:t>images collected on different illumination </a:t>
            </a:r>
            <a:r>
              <a:rPr lang="en-US" altLang="zh-TW" dirty="0" smtClean="0"/>
              <a:t>conditions, different </a:t>
            </a:r>
            <a:r>
              <a:rPr lang="en-US" altLang="zh-TW" dirty="0" smtClean="0"/>
              <a:t>acquisition angles to be quickly identified.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/>
              <a:t>Recognition Based On Image Processing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Fig-1.  Recognition Process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 descr="Recognition Proces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132856"/>
            <a:ext cx="4320480" cy="3758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</a:t>
            </a:r>
            <a:r>
              <a:rPr lang="en-US" altLang="zh-TW" dirty="0" err="1" smtClean="0"/>
              <a:t>Binarization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reference[7</a:t>
            </a:r>
            <a:r>
              <a:rPr lang="en-US" altLang="zh-TW" dirty="0" smtClean="0"/>
              <a:t>] points out </a:t>
            </a:r>
            <a:r>
              <a:rPr lang="en-US" altLang="zh-TW" dirty="0" smtClean="0"/>
              <a:t>that </a:t>
            </a:r>
            <a:r>
              <a:rPr lang="en-US" altLang="zh-TW" dirty="0" err="1" smtClean="0">
                <a:solidFill>
                  <a:srgbClr val="FF0000"/>
                </a:solidFill>
              </a:rPr>
              <a:t>Niblack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method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the best method comparing a variety of </a:t>
            </a:r>
            <a:r>
              <a:rPr lang="en-US" altLang="zh-TW" dirty="0" smtClean="0">
                <a:solidFill>
                  <a:srgbClr val="FF0000"/>
                </a:solidFill>
              </a:rPr>
              <a:t>local threshold </a:t>
            </a:r>
            <a:r>
              <a:rPr lang="en-US" altLang="zh-TW" dirty="0" smtClean="0">
                <a:solidFill>
                  <a:srgbClr val="FF0000"/>
                </a:solidFill>
              </a:rPr>
              <a:t>algorithm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r>
              <a:rPr lang="en-US" altLang="zh-TW" dirty="0" smtClean="0"/>
              <a:t>But </a:t>
            </a:r>
            <a:r>
              <a:rPr lang="en-US" altLang="zh-TW" dirty="0" smtClean="0"/>
              <a:t>it is very difficult to set an </a:t>
            </a:r>
            <a:r>
              <a:rPr lang="en-US" altLang="zh-TW" dirty="0" smtClean="0"/>
              <a:t>appropriate window </a:t>
            </a:r>
            <a:r>
              <a:rPr lang="en-US" altLang="zh-TW" dirty="0" smtClean="0"/>
              <a:t>size on the way, has </a:t>
            </a:r>
            <a:r>
              <a:rPr lang="en-US" altLang="zh-TW" dirty="0" smtClean="0">
                <a:solidFill>
                  <a:srgbClr val="FF0000"/>
                </a:solidFill>
              </a:rPr>
              <a:t>great</a:t>
            </a:r>
            <a:r>
              <a:rPr lang="en-US" altLang="zh-TW" dirty="0" smtClean="0"/>
              <a:t> influence on the </a:t>
            </a:r>
            <a:r>
              <a:rPr lang="en-US" altLang="zh-TW" dirty="0" smtClean="0"/>
              <a:t>modules, and </a:t>
            </a:r>
            <a:r>
              <a:rPr lang="en-US" altLang="zh-TW" dirty="0" smtClean="0"/>
              <a:t>also takes too much 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</a:t>
            </a:r>
            <a:r>
              <a:rPr lang="en-US" altLang="zh-TW" dirty="0" err="1" smtClean="0"/>
              <a:t>Binarization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reference[8</a:t>
            </a:r>
            <a:r>
              <a:rPr lang="en-US" altLang="zh-TW" dirty="0" smtClean="0"/>
              <a:t>] used a </a:t>
            </a:r>
            <a:r>
              <a:rPr lang="en-US" altLang="zh-TW" dirty="0" smtClean="0">
                <a:solidFill>
                  <a:srgbClr val="FF0000"/>
                </a:solidFill>
              </a:rPr>
              <a:t>block thresholds </a:t>
            </a:r>
            <a:r>
              <a:rPr lang="en-US" altLang="zh-TW" dirty="0" smtClean="0">
                <a:solidFill>
                  <a:srgbClr val="FF0000"/>
                </a:solidFill>
              </a:rPr>
              <a:t>method</a:t>
            </a:r>
            <a:r>
              <a:rPr lang="en-US" altLang="zh-TW" dirty="0" smtClean="0"/>
              <a:t> combined SOM neural network with </a:t>
            </a:r>
            <a:r>
              <a:rPr lang="en-US" altLang="zh-TW" dirty="0" smtClean="0"/>
              <a:t>the </a:t>
            </a:r>
            <a:r>
              <a:rPr lang="en-US" altLang="zh-TW" dirty="0" err="1" smtClean="0"/>
              <a:t>Niblack</a:t>
            </a:r>
            <a:r>
              <a:rPr lang="en-US" altLang="zh-TW" dirty="0" smtClean="0"/>
              <a:t> </a:t>
            </a:r>
            <a:r>
              <a:rPr lang="en-US" altLang="zh-TW" dirty="0" smtClean="0"/>
              <a:t>algorithm for </a:t>
            </a:r>
            <a:r>
              <a:rPr lang="en-US" altLang="zh-TW" dirty="0" err="1" smtClean="0"/>
              <a:t>binarization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reference[9</a:t>
            </a:r>
            <a:r>
              <a:rPr lang="en-US" altLang="zh-TW" dirty="0" smtClean="0"/>
              <a:t>] </a:t>
            </a:r>
            <a:r>
              <a:rPr lang="en-US" altLang="zh-TW" dirty="0" smtClean="0"/>
              <a:t>proposes a </a:t>
            </a:r>
            <a:r>
              <a:rPr lang="en-US" altLang="zh-TW" dirty="0" err="1" smtClean="0"/>
              <a:t>binarization</a:t>
            </a:r>
            <a:r>
              <a:rPr lang="en-US" altLang="zh-TW" dirty="0" smtClean="0"/>
              <a:t> method based on </a:t>
            </a:r>
            <a:r>
              <a:rPr lang="en-US" altLang="zh-TW" dirty="0" smtClean="0">
                <a:solidFill>
                  <a:srgbClr val="FF0000"/>
                </a:solidFill>
              </a:rPr>
              <a:t>surface fitting technology </a:t>
            </a:r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two-dimensional </a:t>
            </a:r>
            <a:r>
              <a:rPr lang="en-US" altLang="zh-TW" dirty="0" smtClean="0"/>
              <a:t>second-order polynomial fitting way to </a:t>
            </a:r>
            <a:r>
              <a:rPr lang="en-US" altLang="zh-TW" dirty="0" smtClean="0"/>
              <a:t>make the </a:t>
            </a:r>
            <a:r>
              <a:rPr lang="en-US" altLang="zh-TW" dirty="0" smtClean="0"/>
              <a:t>QR code background image of the surface fitting, </a:t>
            </a:r>
            <a:r>
              <a:rPr lang="en-US" altLang="zh-TW" dirty="0" smtClean="0"/>
              <a:t>and image </a:t>
            </a:r>
            <a:r>
              <a:rPr lang="en-US" altLang="zh-TW" dirty="0" smtClean="0"/>
              <a:t>segmentation.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</a:t>
            </a:r>
            <a:r>
              <a:rPr lang="en-US" altLang="zh-TW" dirty="0" err="1" smtClean="0"/>
              <a:t>Binarization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reference[10] advises </a:t>
            </a:r>
            <a:r>
              <a:rPr lang="en-US" altLang="zh-TW" dirty="0" smtClean="0"/>
              <a:t>to judge the light intensity by calculating the </a:t>
            </a:r>
            <a:r>
              <a:rPr lang="en-US" altLang="zh-TW" dirty="0" smtClean="0">
                <a:solidFill>
                  <a:srgbClr val="FF0000"/>
                </a:solidFill>
              </a:rPr>
              <a:t>histogram</a:t>
            </a:r>
            <a:r>
              <a:rPr lang="en-US" altLang="zh-TW" dirty="0" smtClean="0"/>
              <a:t> of </a:t>
            </a:r>
            <a:r>
              <a:rPr lang="en-US" altLang="zh-TW" dirty="0" smtClean="0"/>
              <a:t>gray image bar code, removing noise by </a:t>
            </a:r>
            <a:r>
              <a:rPr lang="en-US" altLang="zh-TW" dirty="0" smtClean="0">
                <a:solidFill>
                  <a:srgbClr val="FF0000"/>
                </a:solidFill>
              </a:rPr>
              <a:t>median filter </a:t>
            </a:r>
            <a:r>
              <a:rPr lang="en-US" altLang="zh-TW" dirty="0" smtClean="0"/>
              <a:t>and analyzing </a:t>
            </a:r>
            <a:r>
              <a:rPr lang="en-US" altLang="zh-TW" dirty="0" smtClean="0"/>
              <a:t>the peak feature of the histogram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choose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global threshold </a:t>
            </a:r>
            <a:r>
              <a:rPr lang="en-US" altLang="zh-TW" dirty="0" smtClean="0">
                <a:solidFill>
                  <a:srgbClr val="FF0000"/>
                </a:solidFill>
              </a:rPr>
              <a:t>method(OTSU </a:t>
            </a:r>
            <a:r>
              <a:rPr lang="en-US" altLang="zh-TW" dirty="0" smtClean="0">
                <a:solidFill>
                  <a:srgbClr val="FF0000"/>
                </a:solidFill>
              </a:rPr>
              <a:t>method)</a:t>
            </a:r>
            <a:r>
              <a:rPr lang="en-US" altLang="zh-TW" dirty="0" smtClean="0"/>
              <a:t> </a:t>
            </a:r>
            <a:r>
              <a:rPr lang="en-US" altLang="zh-TW" dirty="0" smtClean="0"/>
              <a:t>in ordinary </a:t>
            </a:r>
            <a:r>
              <a:rPr lang="en-US" altLang="zh-TW" dirty="0" smtClean="0"/>
              <a:t>light condition while </a:t>
            </a:r>
            <a:r>
              <a:rPr lang="en-US" altLang="zh-TW" dirty="0" smtClean="0">
                <a:solidFill>
                  <a:srgbClr val="FF0000"/>
                </a:solidFill>
              </a:rPr>
              <a:t>a local threshold </a:t>
            </a:r>
            <a:r>
              <a:rPr lang="en-US" altLang="zh-TW" dirty="0" smtClean="0">
                <a:solidFill>
                  <a:srgbClr val="FF0000"/>
                </a:solidFill>
              </a:rPr>
              <a:t>method</a:t>
            </a:r>
            <a:r>
              <a:rPr lang="en-US" altLang="zh-TW" dirty="0" smtClean="0"/>
              <a:t>(adaptive </a:t>
            </a:r>
            <a:r>
              <a:rPr lang="en-US" altLang="zh-TW" dirty="0" smtClean="0"/>
              <a:t>threshold) is used in the uneven light condition.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Tilt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reference[10</a:t>
            </a:r>
            <a:r>
              <a:rPr lang="en-US" altLang="zh-TW" dirty="0" smtClean="0"/>
              <a:t>] proposed algorithm that </a:t>
            </a:r>
            <a:r>
              <a:rPr lang="en-US" altLang="zh-TW" dirty="0" smtClean="0">
                <a:solidFill>
                  <a:srgbClr val="FF0000"/>
                </a:solidFill>
              </a:rPr>
              <a:t>hollows out internal points </a:t>
            </a:r>
            <a:r>
              <a:rPr lang="en-US" altLang="zh-TW" dirty="0" smtClean="0"/>
              <a:t>of the bar code, then gets the </a:t>
            </a:r>
            <a:r>
              <a:rPr lang="en-US" altLang="zh-TW" dirty="0" smtClean="0"/>
              <a:t>edge </a:t>
            </a:r>
            <a:r>
              <a:rPr lang="en-US" altLang="zh-TW" dirty="0" smtClean="0"/>
              <a:t>information and </a:t>
            </a:r>
            <a:r>
              <a:rPr lang="en-US" altLang="zh-TW" dirty="0" smtClean="0"/>
              <a:t>peaks and </a:t>
            </a:r>
            <a:r>
              <a:rPr lang="en-US" altLang="zh-TW" dirty="0" smtClean="0"/>
              <a:t>slope detection of bar code with </a:t>
            </a:r>
            <a:r>
              <a:rPr lang="en-US" altLang="zh-TW" dirty="0" smtClean="0">
                <a:solidFill>
                  <a:srgbClr val="FF0000"/>
                </a:solidFill>
              </a:rPr>
              <a:t>Hough transform </a:t>
            </a:r>
            <a:r>
              <a:rPr lang="en-US" altLang="zh-TW" dirty="0" smtClean="0"/>
              <a:t>over </a:t>
            </a:r>
            <a:r>
              <a:rPr lang="en-US" altLang="zh-TW" dirty="0" smtClean="0"/>
              <a:t>a known </a:t>
            </a:r>
            <a:r>
              <a:rPr lang="en-US" altLang="zh-TW" dirty="0" smtClean="0"/>
              <a:t>point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references[11] </a:t>
            </a:r>
            <a:r>
              <a:rPr lang="en-US" altLang="zh-TW" dirty="0" smtClean="0"/>
              <a:t>and [12] look for </a:t>
            </a:r>
            <a:r>
              <a:rPr lang="en-US" altLang="zh-TW" dirty="0" smtClean="0"/>
              <a:t>position detection </a:t>
            </a:r>
            <a:r>
              <a:rPr lang="en-US" altLang="zh-TW" dirty="0" smtClean="0"/>
              <a:t>patterns before decoding by using opening </a:t>
            </a:r>
            <a:r>
              <a:rPr lang="en-US" altLang="zh-TW" dirty="0" smtClean="0"/>
              <a:t>operation and </a:t>
            </a:r>
            <a:r>
              <a:rPr lang="en-US" altLang="zh-TW" dirty="0" smtClean="0"/>
              <a:t>closing operation in </a:t>
            </a:r>
            <a:r>
              <a:rPr lang="en-US" altLang="zh-TW" dirty="0" smtClean="0">
                <a:solidFill>
                  <a:srgbClr val="FF0000"/>
                </a:solidFill>
              </a:rPr>
              <a:t>morphological image processing</a:t>
            </a:r>
            <a:r>
              <a:rPr lang="en-US" altLang="zh-TW" dirty="0" smtClean="0"/>
              <a:t>.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3ECC-8F2C-4AAB-BB94-B3AD795551AB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424</TotalTime>
  <Words>1158</Words>
  <Application>Microsoft Office PowerPoint</Application>
  <PresentationFormat>如螢幕大小 (4:3)</PresentationFormat>
  <Paragraphs>176</Paragraphs>
  <Slides>29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都會</vt:lpstr>
      <vt:lpstr>QR Code Recognition Based On Image Processing</vt:lpstr>
      <vt:lpstr>Outline</vt:lpstr>
      <vt:lpstr>Introduction</vt:lpstr>
      <vt:lpstr>Introduction</vt:lpstr>
      <vt:lpstr>Recognition Based On Image Processing</vt:lpstr>
      <vt:lpstr>Image Binarization</vt:lpstr>
      <vt:lpstr>Image Binarization</vt:lpstr>
      <vt:lpstr>Image Binarization</vt:lpstr>
      <vt:lpstr>Tilt Correction</vt:lpstr>
      <vt:lpstr>Tilt Correction</vt:lpstr>
      <vt:lpstr>Tilt Correction</vt:lpstr>
      <vt:lpstr>Tilt Correction</vt:lpstr>
      <vt:lpstr>Tilt Correction</vt:lpstr>
      <vt:lpstr>Tilt Correction</vt:lpstr>
      <vt:lpstr>Tilt Correction</vt:lpstr>
      <vt:lpstr>Tilt Correction</vt:lpstr>
      <vt:lpstr>Tilt Correction</vt:lpstr>
      <vt:lpstr>Tilt Correction</vt:lpstr>
      <vt:lpstr>Tilt Correction</vt:lpstr>
      <vt:lpstr>Image Geometric Correction</vt:lpstr>
      <vt:lpstr>Image Geometric Correction</vt:lpstr>
      <vt:lpstr>Image Geometric Correction</vt:lpstr>
      <vt:lpstr>Image Geometric Correction</vt:lpstr>
      <vt:lpstr>Image Geometric Correction</vt:lpstr>
      <vt:lpstr>Image Normalization</vt:lpstr>
      <vt:lpstr>Image Normalization</vt:lpstr>
      <vt:lpstr>Experiment Results</vt:lpstr>
      <vt:lpstr>Experiment 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Recognition Based On Image Processing</dc:title>
  <dc:creator>j_j7182</dc:creator>
  <cp:lastModifiedBy>j_j7182</cp:lastModifiedBy>
  <cp:revision>42</cp:revision>
  <dcterms:created xsi:type="dcterms:W3CDTF">2012-11-05T17:57:03Z</dcterms:created>
  <dcterms:modified xsi:type="dcterms:W3CDTF">2012-11-06T01:01:59Z</dcterms:modified>
</cp:coreProperties>
</file>