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6"/>
    <p:restoredTop sz="76616"/>
  </p:normalViewPr>
  <p:slideViewPr>
    <p:cSldViewPr snapToGrid="0">
      <p:cViewPr varScale="1">
        <p:scale>
          <a:sx n="113" d="100"/>
          <a:sy n="113" d="100"/>
        </p:scale>
        <p:origin x="2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0352A-F6B0-ED4A-BA2A-C27FC96C1CB6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61012-6F5A-414F-9238-4B265AC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 per year lived on right side of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3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as far along as you can, and just take what u can </a:t>
            </a:r>
          </a:p>
          <a:p>
            <a:r>
              <a:rPr lang="en-US" dirty="0"/>
              <a:t>As close to submission when done with thesis</a:t>
            </a:r>
          </a:p>
          <a:p>
            <a:endParaRPr lang="en-US" dirty="0"/>
          </a:p>
          <a:p>
            <a:r>
              <a:rPr lang="en-US" dirty="0"/>
              <a:t>idea of what multistage CR could be used for, and describe.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BC33-9F9D-93D7-1187-61C88E47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000DB-DAD6-DE92-638A-32AEC02E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73CE-7520-A394-5F5E-3C3C8EFC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D4F1-8ECA-6295-7931-66AA20DF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D76-492B-4C87-22CF-81D07A9A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A6DB-BD7C-B6F7-405B-14D9B850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03966-8FEC-FF67-58E3-AD5E6436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5A53-BE15-5449-1518-4CCFA3BE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3C26-C9BF-1C5C-FE02-8BDA99B5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159F-15BB-B46A-9A01-69284C0D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A9985-E763-F01C-ED3C-31FDB2FCA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3556F-54E1-53BD-7A65-3C0BD5C6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4D62-5B2E-BADA-C559-411519CC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DA2F-A549-9C02-B751-42171976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AE8A-25E1-9CC0-2351-4357AA32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B3CA-70A0-3761-C9ED-0EB468F6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1C28-8556-0A86-C4E8-8C58D440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C108-FDCB-0D45-ED64-4C9FB832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D7DE-2879-A74D-95BC-F3968007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8C90-BEE7-1CED-B377-BEB6862C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E01B-6C26-96A5-B7CF-A9AD6FC5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AB386-4E26-31C3-7B2A-281191BA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E3FF-713C-E7BB-1DF6-9E589C58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9AEE-098D-6D83-7402-3C2DED65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2BA-B75C-3914-B73A-FB428766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D33-A124-68FC-B08C-0E7D35F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020-2070-3202-0E06-79CC2EE8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FECC-7C2F-69B0-6495-2CA4C533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731F2-7311-C2F1-22ED-C5C97C2C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8ACB6-1067-EB76-536C-953144C8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92387-5FC7-3037-431A-B325E363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573-07DD-4317-EEFB-4F075B55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FA32D-27F5-4C49-91AC-FE8C5B9B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E95F7-23F4-8C2A-DB95-1266E7F24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95EF-2C16-C1F4-553D-04E281B3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C699D-AE98-5B9C-0DBE-AB9B03AD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BD01A-B912-3DE8-C13A-88B97D2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BA8D4-1F86-130B-32AA-E529EE8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4900B-0E03-0995-A271-7CA7EA37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2744-EA4D-C3DC-7CAD-2345C9A5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E771F-AC90-C268-CB64-74C49DD7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9D0BD-4FD6-C602-91E8-E1506672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5A652-BD37-1823-05F0-2A2E21F6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76753-D8FA-B794-C1E1-DD2022C0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6D22-8E17-0C7F-D32C-30EC4A51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728E-2477-5410-E21D-24A9C2BA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A485-52D1-A452-A7A5-A64A5D9E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D90E-E898-4C80-E584-1CB6782E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6A79-7E94-3ACC-BA07-78F21C23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29E91-111F-AF72-D53C-623A633C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C683E-49EC-A528-1DB5-0900FD04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9EB0-5C22-FE57-6C1B-B465C918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3ABF-43B7-8CAB-01E8-2BF20E3D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312EA-8B94-2A4E-8ED6-6C42AD9B2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B0EEF-9B88-1CA1-27D9-9E096FD7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2235-598E-E666-2D49-29F672AD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B0B3D-96B3-3AAF-A09C-A5B22B6F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A44D7-C87A-D289-C258-3798C85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F273-2968-38C0-FDD2-10E9EAA2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DAA0-0CBF-01B4-5474-AA41E206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1259-0F04-F142-4E8B-BF5DE4ABA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CEAC-FB80-8547-8A06-95DA9F3779C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DE97-C7CC-FE7C-27B1-2FBE44BF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3D3B-C2BF-BC51-A10A-E6A15D6F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4B75-F702-10DB-0BC1-2D91027F1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Recurrent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5F8E-C781-44D6-E482-9A0B0F05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1/6/25</a:t>
            </a:r>
          </a:p>
        </p:txBody>
      </p:sp>
    </p:spTree>
    <p:extLst>
      <p:ext uri="{BB962C8B-B14F-4D97-AF65-F5344CB8AC3E}">
        <p14:creationId xmlns:p14="http://schemas.microsoft.com/office/powerpoint/2010/main" val="303604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C002-D2F2-AD02-DC28-43EF045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Simulation: Gumbel’s Bivariate Exp </a:t>
            </a:r>
            <a:r>
              <a:rPr lang="en-US" dirty="0" err="1"/>
              <a:t>Dist</a:t>
            </a:r>
            <a:endParaRPr lang="en-US" dirty="0"/>
          </a:p>
        </p:txBody>
      </p:sp>
      <p:pic>
        <p:nvPicPr>
          <p:cNvPr id="5" name="Content Placeholder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0332E911-1DCB-BBED-5FAB-01A083A6B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609"/>
            <a:ext cx="10515600" cy="3000999"/>
          </a:xfrm>
        </p:spPr>
      </p:pic>
    </p:spTree>
    <p:extLst>
      <p:ext uri="{BB962C8B-B14F-4D97-AF65-F5344CB8AC3E}">
        <p14:creationId xmlns:p14="http://schemas.microsoft.com/office/powerpoint/2010/main" val="184172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9F7F-1EE1-F871-42CC-E9E8089F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Gumbel’s Bivariate Exp </a:t>
            </a:r>
            <a:r>
              <a:rPr lang="en-US" dirty="0" err="1"/>
              <a:t>Dist</a:t>
            </a:r>
            <a:endParaRPr lang="en-US" dirty="0"/>
          </a:p>
        </p:txBody>
      </p:sp>
      <p:pic>
        <p:nvPicPr>
          <p:cNvPr id="5" name="Content Placeholder 4" descr="A math equations and formulas on a white background&#10;&#10;Description automatically generated">
            <a:extLst>
              <a:ext uri="{FF2B5EF4-FFF2-40B4-BE49-F238E27FC236}">
                <a16:creationId xmlns:a16="http://schemas.microsoft.com/office/drawing/2014/main" id="{4DDFFC28-D6A3-F8F1-687A-03A33FFE7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02" y="1825625"/>
            <a:ext cx="10060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CAE1-18C5-5CC3-DDDC-5866B251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B988-2FCD-2381-77B7-A9F8AC2B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 = 5</a:t>
            </a:r>
          </a:p>
          <a:p>
            <a:r>
              <a:rPr lang="en-US" dirty="0"/>
              <a:t>Total Gap Times G = 5</a:t>
            </a:r>
          </a:p>
          <a:p>
            <a:r>
              <a:rPr lang="en-US" dirty="0"/>
              <a:t>5 covariates (mix of binary and continuous from N(0,1))</a:t>
            </a:r>
          </a:p>
          <a:p>
            <a:r>
              <a:rPr lang="en-US" dirty="0"/>
              <a:t>Action dependent parameters for: alpha1, alpha2, </a:t>
            </a:r>
            <a:r>
              <a:rPr lang="en-US" dirty="0" err="1"/>
              <a:t>betaD</a:t>
            </a:r>
            <a:r>
              <a:rPr lang="en-US" dirty="0"/>
              <a:t>, </a:t>
            </a:r>
            <a:r>
              <a:rPr lang="en-US" dirty="0" err="1"/>
              <a:t>betaR</a:t>
            </a:r>
            <a:r>
              <a:rPr lang="en-US" dirty="0"/>
              <a:t>, </a:t>
            </a:r>
            <a:r>
              <a:rPr lang="en-US" dirty="0" err="1"/>
              <a:t>omegaD</a:t>
            </a:r>
            <a:r>
              <a:rPr lang="en-US" dirty="0"/>
              <a:t>, </a:t>
            </a:r>
            <a:r>
              <a:rPr lang="en-US" dirty="0" err="1"/>
              <a:t>omegaR</a:t>
            </a:r>
            <a:r>
              <a:rPr lang="en-US" dirty="0"/>
              <a:t>, </a:t>
            </a:r>
            <a:r>
              <a:rPr lang="en-US" dirty="0" err="1"/>
              <a:t>gammaD</a:t>
            </a:r>
            <a:r>
              <a:rPr lang="en-US" dirty="0"/>
              <a:t>, </a:t>
            </a:r>
            <a:r>
              <a:rPr lang="en-US" dirty="0" err="1"/>
              <a:t>gammaR</a:t>
            </a:r>
            <a:r>
              <a:rPr lang="en-US" dirty="0"/>
              <a:t> (see R code)</a:t>
            </a:r>
          </a:p>
          <a:p>
            <a:r>
              <a:rPr lang="en-US" dirty="0"/>
              <a:t>tolerance: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7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579-7283-E5A2-242C-BDD9AF88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5334-0A19-8833-B5F3-C2B29A6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Simulations: 50</a:t>
            </a:r>
          </a:p>
          <a:p>
            <a:r>
              <a:rPr lang="en-US" dirty="0"/>
              <a:t>Training Sample Size: 300</a:t>
            </a:r>
          </a:p>
          <a:p>
            <a:r>
              <a:rPr lang="en-US" dirty="0"/>
              <a:t>Testing Sample Size: 5000</a:t>
            </a:r>
          </a:p>
          <a:p>
            <a:r>
              <a:rPr lang="en-US" dirty="0"/>
              <a:t>Methods: </a:t>
            </a:r>
            <a:r>
              <a:rPr lang="en-US" dirty="0" err="1"/>
              <a:t>itrSurv</a:t>
            </a:r>
            <a:r>
              <a:rPr lang="en-US" dirty="0"/>
              <a:t> (us), zero-order, observed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training censoring rate across simulations: 27.2%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itrSurv</a:t>
            </a:r>
            <a:r>
              <a:rPr lang="en-US" dirty="0"/>
              <a:t>: 17.3%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zom</a:t>
            </a:r>
            <a:r>
              <a:rPr lang="en-US" dirty="0"/>
              <a:t>: 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7B1B-996E-C673-8708-541C38F8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0" indent="0"/>
            <a:r>
              <a:rPr lang="en-US" sz="2200" dirty="0"/>
              <a:t>Survival Time</a:t>
            </a:r>
            <a:br>
              <a:rPr lang="en-US" sz="2200" dirty="0"/>
            </a:br>
            <a:r>
              <a:rPr lang="en-US" sz="2200" dirty="0"/>
              <a:t>Number of recurrent events per years lived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1DBCFF-D6B9-DA8D-FF7D-11C39F39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59" y="1499749"/>
            <a:ext cx="9387281" cy="49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BEAD-1F55-A51A-DA33-A55EFE04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Bladder Cancer Recurrences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2152-1C3B-7D6B-FB5E-F28EFD0B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on recurrences of bladder cancer, originally from Wei, Lin, </a:t>
            </a:r>
            <a:r>
              <a:rPr lang="en-US" dirty="0" err="1"/>
              <a:t>Weissfeld</a:t>
            </a:r>
            <a:r>
              <a:rPr lang="en-US" dirty="0"/>
              <a:t>. Popular dataset to analyze for recurrences.</a:t>
            </a:r>
          </a:p>
          <a:p>
            <a:r>
              <a:rPr lang="en-US" dirty="0"/>
              <a:t>This dataset has 3 three treatment arms (placebo, pyridoxine, and thiotepa) and all recurrences for 116 subjects; the maximum observed number of recurrences is 9.</a:t>
            </a:r>
          </a:p>
          <a:p>
            <a:r>
              <a:rPr lang="en-US" dirty="0"/>
              <a:t>Covariates: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10-Fold CV analysis</a:t>
            </a:r>
          </a:p>
          <a:p>
            <a:r>
              <a:rPr lang="en-US" b="1" dirty="0">
                <a:solidFill>
                  <a:srgbClr val="FF0000"/>
                </a:solidFill>
              </a:rPr>
              <a:t>MAJOR QUESTION: How to do propensity function for the evaluation/prediction? One propensity/censor weight per person? per recurrence? </a:t>
            </a:r>
          </a:p>
          <a:p>
            <a:r>
              <a:rPr lang="en-US" b="1" dirty="0">
                <a:solidFill>
                  <a:srgbClr val="FF0000"/>
                </a:solidFill>
              </a:rPr>
              <a:t>How to calculate death for observed policy? recurrent events for testing dataset? Is it calculating observed failure time only for those who died?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010DD3-30C6-7110-0E6D-E3EE81F8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191715"/>
              </p:ext>
            </p:extLst>
          </p:nvPr>
        </p:nvGraphicFramePr>
        <p:xfrm>
          <a:off x="2832253" y="3420154"/>
          <a:ext cx="4504981" cy="731520"/>
        </p:xfrm>
        <a:graphic>
          <a:graphicData uri="http://schemas.openxmlformats.org/drawingml/2006/table">
            <a:tbl>
              <a:tblPr/>
              <a:tblGrid>
                <a:gridCol w="768476">
                  <a:extLst>
                    <a:ext uri="{9D8B030D-6E8A-4147-A177-3AD203B41FA5}">
                      <a16:colId xmlns:a16="http://schemas.microsoft.com/office/drawing/2014/main" val="1704343246"/>
                    </a:ext>
                  </a:extLst>
                </a:gridCol>
                <a:gridCol w="3736505">
                  <a:extLst>
                    <a:ext uri="{9D8B030D-6E8A-4147-A177-3AD203B41FA5}">
                      <a16:colId xmlns:a16="http://schemas.microsoft.com/office/drawing/2014/main" val="782861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SF Pro Text"/>
                        </a:rPr>
                        <a:t>number: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SF Pro Text"/>
                        </a:rPr>
                        <a:t>Initial number of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tumours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(8=8 or more)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0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SF Pro Text"/>
                        </a:rPr>
                        <a:t>size: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SF Pro Text"/>
                        </a:rPr>
                        <a:t>Size (cm) of largest initial tumour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2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  <a:latin typeface="SF Pro Text"/>
                        </a:rPr>
                        <a:t>recur: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  <a:latin typeface="SF Pro Text"/>
                        </a:rPr>
                        <a:t>Number of recurrences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68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8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731-48B2-A4A1-608E-2604F3FF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9B5F-0323-1250-B6D2-0821A683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Devote Jan (30 min) meetings to Multi-Stage CR Theory, with new random draw method</a:t>
            </a:r>
          </a:p>
          <a:p>
            <a:r>
              <a:rPr lang="en-US" dirty="0"/>
              <a:t>DEFENSE Document put together by 2/20/25</a:t>
            </a:r>
          </a:p>
          <a:p>
            <a:r>
              <a:rPr lang="en-US" dirty="0"/>
              <a:t>DEFENSE Slides put together by 3/3/25</a:t>
            </a:r>
          </a:p>
          <a:p>
            <a:r>
              <a:rPr lang="en-US" dirty="0"/>
              <a:t>Defense: March 17, 2025 2-4pm</a:t>
            </a:r>
          </a:p>
          <a:p>
            <a:endParaRPr lang="en-US" dirty="0"/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Proj2 theory</a:t>
            </a:r>
          </a:p>
          <a:p>
            <a:pPr lvl="1"/>
            <a:r>
              <a:rPr lang="en-US" dirty="0"/>
              <a:t>Proj2 description of what it can be applied to, example (even </a:t>
            </a:r>
            <a:r>
              <a:rPr lang="en-US" dirty="0" err="1"/>
              <a:t>tho</a:t>
            </a:r>
            <a:r>
              <a:rPr lang="en-US" dirty="0"/>
              <a:t> not actually applied for this project)</a:t>
            </a:r>
          </a:p>
          <a:p>
            <a:pPr lvl="1"/>
            <a:r>
              <a:rPr lang="en-US" dirty="0"/>
              <a:t>Proj3 sims</a:t>
            </a:r>
          </a:p>
          <a:p>
            <a:pPr lvl="1"/>
            <a:r>
              <a:rPr lang="en-US" dirty="0"/>
              <a:t>Proj3 </a:t>
            </a:r>
            <a:r>
              <a:rPr lang="en-US" dirty="0" err="1"/>
              <a:t>rda</a:t>
            </a:r>
            <a:endParaRPr lang="en-US" dirty="0"/>
          </a:p>
          <a:p>
            <a:pPr lvl="1"/>
            <a:r>
              <a:rPr lang="en-US" dirty="0"/>
              <a:t>Proj2 write up</a:t>
            </a:r>
          </a:p>
          <a:p>
            <a:pPr lvl="1"/>
            <a:r>
              <a:rPr lang="en-US" dirty="0"/>
              <a:t>Proj3 write up</a:t>
            </a:r>
          </a:p>
          <a:p>
            <a:pPr lvl="1"/>
            <a:r>
              <a:rPr lang="en-US" dirty="0"/>
              <a:t>Defense slides</a:t>
            </a:r>
          </a:p>
          <a:p>
            <a:pPr lvl="1"/>
            <a:r>
              <a:rPr lang="en-US" dirty="0"/>
              <a:t>Defense document</a:t>
            </a:r>
          </a:p>
        </p:txBody>
      </p:sp>
    </p:spTree>
    <p:extLst>
      <p:ext uri="{BB962C8B-B14F-4D97-AF65-F5344CB8AC3E}">
        <p14:creationId xmlns:p14="http://schemas.microsoft.com/office/powerpoint/2010/main" val="102383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401</Words>
  <Application>Microsoft Macintosh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SF Pro Text</vt:lpstr>
      <vt:lpstr>Arial</vt:lpstr>
      <vt:lpstr>Calibri</vt:lpstr>
      <vt:lpstr>Calibri Light</vt:lpstr>
      <vt:lpstr>Office Theme</vt:lpstr>
      <vt:lpstr>Project 3: Recurrent Events</vt:lpstr>
      <vt:lpstr>Simulation: Gumbel’s Bivariate Exp Dist</vt:lpstr>
      <vt:lpstr>Simulation: Gumbel’s Bivariate Exp Dist</vt:lpstr>
      <vt:lpstr>Parameters</vt:lpstr>
      <vt:lpstr>Parameters</vt:lpstr>
      <vt:lpstr>Survival Time Number of recurrent events per years lived</vt:lpstr>
      <vt:lpstr>Application to Bladder Cancer Recurrences</vt:lpstr>
      <vt:lpstr>Future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Recurrent Events</dc:title>
  <dc:creator>Zhou, Christina</dc:creator>
  <cp:lastModifiedBy>Zhou, Christina</cp:lastModifiedBy>
  <cp:revision>35</cp:revision>
  <dcterms:created xsi:type="dcterms:W3CDTF">2025-01-06T17:51:37Z</dcterms:created>
  <dcterms:modified xsi:type="dcterms:W3CDTF">2025-01-06T21:56:25Z</dcterms:modified>
</cp:coreProperties>
</file>