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63" r:id="rId2"/>
    <p:sldId id="256" r:id="rId3"/>
    <p:sldId id="257" r:id="rId4"/>
    <p:sldId id="258" r:id="rId5"/>
    <p:sldId id="265" r:id="rId6"/>
    <p:sldId id="266" r:id="rId7"/>
    <p:sldId id="260" r:id="rId8"/>
    <p:sldId id="264" r:id="rId9"/>
    <p:sldId id="259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1" r:id="rId21"/>
    <p:sldId id="262" r:id="rId22"/>
    <p:sldId id="278" r:id="rId23"/>
    <p:sldId id="279" r:id="rId24"/>
    <p:sldId id="283" r:id="rId25"/>
    <p:sldId id="282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1"/>
    <p:restoredTop sz="76620"/>
  </p:normalViewPr>
  <p:slideViewPr>
    <p:cSldViewPr snapToGrid="0">
      <p:cViewPr varScale="1">
        <p:scale>
          <a:sx n="93" d="100"/>
          <a:sy n="93" d="100"/>
        </p:scale>
        <p:origin x="11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0352A-F6B0-ED4A-BA2A-C27FC96C1CB6}" type="datetimeFigureOut">
              <a:rPr lang="en-US" smtClean="0"/>
              <a:t>1/12/25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61012-6F5A-414F-9238-4B265AC1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as far along as you can, and just take what u can </a:t>
            </a:r>
          </a:p>
          <a:p>
            <a:r>
              <a:rPr lang="en-US" dirty="0"/>
              <a:t>As close to submission when done with thesis</a:t>
            </a:r>
          </a:p>
          <a:p>
            <a:endParaRPr lang="en-US" dirty="0"/>
          </a:p>
          <a:p>
            <a:r>
              <a:rPr lang="en-US" dirty="0"/>
              <a:t>idea of what multistage CR could be used for, and describe.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61012-6F5A-414F-9238-4B265AC14C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98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Date: 2025-01-07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61012-6F5A-414F-9238-4B265AC14C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19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RE per year lived on right side of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61012-6F5A-414F-9238-4B265AC14C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9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Date: 2025-01-06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61012-6F5A-414F-9238-4B265AC14C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67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RE per year lived on right side of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61012-6F5A-414F-9238-4B265AC14C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49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Date: 2025-01-07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61012-6F5A-414F-9238-4B265AC14C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33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RE per year lived on right side of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61012-6F5A-414F-9238-4B265AC14C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44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61012-6F5A-414F-9238-4B265AC14C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6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1/12/25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61012-6F5A-414F-9238-4B265AC14CB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3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BC33-9F9D-93D7-1187-61C88E47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000DB-DAD6-DE92-638A-32AEC02EC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573CE-7520-A394-5F5E-3C3C8EFC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EAC-FB80-8547-8A06-95DA9F3779C2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0D4F1-8ECA-6295-7931-66AA20DF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7BD76-492B-4C87-22CF-81D07A9A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2C17-48DC-6841-823B-2D90D25C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2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A6DB-BD7C-B6F7-405B-14D9B850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03966-8FEC-FF67-58E3-AD5E6436F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15A53-BE15-5449-1518-4CCFA3BE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EAC-FB80-8547-8A06-95DA9F3779C2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73C26-C9BF-1C5C-FE02-8BDA99B5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D159F-15BB-B46A-9A01-69284C0D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2C17-48DC-6841-823B-2D90D25C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1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A9985-E763-F01C-ED3C-31FDB2FCA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3556F-54E1-53BD-7A65-3C0BD5C67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A4D62-5B2E-BADA-C559-411519CC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EAC-FB80-8547-8A06-95DA9F3779C2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6DA2F-A549-9C02-B751-421719765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BAE8A-25E1-9CC0-2351-4357AA32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2C17-48DC-6841-823B-2D90D25C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0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B3CA-70A0-3761-C9ED-0EB468F6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71C28-8556-0A86-C4E8-8C58D4400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DC108-FDCB-0D45-ED64-4C9FB832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EAC-FB80-8547-8A06-95DA9F3779C2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1D7DE-2879-A74D-95BC-F3968007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C8C90-BEE7-1CED-B377-BEB6862C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2C17-48DC-6841-823B-2D90D25C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0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E01B-6C26-96A5-B7CF-A9AD6FC5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AB386-4E26-31C3-7B2A-281191BAB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7E3FF-713C-E7BB-1DF6-9E589C58E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EAC-FB80-8547-8A06-95DA9F3779C2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09AEE-098D-6D83-7402-3C2DED65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E2BA-B75C-3914-B73A-FB428766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2C17-48DC-6841-823B-2D90D25C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8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5D33-A124-68FC-B08C-0E7D35F4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8020-2070-3202-0E06-79CC2EE80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FFECC-7C2F-69B0-6495-2CA4C5334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731F2-7311-C2F1-22ED-C5C97C2C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EAC-FB80-8547-8A06-95DA9F3779C2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8ACB6-1067-EB76-536C-953144C86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92387-5FC7-3037-431A-B325E363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2C17-48DC-6841-823B-2D90D25C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0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6573-07DD-4317-EEFB-4F075B55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FA32D-27F5-4C49-91AC-FE8C5B9BC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E95F7-23F4-8C2A-DB95-1266E7F24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9595EF-2C16-C1F4-553D-04E281B3F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C699D-AE98-5B9C-0DBE-AB9B03AD7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6BD01A-B912-3DE8-C13A-88B97D23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EAC-FB80-8547-8A06-95DA9F3779C2}" type="datetimeFigureOut">
              <a:rPr lang="en-US" smtClean="0"/>
              <a:t>1/12/25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BA8D4-1F86-130B-32AA-E529EE82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4900B-0E03-0995-A271-7CA7EA37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2C17-48DC-6841-823B-2D90D25C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2744-EA4D-C3DC-7CAD-2345C9A5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E771F-AC90-C268-CB64-74C49DD75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EAC-FB80-8547-8A06-95DA9F3779C2}" type="datetimeFigureOut">
              <a:rPr lang="en-US" smtClean="0"/>
              <a:t>1/12/25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9D0BD-4FD6-C602-91E8-E1506672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5A652-BD37-1823-05F0-2A2E21F6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2C17-48DC-6841-823B-2D90D25C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7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576753-D8FA-B794-C1E1-DD2022C0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EAC-FB80-8547-8A06-95DA9F3779C2}" type="datetimeFigureOut">
              <a:rPr lang="en-US" smtClean="0"/>
              <a:t>1/12/25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66D22-8E17-0C7F-D32C-30EC4A519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A728E-2477-5410-E21D-24A9C2BA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2C17-48DC-6841-823B-2D90D25C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5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A485-52D1-A452-A7A5-A64A5D9E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CD90E-E898-4C80-E584-1CB6782EF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D6A79-7E94-3ACC-BA07-78F21C23D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29E91-111F-AF72-D53C-623A633C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EAC-FB80-8547-8A06-95DA9F3779C2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C683E-49EC-A528-1DB5-0900FD04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C9EB0-5C22-FE57-6C1B-B465C918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2C17-48DC-6841-823B-2D90D25C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3ABF-43B7-8CAB-01E8-2BF20E3D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312EA-8B94-2A4E-8ED6-6C42AD9B2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B0EEF-9B88-1CA1-27D9-9E096FD71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F2235-598E-E666-2D49-29F672AD6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EAC-FB80-8547-8A06-95DA9F3779C2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B0B3D-96B3-3AAF-A09C-A5B22B6F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A44D7-C87A-D289-C258-3798C85E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2C17-48DC-6841-823B-2D90D25C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3F273-2968-38C0-FDD2-10E9EAA2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0DAA0-0CBF-01B4-5474-AA41E2065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41259-0F04-F142-4E8B-BF5DE4ABA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DCEAC-FB80-8547-8A06-95DA9F3779C2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7DE97-C7CC-FE7C-27B1-2FBE44BF2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B3D3B-C2BF-BC51-A10A-E6A15D6FF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42C17-48DC-6841-823B-2D90D25C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3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A731-48B2-A4A1-608E-2604F3FF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59B5F-0323-1250-B6D2-0821A683B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455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Devote Jan (30 min) meetings to Multi-Stage CR Theory, with new random draw method</a:t>
            </a:r>
          </a:p>
          <a:p>
            <a:r>
              <a:rPr lang="en-US" dirty="0"/>
              <a:t>DEFENSE Document put together by 2/20/25</a:t>
            </a:r>
          </a:p>
          <a:p>
            <a:r>
              <a:rPr lang="en-US" dirty="0"/>
              <a:t>DEFENSE Slides put together by 3/3/25</a:t>
            </a:r>
          </a:p>
          <a:p>
            <a:r>
              <a:rPr lang="en-US" dirty="0"/>
              <a:t>Defense: March 17, 2025 2-4pm</a:t>
            </a:r>
          </a:p>
          <a:p>
            <a:endParaRPr lang="en-US" dirty="0"/>
          </a:p>
          <a:p>
            <a:r>
              <a:rPr lang="en-US" dirty="0"/>
              <a:t>TO DO:</a:t>
            </a:r>
          </a:p>
          <a:p>
            <a:pPr lvl="1"/>
            <a:r>
              <a:rPr lang="en-US" dirty="0"/>
              <a:t>Proj2 theory</a:t>
            </a:r>
          </a:p>
          <a:p>
            <a:pPr lvl="1"/>
            <a:r>
              <a:rPr lang="en-US" dirty="0"/>
              <a:t>Proj2 description of what it can be applied to, example (even </a:t>
            </a:r>
            <a:r>
              <a:rPr lang="en-US" dirty="0" err="1"/>
              <a:t>tho</a:t>
            </a:r>
            <a:r>
              <a:rPr lang="en-US" dirty="0"/>
              <a:t> not actually applied for this project)</a:t>
            </a:r>
          </a:p>
          <a:p>
            <a:pPr lvl="1"/>
            <a:r>
              <a:rPr lang="en-US" dirty="0"/>
              <a:t>Proj3 sims</a:t>
            </a:r>
          </a:p>
          <a:p>
            <a:pPr lvl="1"/>
            <a:r>
              <a:rPr lang="en-US" dirty="0"/>
              <a:t>Proj3 </a:t>
            </a:r>
            <a:r>
              <a:rPr lang="en-US" dirty="0" err="1"/>
              <a:t>rda</a:t>
            </a:r>
            <a:endParaRPr lang="en-US" dirty="0"/>
          </a:p>
          <a:p>
            <a:pPr lvl="1"/>
            <a:r>
              <a:rPr lang="en-US" dirty="0"/>
              <a:t>Proj2 write up</a:t>
            </a:r>
          </a:p>
          <a:p>
            <a:pPr lvl="1"/>
            <a:r>
              <a:rPr lang="en-US" dirty="0"/>
              <a:t>Proj3 write up</a:t>
            </a:r>
          </a:p>
          <a:p>
            <a:pPr lvl="1"/>
            <a:r>
              <a:rPr lang="en-US" dirty="0"/>
              <a:t>Defense slides</a:t>
            </a:r>
          </a:p>
          <a:p>
            <a:pPr lvl="1"/>
            <a:r>
              <a:rPr lang="en-US" dirty="0"/>
              <a:t>Defense document</a:t>
            </a:r>
          </a:p>
        </p:txBody>
      </p:sp>
    </p:spTree>
    <p:extLst>
      <p:ext uri="{BB962C8B-B14F-4D97-AF65-F5344CB8AC3E}">
        <p14:creationId xmlns:p14="http://schemas.microsoft.com/office/powerpoint/2010/main" val="1023830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E7B1B-996E-C673-8708-541C38F8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B03034-5186-67FF-21AB-9E2A666E5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0" y="284921"/>
            <a:ext cx="11979571" cy="638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18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C937B-FF4B-1AA9-74A5-01E91EBB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88B89-9ACD-CF2E-DAE7-91FD02436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C42754-23D9-D494-AEA0-0DFCA17E1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80" y="365125"/>
            <a:ext cx="11603240" cy="621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1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E519-CC0E-0BCA-2D74-3AEF471A9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across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53AA0-38CE-6423-F59D-8FBDE0CE1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8E659-DB7A-5572-7409-91A0A2872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04" y="1450858"/>
            <a:ext cx="9691791" cy="540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9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3408-EFC8-1BF5-B631-AA3005E3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across all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6C276-4021-688B-E226-7504AA626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2D426-E581-D298-63A9-6B7A62492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8" y="1532807"/>
            <a:ext cx="11951639" cy="514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2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94DE-9105-2FC9-1BC8-43B1A164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#2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D2ABC-7A31-40A4-B766-A1DAB2480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 = 10</a:t>
            </a:r>
          </a:p>
        </p:txBody>
      </p:sp>
    </p:spTree>
    <p:extLst>
      <p:ext uri="{BB962C8B-B14F-4D97-AF65-F5344CB8AC3E}">
        <p14:creationId xmlns:p14="http://schemas.microsoft.com/office/powerpoint/2010/main" val="2677813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A579-7283-E5A2-242C-BDD9AF88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55334-0A19-8833-B5F3-C2B29A650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tau = 5</a:t>
            </a:r>
          </a:p>
          <a:p>
            <a:r>
              <a:rPr lang="en-US" dirty="0"/>
              <a:t>Total Gap Times G = 10</a:t>
            </a:r>
          </a:p>
          <a:p>
            <a:r>
              <a:rPr lang="en-US" dirty="0"/>
              <a:t>5 covariates (mix of binary and continuous from N(0,1))</a:t>
            </a:r>
          </a:p>
          <a:p>
            <a:r>
              <a:rPr lang="en-US" dirty="0"/>
              <a:t>Action dependent parameters for: alpha1, alpha2, </a:t>
            </a:r>
            <a:r>
              <a:rPr lang="en-US" dirty="0" err="1"/>
              <a:t>betaD</a:t>
            </a:r>
            <a:r>
              <a:rPr lang="en-US" dirty="0"/>
              <a:t>, </a:t>
            </a:r>
            <a:r>
              <a:rPr lang="en-US" dirty="0" err="1"/>
              <a:t>betaR</a:t>
            </a:r>
            <a:r>
              <a:rPr lang="en-US" dirty="0"/>
              <a:t>, </a:t>
            </a:r>
            <a:r>
              <a:rPr lang="en-US" dirty="0" err="1"/>
              <a:t>omegaD</a:t>
            </a:r>
            <a:r>
              <a:rPr lang="en-US" dirty="0"/>
              <a:t>, </a:t>
            </a:r>
            <a:r>
              <a:rPr lang="en-US" dirty="0" err="1"/>
              <a:t>omegaR</a:t>
            </a:r>
            <a:r>
              <a:rPr lang="en-US" dirty="0"/>
              <a:t>, </a:t>
            </a:r>
            <a:r>
              <a:rPr lang="en-US" dirty="0" err="1"/>
              <a:t>gammaD</a:t>
            </a:r>
            <a:r>
              <a:rPr lang="en-US" dirty="0"/>
              <a:t>, </a:t>
            </a:r>
            <a:r>
              <a:rPr lang="en-US" dirty="0" err="1"/>
              <a:t>gammaR</a:t>
            </a:r>
            <a:r>
              <a:rPr lang="en-US" dirty="0"/>
              <a:t> (see R code)</a:t>
            </a:r>
          </a:p>
          <a:p>
            <a:r>
              <a:rPr lang="en-US" dirty="0"/>
              <a:t>tolerance: 0.1</a:t>
            </a:r>
          </a:p>
          <a:p>
            <a:r>
              <a:rPr lang="en-US" dirty="0"/>
              <a:t>Number of Simulations: 200</a:t>
            </a:r>
          </a:p>
          <a:p>
            <a:r>
              <a:rPr lang="en-US" dirty="0"/>
              <a:t>Training Sample Size: 300</a:t>
            </a:r>
          </a:p>
          <a:p>
            <a:r>
              <a:rPr lang="en-US" dirty="0"/>
              <a:t>Testing Sample Size: 5000</a:t>
            </a:r>
          </a:p>
          <a:p>
            <a:endParaRPr lang="en-US" dirty="0"/>
          </a:p>
          <a:p>
            <a:r>
              <a:rPr lang="en-US" dirty="0"/>
              <a:t>Average training censoring rate across simulations: 24.2%</a:t>
            </a:r>
          </a:p>
          <a:p>
            <a:r>
              <a:rPr lang="en-US" dirty="0"/>
              <a:t>Average percentage going to phase 2 for </a:t>
            </a:r>
            <a:r>
              <a:rPr lang="en-US" dirty="0" err="1"/>
              <a:t>itrSurv</a:t>
            </a:r>
            <a:r>
              <a:rPr lang="en-US" dirty="0"/>
              <a:t>: 15%</a:t>
            </a:r>
          </a:p>
          <a:p>
            <a:r>
              <a:rPr lang="en-US" dirty="0"/>
              <a:t>Average percentage going to phase 2 for </a:t>
            </a:r>
            <a:r>
              <a:rPr lang="en-US" dirty="0" err="1"/>
              <a:t>zom</a:t>
            </a:r>
            <a:r>
              <a:rPr lang="en-US" dirty="0"/>
              <a:t>: 31%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28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7B1B-996E-C673-8708-541C38F8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CE1443-F4BB-8E4D-0002-798088394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86" y="304889"/>
            <a:ext cx="11818628" cy="624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87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C937B-FF4B-1AA9-74A5-01E91EBB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88B89-9ACD-CF2E-DAE7-91FD02436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142FEB-3A17-196F-51ED-EAC94E3B8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96" y="365125"/>
            <a:ext cx="11775007" cy="631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67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E519-CC0E-0BCA-2D74-3AEF471A9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53AA0-38CE-6423-F59D-8FBDE0CE1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A78986-926B-E3F9-BD1A-8E729DFB6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02" y="365125"/>
            <a:ext cx="11479952" cy="606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95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3408-EFC8-1BF5-B631-AA3005E3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6C276-4021-688B-E226-7504AA626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16D75E-B819-021B-5504-26D4667AA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37"/>
            <a:ext cx="11683841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2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04B75-F702-10DB-0BC1-2D91027F1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3: Recurrent Events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75F8E-C781-44D6-E482-9A0B0F052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1/8/25</a:t>
            </a:r>
          </a:p>
        </p:txBody>
      </p:sp>
    </p:spTree>
    <p:extLst>
      <p:ext uri="{BB962C8B-B14F-4D97-AF65-F5344CB8AC3E}">
        <p14:creationId xmlns:p14="http://schemas.microsoft.com/office/powerpoint/2010/main" val="3036045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7FA1-DE8F-9406-DED9-6580C858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Bladder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98E65-C518-7450-7B2E-8E91B3E2BD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62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BEAD-1F55-A51A-DA33-A55EFE04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Bladder Cancer Recurrences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52152-1C3B-7D6B-FB5E-F28EFD0BA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Data on recurrences of bladder cancer, originally from Wei, Lin, </a:t>
            </a:r>
            <a:r>
              <a:rPr lang="en-US" sz="2200" dirty="0" err="1"/>
              <a:t>Weissfeld</a:t>
            </a:r>
            <a:r>
              <a:rPr lang="en-US" sz="2200" dirty="0"/>
              <a:t>. Popular dataset to analyze for recurrences.</a:t>
            </a:r>
          </a:p>
          <a:p>
            <a:r>
              <a:rPr lang="en-US" sz="2200" dirty="0"/>
              <a:t>This dataset has 3 three treatment arms (placebo, pyridoxine, and thiotepa) and all recurrences for 116 subjects; the maximum observed number of recurrences is 9.</a:t>
            </a:r>
          </a:p>
          <a:p>
            <a:r>
              <a:rPr lang="en-US" sz="2200" dirty="0"/>
              <a:t>Covariates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010DD3-30C6-7110-0E6D-E3EE81F84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37703"/>
              </p:ext>
            </p:extLst>
          </p:nvPr>
        </p:nvGraphicFramePr>
        <p:xfrm>
          <a:off x="2681941" y="3384356"/>
          <a:ext cx="7216802" cy="792480"/>
        </p:xfrm>
        <a:graphic>
          <a:graphicData uri="http://schemas.openxmlformats.org/drawingml/2006/table">
            <a:tbl>
              <a:tblPr/>
              <a:tblGrid>
                <a:gridCol w="1863960">
                  <a:extLst>
                    <a:ext uri="{9D8B030D-6E8A-4147-A177-3AD203B41FA5}">
                      <a16:colId xmlns:a16="http://schemas.microsoft.com/office/drawing/2014/main" val="1704343246"/>
                    </a:ext>
                  </a:extLst>
                </a:gridCol>
                <a:gridCol w="5352842">
                  <a:extLst>
                    <a:ext uri="{9D8B030D-6E8A-4147-A177-3AD203B41FA5}">
                      <a16:colId xmlns:a16="http://schemas.microsoft.com/office/drawing/2014/main" val="7828611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SF Pro Text"/>
                        </a:rPr>
                        <a:t>number: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SF Pro Text"/>
                        </a:rPr>
                        <a:t>Initial number of </a:t>
                      </a:r>
                      <a:r>
                        <a:rPr lang="en-US" sz="2000" dirty="0" err="1">
                          <a:effectLst/>
                          <a:latin typeface="SF Pro Text"/>
                        </a:rPr>
                        <a:t>tumours</a:t>
                      </a:r>
                      <a:r>
                        <a:rPr lang="en-US" sz="2000" dirty="0">
                          <a:effectLst/>
                          <a:latin typeface="SF Pro Text"/>
                        </a:rPr>
                        <a:t> (8=8 or more)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407929"/>
                  </a:ext>
                </a:extLst>
              </a:tr>
              <a:tr h="138073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SF Pro Text"/>
                        </a:rPr>
                        <a:t>size: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SF Pro Text"/>
                        </a:rPr>
                        <a:t>Size (cm) of largest initial </a:t>
                      </a:r>
                      <a:r>
                        <a:rPr lang="en-US" sz="2000" dirty="0" err="1">
                          <a:effectLst/>
                          <a:latin typeface="SF Pro Text"/>
                        </a:rPr>
                        <a:t>tumour</a:t>
                      </a:r>
                      <a:endParaRPr lang="en-US" sz="2000" dirty="0">
                        <a:effectLst/>
                        <a:latin typeface="SF Pro Tex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025994"/>
                  </a:ext>
                </a:extLst>
              </a:tr>
            </a:tbl>
          </a:graphicData>
        </a:graphic>
      </p:graphicFrame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6FABAC2-2BBB-D12A-02A9-8C1C40FB3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31" y="4547496"/>
            <a:ext cx="10515569" cy="194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80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A8FAA5F2-738A-D61B-4280-A62DFED41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11674"/>
            <a:ext cx="10905066" cy="463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53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8F2A3-47AB-7492-DC90-C5B7C9FD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78714" cy="1325563"/>
          </a:xfrm>
        </p:spPr>
        <p:txBody>
          <a:bodyPr/>
          <a:lstStyle/>
          <a:p>
            <a:r>
              <a:rPr lang="en-US" dirty="0"/>
              <a:t>5-CV Bladder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E93624-EC93-65ED-33AE-D9B123FE5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693275"/>
              </p:ext>
            </p:extLst>
          </p:nvPr>
        </p:nvGraphicFramePr>
        <p:xfrm>
          <a:off x="6068294" y="4553068"/>
          <a:ext cx="5924813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846199570"/>
                    </a:ext>
                  </a:extLst>
                </a:gridCol>
                <a:gridCol w="1503123">
                  <a:extLst>
                    <a:ext uri="{9D8B030D-6E8A-4147-A177-3AD203B41FA5}">
                      <a16:colId xmlns:a16="http://schemas.microsoft.com/office/drawing/2014/main" val="906919622"/>
                    </a:ext>
                  </a:extLst>
                </a:gridCol>
                <a:gridCol w="2592890">
                  <a:extLst>
                    <a:ext uri="{9D8B030D-6E8A-4147-A177-3AD203B41FA5}">
                      <a16:colId xmlns:a16="http://schemas.microsoft.com/office/drawing/2014/main" val="3582710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Death</a:t>
                      </a:r>
                    </a:p>
                    <a:p>
                      <a:pPr algn="ctr"/>
                      <a:r>
                        <a:rPr lang="en-US" dirty="0"/>
                        <a:t>(months)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Cancer Recurrence per months lived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832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itrSurv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37.94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0.0286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480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Zero-order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30.88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18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Observed policy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27.94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0.0280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03517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9CC4C14-E38A-2A65-C5C5-8FCCF031E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470588"/>
              </p:ext>
            </p:extLst>
          </p:nvPr>
        </p:nvGraphicFramePr>
        <p:xfrm>
          <a:off x="738695" y="1732685"/>
          <a:ext cx="514696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4687">
                  <a:extLst>
                    <a:ext uri="{9D8B030D-6E8A-4147-A177-3AD203B41FA5}">
                      <a16:colId xmlns:a16="http://schemas.microsoft.com/office/drawing/2014/main" val="1140352104"/>
                    </a:ext>
                  </a:extLst>
                </a:gridCol>
                <a:gridCol w="2502278">
                  <a:extLst>
                    <a:ext uri="{9D8B030D-6E8A-4147-A177-3AD203B41FA5}">
                      <a16:colId xmlns:a16="http://schemas.microsoft.com/office/drawing/2014/main" val="1346827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Mean Proportion going to Phase 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87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CZMK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0.789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504989"/>
                  </a:ext>
                </a:extLst>
              </a:tr>
              <a:tr h="2468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Zero-order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5550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4DC38E-B995-6BE7-0882-497EE697ED7B}"/>
              </a:ext>
            </a:extLst>
          </p:cNvPr>
          <p:cNvSpPr txBox="1"/>
          <p:nvPr/>
        </p:nvSpPr>
        <p:spPr>
          <a:xfrm>
            <a:off x="6068294" y="4213594"/>
            <a:ext cx="281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Averaged across the 5-folds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0852B8-5F61-3A0F-D1E3-2E9DDAF69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253289"/>
              </p:ext>
            </p:extLst>
          </p:nvPr>
        </p:nvGraphicFramePr>
        <p:xfrm>
          <a:off x="9240982" y="1317538"/>
          <a:ext cx="237881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113">
                  <a:extLst>
                    <a:ext uri="{9D8B030D-6E8A-4147-A177-3AD203B41FA5}">
                      <a16:colId xmlns:a16="http://schemas.microsoft.com/office/drawing/2014/main" val="1140352104"/>
                    </a:ext>
                  </a:extLst>
                </a:gridCol>
                <a:gridCol w="201135">
                  <a:extLst>
                    <a:ext uri="{9D8B030D-6E8A-4147-A177-3AD203B41FA5}">
                      <a16:colId xmlns:a16="http://schemas.microsoft.com/office/drawing/2014/main" val="2473769131"/>
                    </a:ext>
                  </a:extLst>
                </a:gridCol>
                <a:gridCol w="1073562">
                  <a:extLst>
                    <a:ext uri="{9D8B030D-6E8A-4147-A177-3AD203B41FA5}">
                      <a16:colId xmlns:a16="http://schemas.microsoft.com/office/drawing/2014/main" val="134682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Training Fold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Censoring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87947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504989"/>
                  </a:ext>
                </a:extLst>
              </a:tr>
              <a:tr h="24683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0.739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555090"/>
                  </a:ext>
                </a:extLst>
              </a:tr>
              <a:tr h="24683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0.739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974435"/>
                  </a:ext>
                </a:extLst>
              </a:tr>
              <a:tr h="24683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0.783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976694"/>
                  </a:ext>
                </a:extLst>
              </a:tr>
              <a:tr h="24683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0.783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106493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AFE738B8-4C5C-D8A1-45E4-12F9F71A0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13" y="3157287"/>
            <a:ext cx="5617447" cy="345895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AFB0350-025A-9A53-80AA-F494B5FFB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72" y="1317537"/>
            <a:ext cx="2812628" cy="2584245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000" dirty="0" err="1"/>
              <a:t>NodeSize</a:t>
            </a:r>
            <a:r>
              <a:rPr lang="en-US" sz="2000" dirty="0"/>
              <a:t>: 3 for both phases</a:t>
            </a:r>
          </a:p>
          <a:p>
            <a:pPr marL="0" indent="0">
              <a:buNone/>
            </a:pPr>
            <a:r>
              <a:rPr lang="en-US" sz="2000" dirty="0" err="1"/>
              <a:t>MinEvents</a:t>
            </a:r>
            <a:r>
              <a:rPr lang="en-US" sz="2000" dirty="0"/>
              <a:t> = 2</a:t>
            </a:r>
          </a:p>
          <a:p>
            <a:pPr marL="0" indent="0">
              <a:buNone/>
            </a:pPr>
            <a:r>
              <a:rPr lang="en-US" sz="2000" dirty="0"/>
              <a:t>Tau = 54</a:t>
            </a:r>
          </a:p>
          <a:p>
            <a:pPr marL="0" indent="0">
              <a:buNone/>
            </a:pPr>
            <a:r>
              <a:rPr lang="en-US" sz="2000" dirty="0"/>
              <a:t>Tolerance = 0.05</a:t>
            </a:r>
          </a:p>
          <a:p>
            <a:pPr marL="0" indent="0">
              <a:buNone/>
            </a:pPr>
            <a:r>
              <a:rPr lang="en-US" sz="2000" dirty="0" err="1"/>
              <a:t>Ntree</a:t>
            </a:r>
            <a:r>
              <a:rPr lang="en-US" sz="2000" dirty="0"/>
              <a:t> = 300</a:t>
            </a:r>
          </a:p>
        </p:txBody>
      </p:sp>
    </p:spTree>
    <p:extLst>
      <p:ext uri="{BB962C8B-B14F-4D97-AF65-F5344CB8AC3E}">
        <p14:creationId xmlns:p14="http://schemas.microsoft.com/office/powerpoint/2010/main" val="1501775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1AE5-01C3-C8A0-E69D-FADBA66B9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Supplementary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021A8-3F1A-4174-B5EB-876D42ED3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2944491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11DA-585F-6D71-0AAC-4B8467E3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RDA: A simpler attempt</a:t>
            </a:r>
            <a:br>
              <a:rPr lang="en-US" dirty="0"/>
            </a:br>
            <a:r>
              <a:rPr lang="en-US" dirty="0"/>
              <a:t>(single split)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5DD27-D207-8AD9-AA64-303EA144DA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cut dataset once.</a:t>
            </a:r>
          </a:p>
        </p:txBody>
      </p:sp>
    </p:spTree>
    <p:extLst>
      <p:ext uri="{BB962C8B-B14F-4D97-AF65-F5344CB8AC3E}">
        <p14:creationId xmlns:p14="http://schemas.microsoft.com/office/powerpoint/2010/main" val="1464122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8F2A3-47AB-7492-DC90-C5B7C9FD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Single Split </a:t>
            </a:r>
            <a:r>
              <a:rPr lang="en-US" dirty="0"/>
              <a:t>Bladder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44685-F4FE-F4B1-B946-B5727D421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104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NodeSize</a:t>
            </a:r>
            <a:r>
              <a:rPr lang="en-US" dirty="0"/>
              <a:t>: 3 for both phases</a:t>
            </a:r>
          </a:p>
          <a:p>
            <a:pPr marL="0" indent="0">
              <a:buNone/>
            </a:pPr>
            <a:r>
              <a:rPr lang="en-US" dirty="0" err="1"/>
              <a:t>MinEvents</a:t>
            </a:r>
            <a:r>
              <a:rPr lang="en-US" dirty="0"/>
              <a:t> =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E93624-EC93-65ED-33AE-D9B123FE5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417896"/>
              </p:ext>
            </p:extLst>
          </p:nvPr>
        </p:nvGraphicFramePr>
        <p:xfrm>
          <a:off x="968679" y="4559300"/>
          <a:ext cx="5924813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846199570"/>
                    </a:ext>
                  </a:extLst>
                </a:gridCol>
                <a:gridCol w="1503123">
                  <a:extLst>
                    <a:ext uri="{9D8B030D-6E8A-4147-A177-3AD203B41FA5}">
                      <a16:colId xmlns:a16="http://schemas.microsoft.com/office/drawing/2014/main" val="906919622"/>
                    </a:ext>
                  </a:extLst>
                </a:gridCol>
                <a:gridCol w="2592890">
                  <a:extLst>
                    <a:ext uri="{9D8B030D-6E8A-4147-A177-3AD203B41FA5}">
                      <a16:colId xmlns:a16="http://schemas.microsoft.com/office/drawing/2014/main" val="3582710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Death</a:t>
                      </a:r>
                    </a:p>
                    <a:p>
                      <a:pPr algn="ctr"/>
                      <a:r>
                        <a:rPr lang="en-US" dirty="0"/>
                        <a:t>(months)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Cancer Recurrence </a:t>
                      </a:r>
                      <a:r>
                        <a:rPr lang="en-US"/>
                        <a:t>per months </a:t>
                      </a:r>
                      <a:r>
                        <a:rPr lang="en-US" dirty="0"/>
                        <a:t>lived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832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itrSurv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39.58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480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Zero-order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18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Observed policy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30.77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035171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E01B6-6BD0-176D-8CBB-933CE95762C8}"/>
              </a:ext>
            </a:extLst>
          </p:cNvPr>
          <p:cNvSpPr txBox="1">
            <a:spLocks/>
          </p:cNvSpPr>
          <p:nvPr/>
        </p:nvSpPr>
        <p:spPr>
          <a:xfrm>
            <a:off x="6303818" y="1825625"/>
            <a:ext cx="5287028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50/50 Split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Training: 76% censored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Testing</a:t>
            </a:r>
            <a:r>
              <a:rPr lang="en-US"/>
              <a:t>: 76% </a:t>
            </a:r>
            <a:r>
              <a:rPr lang="en-US" dirty="0"/>
              <a:t>censored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9CC4C14-E38A-2A65-C5C5-8FCCF031E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655174"/>
              </p:ext>
            </p:extLst>
          </p:nvPr>
        </p:nvGraphicFramePr>
        <p:xfrm>
          <a:off x="968679" y="2978405"/>
          <a:ext cx="316908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384">
                  <a:extLst>
                    <a:ext uri="{9D8B030D-6E8A-4147-A177-3AD203B41FA5}">
                      <a16:colId xmlns:a16="http://schemas.microsoft.com/office/drawing/2014/main" val="1140352104"/>
                    </a:ext>
                  </a:extLst>
                </a:gridCol>
                <a:gridCol w="1540701">
                  <a:extLst>
                    <a:ext uri="{9D8B030D-6E8A-4147-A177-3AD203B41FA5}">
                      <a16:colId xmlns:a16="http://schemas.microsoft.com/office/drawing/2014/main" val="1346827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Proportion going to Phase 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87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CZMK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504989"/>
                  </a:ext>
                </a:extLst>
              </a:tr>
              <a:tr h="2468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Zero-order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555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21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C002-D2F2-AD02-DC28-43EF045B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Simulation: Gumbel’s Bivariate Exp </a:t>
            </a:r>
            <a:r>
              <a:rPr lang="en-US" dirty="0" err="1"/>
              <a:t>Dist</a:t>
            </a:r>
            <a:endParaRPr lang="en-US" dirty="0"/>
          </a:p>
        </p:txBody>
      </p:sp>
      <p:pic>
        <p:nvPicPr>
          <p:cNvPr id="5" name="Content Placeholder 4" descr="A text on a white background&#10;&#10;Description automatically generated">
            <a:extLst>
              <a:ext uri="{FF2B5EF4-FFF2-40B4-BE49-F238E27FC236}">
                <a16:creationId xmlns:a16="http://schemas.microsoft.com/office/drawing/2014/main" id="{0332E911-1DCB-BBED-5FAB-01A083A6B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93609"/>
            <a:ext cx="10515600" cy="3000999"/>
          </a:xfrm>
        </p:spPr>
      </p:pic>
    </p:spTree>
    <p:extLst>
      <p:ext uri="{BB962C8B-B14F-4D97-AF65-F5344CB8AC3E}">
        <p14:creationId xmlns:p14="http://schemas.microsoft.com/office/powerpoint/2010/main" val="184172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9F7F-1EE1-F871-42CC-E9E8089F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Simulation: Gumbel’s Bivariate Exp </a:t>
            </a:r>
            <a:r>
              <a:rPr lang="en-US" dirty="0" err="1"/>
              <a:t>Dist</a:t>
            </a:r>
            <a:endParaRPr lang="en-US" dirty="0"/>
          </a:p>
        </p:txBody>
      </p:sp>
      <p:pic>
        <p:nvPicPr>
          <p:cNvPr id="5" name="Content Placeholder 4" descr="A math equations and formulas on a white background&#10;&#10;Description automatically generated">
            <a:extLst>
              <a:ext uri="{FF2B5EF4-FFF2-40B4-BE49-F238E27FC236}">
                <a16:creationId xmlns:a16="http://schemas.microsoft.com/office/drawing/2014/main" id="{4DDFFC28-D6A3-F8F1-687A-03A33FFE7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902" y="1825625"/>
            <a:ext cx="100601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7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94DE-9105-2FC9-1BC8-43B1A164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#0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D2ABC-7A31-40A4-B766-A1DAB2480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n.sim</a:t>
            </a:r>
            <a:r>
              <a:rPr lang="en-US" dirty="0"/>
              <a:t> = 50</a:t>
            </a:r>
          </a:p>
        </p:txBody>
      </p:sp>
    </p:spTree>
    <p:extLst>
      <p:ext uri="{BB962C8B-B14F-4D97-AF65-F5344CB8AC3E}">
        <p14:creationId xmlns:p14="http://schemas.microsoft.com/office/powerpoint/2010/main" val="49536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A579-7283-E5A2-242C-BDD9AF88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55334-0A19-8833-B5F3-C2B29A650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tau = 5</a:t>
            </a:r>
          </a:p>
          <a:p>
            <a:r>
              <a:rPr lang="en-US" dirty="0"/>
              <a:t>Total Gap Times G = 5</a:t>
            </a:r>
          </a:p>
          <a:p>
            <a:r>
              <a:rPr lang="en-US" dirty="0"/>
              <a:t>5 covariates (mix of binary and continuous from N(0,1))</a:t>
            </a:r>
          </a:p>
          <a:p>
            <a:r>
              <a:rPr lang="en-US" dirty="0"/>
              <a:t>Action dependent parameters for: alpha1, alpha2, </a:t>
            </a:r>
            <a:r>
              <a:rPr lang="en-US" dirty="0" err="1"/>
              <a:t>betaD</a:t>
            </a:r>
            <a:r>
              <a:rPr lang="en-US" dirty="0"/>
              <a:t>, </a:t>
            </a:r>
            <a:r>
              <a:rPr lang="en-US" dirty="0" err="1"/>
              <a:t>betaR</a:t>
            </a:r>
            <a:r>
              <a:rPr lang="en-US" dirty="0"/>
              <a:t>, </a:t>
            </a:r>
            <a:r>
              <a:rPr lang="en-US" dirty="0" err="1"/>
              <a:t>omegaD</a:t>
            </a:r>
            <a:r>
              <a:rPr lang="en-US" dirty="0"/>
              <a:t>, </a:t>
            </a:r>
            <a:r>
              <a:rPr lang="en-US" dirty="0" err="1"/>
              <a:t>omegaR</a:t>
            </a:r>
            <a:r>
              <a:rPr lang="en-US" dirty="0"/>
              <a:t>, </a:t>
            </a:r>
            <a:r>
              <a:rPr lang="en-US" dirty="0" err="1"/>
              <a:t>gammaD</a:t>
            </a:r>
            <a:r>
              <a:rPr lang="en-US" dirty="0"/>
              <a:t>, </a:t>
            </a:r>
            <a:r>
              <a:rPr lang="en-US" dirty="0" err="1"/>
              <a:t>gammaR</a:t>
            </a:r>
            <a:r>
              <a:rPr lang="en-US" dirty="0"/>
              <a:t> (see R code)</a:t>
            </a:r>
          </a:p>
          <a:p>
            <a:r>
              <a:rPr lang="en-US" dirty="0"/>
              <a:t>tolerance: 0.1</a:t>
            </a:r>
          </a:p>
          <a:p>
            <a:r>
              <a:rPr lang="en-US" dirty="0"/>
              <a:t>Number of Simulations: 50</a:t>
            </a:r>
          </a:p>
          <a:p>
            <a:r>
              <a:rPr lang="en-US" dirty="0"/>
              <a:t>Training Sample Size: 300</a:t>
            </a:r>
          </a:p>
          <a:p>
            <a:r>
              <a:rPr lang="en-US" dirty="0"/>
              <a:t>Testing Sample Size: 5000</a:t>
            </a:r>
          </a:p>
          <a:p>
            <a:r>
              <a:rPr lang="en-US" dirty="0"/>
              <a:t>Methods: </a:t>
            </a:r>
            <a:r>
              <a:rPr lang="en-US" dirty="0" err="1"/>
              <a:t>itrSurv</a:t>
            </a:r>
            <a:r>
              <a:rPr lang="en-US" dirty="0"/>
              <a:t> (us), zero-order, observed</a:t>
            </a:r>
          </a:p>
        </p:txBody>
      </p:sp>
    </p:spTree>
    <p:extLst>
      <p:ext uri="{BB962C8B-B14F-4D97-AF65-F5344CB8AC3E}">
        <p14:creationId xmlns:p14="http://schemas.microsoft.com/office/powerpoint/2010/main" val="293937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7B1B-996E-C673-8708-541C38F8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marL="0" indent="0"/>
            <a:r>
              <a:rPr lang="en-US" sz="2200" dirty="0"/>
              <a:t>Survival Time</a:t>
            </a:r>
            <a:br>
              <a:rPr lang="en-US" sz="2200" dirty="0"/>
            </a:br>
            <a:r>
              <a:rPr lang="en-US" sz="2200" dirty="0"/>
              <a:t>Number of recurrent events per years lived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1DBCFF-D6B9-DA8D-FF7D-11C39F396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59" y="1499749"/>
            <a:ext cx="9387281" cy="499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3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94DE-9105-2FC9-1BC8-43B1A164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#1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D2ABC-7A31-40A4-B766-A1DAB2480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 = 5</a:t>
            </a:r>
          </a:p>
        </p:txBody>
      </p:sp>
    </p:spTree>
    <p:extLst>
      <p:ext uri="{BB962C8B-B14F-4D97-AF65-F5344CB8AC3E}">
        <p14:creationId xmlns:p14="http://schemas.microsoft.com/office/powerpoint/2010/main" val="1131134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A579-7283-E5A2-242C-BDD9AF88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55334-0A19-8833-B5F3-C2B29A650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tau = 5</a:t>
            </a:r>
          </a:p>
          <a:p>
            <a:r>
              <a:rPr lang="en-US" dirty="0"/>
              <a:t>Total Gap Times G = 5</a:t>
            </a:r>
          </a:p>
          <a:p>
            <a:r>
              <a:rPr lang="en-US" dirty="0"/>
              <a:t>5 covariates (mix of binary and continuous from N(0,1))</a:t>
            </a:r>
          </a:p>
          <a:p>
            <a:r>
              <a:rPr lang="en-US" dirty="0"/>
              <a:t>Action dependent parameters for: alpha1, alpha2, </a:t>
            </a:r>
            <a:r>
              <a:rPr lang="en-US" dirty="0" err="1"/>
              <a:t>betaD</a:t>
            </a:r>
            <a:r>
              <a:rPr lang="en-US" dirty="0"/>
              <a:t>, </a:t>
            </a:r>
            <a:r>
              <a:rPr lang="en-US" dirty="0" err="1"/>
              <a:t>betaR</a:t>
            </a:r>
            <a:r>
              <a:rPr lang="en-US" dirty="0"/>
              <a:t>, </a:t>
            </a:r>
            <a:r>
              <a:rPr lang="en-US" dirty="0" err="1"/>
              <a:t>omegaD</a:t>
            </a:r>
            <a:r>
              <a:rPr lang="en-US" dirty="0"/>
              <a:t>, </a:t>
            </a:r>
            <a:r>
              <a:rPr lang="en-US" dirty="0" err="1"/>
              <a:t>omegaR</a:t>
            </a:r>
            <a:r>
              <a:rPr lang="en-US" dirty="0"/>
              <a:t>, </a:t>
            </a:r>
            <a:r>
              <a:rPr lang="en-US" dirty="0" err="1"/>
              <a:t>gammaD</a:t>
            </a:r>
            <a:r>
              <a:rPr lang="en-US" dirty="0"/>
              <a:t>, </a:t>
            </a:r>
            <a:r>
              <a:rPr lang="en-US" dirty="0" err="1"/>
              <a:t>gammaR</a:t>
            </a:r>
            <a:r>
              <a:rPr lang="en-US" dirty="0"/>
              <a:t> (see R code)</a:t>
            </a:r>
          </a:p>
          <a:p>
            <a:r>
              <a:rPr lang="en-US" dirty="0"/>
              <a:t>tolerance: 0.1</a:t>
            </a:r>
          </a:p>
          <a:p>
            <a:r>
              <a:rPr lang="en-US" dirty="0"/>
              <a:t>Number of Simulations: 200</a:t>
            </a:r>
          </a:p>
          <a:p>
            <a:r>
              <a:rPr lang="en-US" dirty="0"/>
              <a:t>Training Sample Size: 300</a:t>
            </a:r>
          </a:p>
          <a:p>
            <a:r>
              <a:rPr lang="en-US" dirty="0"/>
              <a:t>Testing Sample Size: 5000</a:t>
            </a:r>
          </a:p>
          <a:p>
            <a:endParaRPr lang="en-US" dirty="0"/>
          </a:p>
          <a:p>
            <a:r>
              <a:rPr lang="en-US" dirty="0"/>
              <a:t>Average training censoring rate across simulations: 24.2%</a:t>
            </a:r>
          </a:p>
          <a:p>
            <a:r>
              <a:rPr lang="en-US" dirty="0"/>
              <a:t>Average percentage going to phase 2 for </a:t>
            </a:r>
            <a:r>
              <a:rPr lang="en-US" dirty="0" err="1"/>
              <a:t>itrSurv</a:t>
            </a:r>
            <a:r>
              <a:rPr lang="en-US" dirty="0"/>
              <a:t>: 15%</a:t>
            </a:r>
          </a:p>
          <a:p>
            <a:r>
              <a:rPr lang="en-US" dirty="0"/>
              <a:t>Average percentage going to phase 2 for </a:t>
            </a:r>
            <a:r>
              <a:rPr lang="en-US" dirty="0" err="1"/>
              <a:t>zom</a:t>
            </a:r>
            <a:r>
              <a:rPr lang="en-US" dirty="0"/>
              <a:t>: 31%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0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713</Words>
  <Application>Microsoft Macintosh PowerPoint</Application>
  <PresentationFormat>Widescreen</PresentationFormat>
  <Paragraphs>158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SF Pro Text</vt:lpstr>
      <vt:lpstr>Arial</vt:lpstr>
      <vt:lpstr>Calibri</vt:lpstr>
      <vt:lpstr>Calibri Light</vt:lpstr>
      <vt:lpstr>Office Theme</vt:lpstr>
      <vt:lpstr>Future Timeline</vt:lpstr>
      <vt:lpstr>Project 3: Recurrent Events</vt:lpstr>
      <vt:lpstr>Simulation: Gumbel’s Bivariate Exp Dist</vt:lpstr>
      <vt:lpstr>Simulation: Gumbel’s Bivariate Exp Dist</vt:lpstr>
      <vt:lpstr>Setting #0</vt:lpstr>
      <vt:lpstr>Parameters</vt:lpstr>
      <vt:lpstr>Survival Time Number of recurrent events per years lived</vt:lpstr>
      <vt:lpstr>Setting #1</vt:lpstr>
      <vt:lpstr>Parameters</vt:lpstr>
      <vt:lpstr>PowerPoint Presentation</vt:lpstr>
      <vt:lpstr>PowerPoint Presentation</vt:lpstr>
      <vt:lpstr>Mean across Simulations</vt:lpstr>
      <vt:lpstr>Mean across all Simulations</vt:lpstr>
      <vt:lpstr>Setting #2</vt:lpstr>
      <vt:lpstr>Parameters</vt:lpstr>
      <vt:lpstr>PowerPoint Presentation</vt:lpstr>
      <vt:lpstr>PowerPoint Presentation</vt:lpstr>
      <vt:lpstr>PowerPoint Presentation</vt:lpstr>
      <vt:lpstr>PowerPoint Presentation</vt:lpstr>
      <vt:lpstr>Application to Bladder Dataset</vt:lpstr>
      <vt:lpstr>Application to Bladder Cancer Recurrences</vt:lpstr>
      <vt:lpstr>PowerPoint Presentation</vt:lpstr>
      <vt:lpstr>5-CV Bladder Analysis</vt:lpstr>
      <vt:lpstr>Supplementary</vt:lpstr>
      <vt:lpstr>RDA: A simpler attempt (single split)</vt:lpstr>
      <vt:lpstr>Single Split Bladder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Recurrent Events</dc:title>
  <dc:creator>Zhou, Christina</dc:creator>
  <cp:lastModifiedBy>Zhou, Christina</cp:lastModifiedBy>
  <cp:revision>151</cp:revision>
  <dcterms:created xsi:type="dcterms:W3CDTF">2025-01-06T17:51:37Z</dcterms:created>
  <dcterms:modified xsi:type="dcterms:W3CDTF">2025-01-12T22:26:42Z</dcterms:modified>
</cp:coreProperties>
</file>