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7" r:id="rId2"/>
    <p:sldId id="390" r:id="rId3"/>
    <p:sldId id="392" r:id="rId4"/>
    <p:sldId id="393" r:id="rId5"/>
    <p:sldId id="394" r:id="rId6"/>
    <p:sldId id="391" r:id="rId7"/>
    <p:sldId id="385" r:id="rId8"/>
    <p:sldId id="386" r:id="rId9"/>
    <p:sldId id="395" r:id="rId10"/>
    <p:sldId id="396" r:id="rId11"/>
    <p:sldId id="397" r:id="rId12"/>
    <p:sldId id="398" r:id="rId13"/>
    <p:sldId id="399" r:id="rId14"/>
    <p:sldId id="400" r:id="rId15"/>
    <p:sldId id="403" r:id="rId16"/>
    <p:sldId id="402" r:id="rId17"/>
    <p:sldId id="401" r:id="rId18"/>
    <p:sldId id="404" r:id="rId19"/>
    <p:sldId id="405" r:id="rId20"/>
    <p:sldId id="407" r:id="rId21"/>
    <p:sldId id="406" r:id="rId22"/>
    <p:sldId id="286" r:id="rId2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020" autoAdjust="0"/>
  </p:normalViewPr>
  <p:slideViewPr>
    <p:cSldViewPr>
      <p:cViewPr varScale="1">
        <p:scale>
          <a:sx n="85" d="100"/>
          <a:sy n="85" d="100"/>
        </p:scale>
        <p:origin x="-112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9BF02-CB56-4E14-A1F9-3F874C1838EA}" type="datetimeFigureOut">
              <a:rPr lang="zh-CN" altLang="en-US" smtClean="0"/>
              <a:pPr/>
              <a:t>2013/7/29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B70CD0-C7B5-42F4-A8A5-F5D0EDF49DC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24082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B70CD0-C7B5-42F4-A8A5-F5D0EDF49DCF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25854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B70CD0-C7B5-42F4-A8A5-F5D0EDF49DCF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01908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B70CD0-C7B5-42F4-A8A5-F5D0EDF49DCF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01908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B70CD0-C7B5-42F4-A8A5-F5D0EDF49DCF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01908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B70CD0-C7B5-42F4-A8A5-F5D0EDF49DCF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90492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B70CD0-C7B5-42F4-A8A5-F5D0EDF49DCF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01908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B70CD0-C7B5-42F4-A8A5-F5D0EDF49DCF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01908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B70CD0-C7B5-42F4-A8A5-F5D0EDF49DCF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01908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B70CD0-C7B5-42F4-A8A5-F5D0EDF49DCF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6185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1C49556-2C11-4A4D-B616-431F6E15AF7E}" type="datetimeFigureOut">
              <a:rPr lang="zh-CN" altLang="en-US" smtClean="0"/>
              <a:pPr/>
              <a:t>2013/7/29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B3A220-1EB3-4719-90E0-DFF2C05DBF6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1C49556-2C11-4A4D-B616-431F6E15AF7E}" type="datetimeFigureOut">
              <a:rPr lang="zh-CN" altLang="en-US" smtClean="0"/>
              <a:pPr/>
              <a:t>2013/7/29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B3A220-1EB3-4719-90E0-DFF2C05DBF6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1C49556-2C11-4A4D-B616-431F6E15AF7E}" type="datetimeFigureOut">
              <a:rPr lang="zh-CN" altLang="en-US" smtClean="0"/>
              <a:pPr/>
              <a:t>2013/7/29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B3A220-1EB3-4719-90E0-DFF2C05DBF6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1C49556-2C11-4A4D-B616-431F6E15AF7E}" type="datetimeFigureOut">
              <a:rPr lang="zh-CN" altLang="en-US" smtClean="0"/>
              <a:pPr/>
              <a:t>2013/7/29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B3A220-1EB3-4719-90E0-DFF2C05DBF6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1C49556-2C11-4A4D-B616-431F6E15AF7E}" type="datetimeFigureOut">
              <a:rPr lang="zh-CN" altLang="en-US" smtClean="0"/>
              <a:pPr/>
              <a:t>2013/7/29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B3A220-1EB3-4719-90E0-DFF2C05DBF6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1C49556-2C11-4A4D-B616-431F6E15AF7E}" type="datetimeFigureOut">
              <a:rPr lang="zh-CN" altLang="en-US" smtClean="0"/>
              <a:pPr/>
              <a:t>2013/7/29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B3A220-1EB3-4719-90E0-DFF2C05DBF6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1C49556-2C11-4A4D-B616-431F6E15AF7E}" type="datetimeFigureOut">
              <a:rPr lang="zh-CN" altLang="en-US" smtClean="0"/>
              <a:pPr/>
              <a:t>2013/7/29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B3A220-1EB3-4719-90E0-DFF2C05DBF6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1C49556-2C11-4A4D-B616-431F6E15AF7E}" type="datetimeFigureOut">
              <a:rPr lang="zh-CN" altLang="en-US" smtClean="0"/>
              <a:pPr/>
              <a:t>2013/7/29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B3A220-1EB3-4719-90E0-DFF2C05DBF6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1C49556-2C11-4A4D-B616-431F6E15AF7E}" type="datetimeFigureOut">
              <a:rPr lang="zh-CN" altLang="en-US" smtClean="0"/>
              <a:pPr/>
              <a:t>2013/7/29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B3A220-1EB3-4719-90E0-DFF2C05DBF6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1C49556-2C11-4A4D-B616-431F6E15AF7E}" type="datetimeFigureOut">
              <a:rPr lang="zh-CN" altLang="en-US" smtClean="0"/>
              <a:pPr/>
              <a:t>2013/7/29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B3A220-1EB3-4719-90E0-DFF2C05DBF6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1C49556-2C11-4A4D-B616-431F6E15AF7E}" type="datetimeFigureOut">
              <a:rPr lang="zh-CN" altLang="en-US" smtClean="0"/>
              <a:pPr/>
              <a:t>2013/7/29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B3A220-1EB3-4719-90E0-DFF2C05DBF6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D1C49556-2C11-4A4D-B616-431F6E15AF7E}" type="datetimeFigureOut">
              <a:rPr lang="zh-CN" altLang="en-US" smtClean="0"/>
              <a:pPr/>
              <a:t>2013/7/29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DEB3A220-1EB3-4719-90E0-DFF2C05DBF6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4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4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4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4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Box 8"/>
          <p:cNvSpPr txBox="1">
            <a:spLocks noChangeArrowheads="1"/>
          </p:cNvSpPr>
          <p:nvPr/>
        </p:nvSpPr>
        <p:spPr bwMode="auto">
          <a:xfrm>
            <a:off x="8756650" y="6586538"/>
            <a:ext cx="2698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200">
                <a:solidFill>
                  <a:schemeClr val="bg1"/>
                </a:solidFill>
                <a:latin typeface="Calibri" pitchFamily="34" charset="0"/>
              </a:rPr>
              <a:t>1</a:t>
            </a:r>
            <a:endParaRPr lang="zh-CN" altLang="en-US" sz="1200">
              <a:solidFill>
                <a:schemeClr val="bg1"/>
              </a:solidFill>
              <a:latin typeface="Calibri" pitchFamily="34" charset="0"/>
            </a:endParaRPr>
          </a:p>
        </p:txBody>
      </p:sp>
      <p:pic>
        <p:nvPicPr>
          <p:cNvPr id="2051" name="图片 11" descr="未标题-2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9525" y="0"/>
            <a:ext cx="9153525" cy="686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Box 15"/>
          <p:cNvSpPr txBox="1"/>
          <p:nvPr/>
        </p:nvSpPr>
        <p:spPr>
          <a:xfrm>
            <a:off x="-328521" y="1196752"/>
            <a:ext cx="9204764" cy="132343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2013</a:t>
            </a:r>
            <a:r>
              <a:rPr lang="zh-CN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年源动力培养</a:t>
            </a:r>
            <a:endParaRPr lang="en-US" altLang="zh-CN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 </a:t>
            </a:r>
            <a:r>
              <a:rPr lang="en-US" altLang="zh-CN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              -MAP</a:t>
            </a:r>
            <a:r>
              <a:rPr lang="zh-CN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常规一级界面开发</a:t>
            </a:r>
            <a:endParaRPr lang="en-US" altLang="zh-CN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053" name="TextBox 6"/>
          <p:cNvSpPr txBox="1">
            <a:spLocks noChangeArrowheads="1"/>
          </p:cNvSpPr>
          <p:nvPr/>
        </p:nvSpPr>
        <p:spPr bwMode="auto">
          <a:xfrm>
            <a:off x="6429375" y="5500688"/>
            <a:ext cx="20002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 b="1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054" name="TextBox 7"/>
          <p:cNvSpPr txBox="1">
            <a:spLocks noChangeArrowheads="1"/>
          </p:cNvSpPr>
          <p:nvPr/>
        </p:nvSpPr>
        <p:spPr bwMode="auto">
          <a:xfrm>
            <a:off x="6732240" y="6021288"/>
            <a:ext cx="208823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2012</a:t>
            </a:r>
            <a:r>
              <a:rPr lang="zh-CN" altLang="en-US" b="1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年</a:t>
            </a:r>
            <a:r>
              <a:rPr lang="en-US" altLang="zh-CN" b="1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11</a:t>
            </a:r>
            <a:r>
              <a:rPr lang="zh-CN" altLang="en-US" b="1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月</a:t>
            </a:r>
            <a:r>
              <a:rPr lang="en-US" altLang="zh-CN" b="1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10</a:t>
            </a:r>
            <a:r>
              <a:rPr lang="zh-CN" altLang="en-US" b="1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日</a:t>
            </a:r>
            <a:endParaRPr lang="zh-CN" altLang="en-US" b="1" dirty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" name="TextBox 7"/>
          <p:cNvSpPr txBox="1">
            <a:spLocks noChangeArrowheads="1"/>
          </p:cNvSpPr>
          <p:nvPr/>
        </p:nvSpPr>
        <p:spPr bwMode="auto">
          <a:xfrm>
            <a:off x="6732240" y="5661248"/>
            <a:ext cx="208823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杨容</a:t>
            </a:r>
            <a:endParaRPr lang="zh-CN" altLang="en-US" b="1" dirty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9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10" name="图片 11" descr="未标题-2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9525" y="0"/>
            <a:ext cx="9153525" cy="686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1357290" y="928670"/>
            <a:ext cx="6072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0" y="642918"/>
            <a:ext cx="70009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2244274" y="1187066"/>
            <a:ext cx="4055918" cy="132343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AppForm</a:t>
            </a:r>
            <a:r>
              <a:rPr lang="zh-CN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学习分享</a:t>
            </a:r>
            <a:endParaRPr lang="en-US" altLang="zh-CN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49" charset="-122"/>
              <a:ea typeface="黑体" pitchFamily="49" charset="-122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 </a:t>
            </a:r>
            <a:r>
              <a:rPr lang="en-US" altLang="zh-CN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              </a:t>
            </a: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6500826" y="5429264"/>
            <a:ext cx="230254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陈伟</a:t>
            </a:r>
            <a:endParaRPr lang="zh-CN" altLang="en-US" sz="2400" b="1" dirty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5" name="TextBox 7"/>
          <p:cNvSpPr txBox="1">
            <a:spLocks noChangeArrowheads="1"/>
          </p:cNvSpPr>
          <p:nvPr/>
        </p:nvSpPr>
        <p:spPr bwMode="auto">
          <a:xfrm>
            <a:off x="6538634" y="5857892"/>
            <a:ext cx="246252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2013/07/21</a:t>
            </a:r>
            <a:endParaRPr lang="zh-CN" altLang="en-US" sz="2400" b="1" dirty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827584" y="35913"/>
            <a:ext cx="183255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如何显示</a:t>
            </a:r>
            <a:endParaRPr lang="zh-CN" altLang="en-US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980728"/>
            <a:ext cx="468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n"/>
            </a:pPr>
            <a:r>
              <a:rPr lang="zh-CN" altLang="en-US" b="1" dirty="0">
                <a:latin typeface="+mn-ea"/>
              </a:rPr>
              <a:t>依据</a:t>
            </a:r>
            <a:r>
              <a:rPr lang="en-US" altLang="zh-CN" b="1" dirty="0">
                <a:latin typeface="+mn-ea"/>
              </a:rPr>
              <a:t>item</a:t>
            </a:r>
            <a:r>
              <a:rPr lang="zh-CN" altLang="en-US" b="1" dirty="0">
                <a:latin typeface="+mn-ea"/>
              </a:rPr>
              <a:t>类型输出控件内容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31867" y="1484784"/>
            <a:ext cx="763284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 startAt="5"/>
            </a:pPr>
            <a:r>
              <a:rPr lang="zh-CN" altLang="en-US" dirty="0"/>
              <a:t>并非只能执行常用事件</a:t>
            </a:r>
            <a:endParaRPr lang="en-US" altLang="zh-CN" dirty="0">
              <a:solidFill>
                <a:srgbClr val="FF0000"/>
              </a:solidFill>
            </a:endParaRP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dirty="0" smtClean="0"/>
              <a:t>在</a:t>
            </a:r>
            <a:r>
              <a:rPr lang="en-US" altLang="zh-CN" dirty="0"/>
              <a:t>item</a:t>
            </a:r>
            <a:r>
              <a:rPr lang="zh-CN" altLang="en-US" dirty="0"/>
              <a:t>属性中添加的事件名称必须与</a:t>
            </a:r>
            <a:r>
              <a:rPr lang="en-US" altLang="zh-CN" dirty="0"/>
              <a:t>SDK</a:t>
            </a:r>
            <a:r>
              <a:rPr lang="zh-CN" altLang="en-US" dirty="0"/>
              <a:t>上一致</a:t>
            </a:r>
            <a:endParaRPr lang="en-US" altLang="zh-CN" dirty="0"/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dirty="0"/>
              <a:t>在</a:t>
            </a:r>
            <a:r>
              <a:rPr lang="en-US" altLang="zh-CN" dirty="0"/>
              <a:t>attribute</a:t>
            </a:r>
            <a:r>
              <a:rPr lang="zh-CN" altLang="en-US" dirty="0"/>
              <a:t>属性中添加的事件可以是任何可以执行的</a:t>
            </a:r>
            <a:r>
              <a:rPr lang="zh-CN" altLang="en-US" dirty="0" smtClean="0"/>
              <a:t>事件</a:t>
            </a:r>
            <a:endParaRPr lang="en-US" altLang="zh-CN" dirty="0" smtClean="0"/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ü"/>
            </a:pPr>
            <a:endParaRPr lang="en-US" altLang="zh-CN" dirty="0"/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ü"/>
            </a:pPr>
            <a:endParaRPr lang="en-US" altLang="zh-CN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6928" y="2642681"/>
            <a:ext cx="6562725" cy="96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27584" y="3717032"/>
            <a:ext cx="7632848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6.    </a:t>
            </a:r>
            <a:r>
              <a:rPr lang="zh-CN" altLang="en-US" dirty="0" smtClean="0"/>
              <a:t>自定义</a:t>
            </a:r>
            <a:r>
              <a:rPr lang="zh-CN" altLang="en-US" dirty="0"/>
              <a:t>事件如何执行</a:t>
            </a:r>
            <a:r>
              <a:rPr lang="en-US" altLang="zh-CN" dirty="0"/>
              <a:t>(</a:t>
            </a:r>
            <a:r>
              <a:rPr lang="en-US" altLang="zh-CN" dirty="0" err="1"/>
              <a:t>onreturnvaluechange</a:t>
            </a:r>
            <a:r>
              <a:rPr lang="en-US" altLang="zh-CN" dirty="0" smtClean="0"/>
              <a:t>)</a:t>
            </a:r>
            <a:endParaRPr lang="en-US" altLang="zh-CN" dirty="0">
              <a:solidFill>
                <a:srgbClr val="FF0000"/>
              </a:solidFill>
            </a:endParaRP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zh-CN" dirty="0" smtClean="0"/>
              <a:t>number:</a:t>
            </a:r>
            <a:r>
              <a:rPr lang="zh-CN" altLang="en-US" dirty="0" smtClean="0"/>
              <a:t>在</a:t>
            </a:r>
            <a:r>
              <a:rPr lang="en-US" altLang="zh-CN" dirty="0" err="1" smtClean="0"/>
              <a:t>onblur</a:t>
            </a:r>
            <a:r>
              <a:rPr lang="zh-CN" altLang="en-US" dirty="0" smtClean="0"/>
              <a:t>中触</a:t>
            </a:r>
            <a:r>
              <a:rPr lang="zh-CN" altLang="en-US" dirty="0"/>
              <a:t>发</a:t>
            </a:r>
            <a:r>
              <a:rPr lang="en-US" altLang="zh-CN" dirty="0" err="1" smtClean="0"/>
              <a:t>onreturnvaluechange</a:t>
            </a:r>
            <a:endParaRPr lang="en-US" altLang="zh-CN" dirty="0"/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zh-CN" dirty="0" err="1"/>
              <a:t>d</a:t>
            </a:r>
            <a:r>
              <a:rPr lang="en-US" altLang="zh-CN" dirty="0" err="1" smtClean="0"/>
              <a:t>atetime</a:t>
            </a:r>
            <a:r>
              <a:rPr lang="en-US" altLang="zh-CN" dirty="0" smtClean="0"/>
              <a:t>:</a:t>
            </a:r>
            <a:r>
              <a:rPr lang="zh-CN" altLang="en-US" dirty="0" smtClean="0"/>
              <a:t>在</a:t>
            </a:r>
            <a:r>
              <a:rPr lang="en-US" altLang="zh-CN" dirty="0" err="1" smtClean="0"/>
              <a:t>onbeforedeactivate</a:t>
            </a:r>
            <a:r>
              <a:rPr lang="zh-CN" altLang="en-US" dirty="0" smtClean="0"/>
              <a:t>中触发</a:t>
            </a:r>
            <a:r>
              <a:rPr lang="en-US" altLang="zh-CN" dirty="0" err="1" smtClean="0">
                <a:solidFill>
                  <a:prstClr val="black"/>
                </a:solidFill>
              </a:rPr>
              <a:t>onreturnvaluechange</a:t>
            </a:r>
            <a:r>
              <a:rPr lang="zh-CN" altLang="en-US" dirty="0" smtClean="0">
                <a:solidFill>
                  <a:prstClr val="black"/>
                </a:solidFill>
              </a:rPr>
              <a:t>事件</a:t>
            </a:r>
            <a:endParaRPr lang="en-US" altLang="zh-CN" dirty="0"/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ü"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528088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 bwMode="auto">
          <a:xfrm>
            <a:off x="827584" y="35913"/>
            <a:ext cx="100860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目录</a:t>
            </a:r>
            <a:endParaRPr lang="zh-CN" altLang="en-US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401252" y="1556792"/>
            <a:ext cx="4026731" cy="4752528"/>
          </a:xfrm>
          <a:prstGeom prst="roundRect">
            <a:avLst>
              <a:gd name="adj" fmla="val 10480"/>
            </a:avLst>
          </a:prstGeom>
          <a:solidFill>
            <a:schemeClr val="bg1"/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 fontAlgn="auto">
              <a:lnSpc>
                <a:spcPct val="120000"/>
              </a:lnSpc>
              <a:spcAft>
                <a:spcPts val="0"/>
              </a:spcAft>
              <a:defRPr/>
            </a:pPr>
            <a:endParaRPr lang="zh-CN" altLang="en-US" dirty="0">
              <a:solidFill>
                <a:srgbClr val="5F5F5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任意多边形 37"/>
          <p:cNvSpPr/>
          <p:nvPr/>
        </p:nvSpPr>
        <p:spPr>
          <a:xfrm>
            <a:off x="399463" y="1124744"/>
            <a:ext cx="4028519" cy="647632"/>
          </a:xfrm>
          <a:custGeom>
            <a:avLst/>
            <a:gdLst>
              <a:gd name="connsiteX0" fmla="*/ 366050 w 3492847"/>
              <a:gd name="connsiteY0" fmla="*/ 0 h 584472"/>
              <a:gd name="connsiteX1" fmla="*/ 3126797 w 3492847"/>
              <a:gd name="connsiteY1" fmla="*/ 0 h 584472"/>
              <a:gd name="connsiteX2" fmla="*/ 3492847 w 3492847"/>
              <a:gd name="connsiteY2" fmla="*/ 366050 h 584472"/>
              <a:gd name="connsiteX3" fmla="*/ 3492847 w 3492847"/>
              <a:gd name="connsiteY3" fmla="*/ 584472 h 584472"/>
              <a:gd name="connsiteX4" fmla="*/ 0 w 3492847"/>
              <a:gd name="connsiteY4" fmla="*/ 584472 h 584472"/>
              <a:gd name="connsiteX5" fmla="*/ 0 w 3492847"/>
              <a:gd name="connsiteY5" fmla="*/ 366050 h 584472"/>
              <a:gd name="connsiteX6" fmla="*/ 366050 w 3492847"/>
              <a:gd name="connsiteY6" fmla="*/ 0 h 584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92847" h="584472">
                <a:moveTo>
                  <a:pt x="366050" y="0"/>
                </a:moveTo>
                <a:lnTo>
                  <a:pt x="3126797" y="0"/>
                </a:lnTo>
                <a:cubicBezTo>
                  <a:pt x="3328961" y="0"/>
                  <a:pt x="3492847" y="163886"/>
                  <a:pt x="3492847" y="366050"/>
                </a:cubicBezTo>
                <a:lnTo>
                  <a:pt x="3492847" y="584472"/>
                </a:lnTo>
                <a:lnTo>
                  <a:pt x="0" y="584472"/>
                </a:lnTo>
                <a:lnTo>
                  <a:pt x="0" y="366050"/>
                </a:lnTo>
                <a:cubicBezTo>
                  <a:pt x="0" y="163886"/>
                  <a:pt x="163886" y="0"/>
                  <a:pt x="366050" y="0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+mn-ea"/>
              </a:rPr>
              <a:t>如何显示</a:t>
            </a:r>
            <a:endParaRPr lang="zh-CN" altLang="en-US" sz="3200" b="1" dirty="0">
              <a:solidFill>
                <a:schemeClr val="accent6">
                  <a:lumMod val="20000"/>
                  <a:lumOff val="80000"/>
                </a:schemeClr>
              </a:solidFill>
              <a:latin typeface="+mn-ea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4789813" y="1556792"/>
            <a:ext cx="4026731" cy="4752528"/>
          </a:xfrm>
          <a:prstGeom prst="roundRect">
            <a:avLst>
              <a:gd name="adj" fmla="val 10480"/>
            </a:avLst>
          </a:prstGeom>
          <a:solidFill>
            <a:schemeClr val="bg1"/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 fontAlgn="auto">
              <a:lnSpc>
                <a:spcPct val="120000"/>
              </a:lnSpc>
              <a:spcAft>
                <a:spcPts val="0"/>
              </a:spcAft>
              <a:defRPr/>
            </a:pPr>
            <a:endParaRPr lang="zh-CN" altLang="en-US" dirty="0">
              <a:solidFill>
                <a:srgbClr val="5F5F5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任意多边形 39"/>
          <p:cNvSpPr/>
          <p:nvPr/>
        </p:nvSpPr>
        <p:spPr>
          <a:xfrm>
            <a:off x="4788024" y="1124744"/>
            <a:ext cx="4028519" cy="647632"/>
          </a:xfrm>
          <a:custGeom>
            <a:avLst/>
            <a:gdLst>
              <a:gd name="connsiteX0" fmla="*/ 366050 w 3492847"/>
              <a:gd name="connsiteY0" fmla="*/ 0 h 584472"/>
              <a:gd name="connsiteX1" fmla="*/ 3126797 w 3492847"/>
              <a:gd name="connsiteY1" fmla="*/ 0 h 584472"/>
              <a:gd name="connsiteX2" fmla="*/ 3492847 w 3492847"/>
              <a:gd name="connsiteY2" fmla="*/ 366050 h 584472"/>
              <a:gd name="connsiteX3" fmla="*/ 3492847 w 3492847"/>
              <a:gd name="connsiteY3" fmla="*/ 584472 h 584472"/>
              <a:gd name="connsiteX4" fmla="*/ 0 w 3492847"/>
              <a:gd name="connsiteY4" fmla="*/ 584472 h 584472"/>
              <a:gd name="connsiteX5" fmla="*/ 0 w 3492847"/>
              <a:gd name="connsiteY5" fmla="*/ 366050 h 584472"/>
              <a:gd name="connsiteX6" fmla="*/ 366050 w 3492847"/>
              <a:gd name="connsiteY6" fmla="*/ 0 h 584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92847" h="584472">
                <a:moveTo>
                  <a:pt x="366050" y="0"/>
                </a:moveTo>
                <a:lnTo>
                  <a:pt x="3126797" y="0"/>
                </a:lnTo>
                <a:cubicBezTo>
                  <a:pt x="3328961" y="0"/>
                  <a:pt x="3492847" y="163886"/>
                  <a:pt x="3492847" y="366050"/>
                </a:cubicBezTo>
                <a:lnTo>
                  <a:pt x="3492847" y="584472"/>
                </a:lnTo>
                <a:lnTo>
                  <a:pt x="0" y="584472"/>
                </a:lnTo>
                <a:lnTo>
                  <a:pt x="0" y="366050"/>
                </a:lnTo>
                <a:cubicBezTo>
                  <a:pt x="0" y="163886"/>
                  <a:pt x="163886" y="0"/>
                  <a:pt x="366050" y="0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+mn-ea"/>
              </a:rPr>
              <a:t>如何保存</a:t>
            </a:r>
            <a:endParaRPr lang="zh-CN" altLang="en-US" sz="3200" b="1" dirty="0">
              <a:solidFill>
                <a:schemeClr val="accent6">
                  <a:lumMod val="20000"/>
                  <a:lumOff val="80000"/>
                </a:schemeClr>
              </a:solidFill>
              <a:latin typeface="+mn-ea"/>
            </a:endParaRPr>
          </a:p>
        </p:txBody>
      </p:sp>
      <p:grpSp>
        <p:nvGrpSpPr>
          <p:cNvPr id="12" name="组合 57"/>
          <p:cNvGrpSpPr>
            <a:grpSpLocks/>
          </p:cNvGrpSpPr>
          <p:nvPr/>
        </p:nvGrpSpPr>
        <p:grpSpPr bwMode="auto">
          <a:xfrm>
            <a:off x="628512" y="2060847"/>
            <a:ext cx="3451261" cy="785812"/>
            <a:chOff x="1500166" y="2071678"/>
            <a:chExt cx="6072230" cy="785818"/>
          </a:xfrm>
        </p:grpSpPr>
        <p:sp>
          <p:nvSpPr>
            <p:cNvPr id="13" name="圆角矩形 12"/>
            <p:cNvSpPr/>
            <p:nvPr/>
          </p:nvSpPr>
          <p:spPr>
            <a:xfrm>
              <a:off x="1500166" y="2071678"/>
              <a:ext cx="6072230" cy="785818"/>
            </a:xfrm>
            <a:prstGeom prst="roundRect">
              <a:avLst/>
            </a:prstGeom>
            <a:blipFill dpi="0" rotWithShape="1">
              <a:blip r:embed="rId3" cstate="print"/>
              <a:srcRect/>
              <a:stretch>
                <a:fillRect l="-3000" t="-9000"/>
              </a:stretch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二十四角星 13"/>
            <p:cNvSpPr/>
            <p:nvPr/>
          </p:nvSpPr>
          <p:spPr>
            <a:xfrm>
              <a:off x="1643040" y="2143116"/>
              <a:ext cx="984892" cy="642942"/>
            </a:xfrm>
            <a:prstGeom prst="star24">
              <a:avLst/>
            </a:prstGeom>
            <a:blipFill>
              <a:blip r:embed="rId4" cstate="print"/>
              <a:stretch>
                <a:fillRect l="-3000" t="-9000"/>
              </a:stretch>
            </a:blipFill>
            <a:ln>
              <a:noFill/>
            </a:ln>
            <a:effectLst>
              <a:outerShdw blurRad="50800" dist="38100" dir="2700000" sx="96000" sy="96000" algn="tl" rotWithShape="0">
                <a:prstClr val="black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2627934" y="2285992"/>
              <a:ext cx="4824406" cy="36933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如何配置</a:t>
              </a:r>
              <a:r>
                <a:rPr lang="en-US" altLang="zh-CN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XML</a:t>
              </a:r>
              <a:endParaRPr lang="zh-CN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" name="TextBox 61"/>
            <p:cNvSpPr txBox="1">
              <a:spLocks noChangeArrowheads="1"/>
            </p:cNvSpPr>
            <p:nvPr/>
          </p:nvSpPr>
          <p:spPr bwMode="auto">
            <a:xfrm>
              <a:off x="1744974" y="2285992"/>
              <a:ext cx="62957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一</a:t>
              </a:r>
            </a:p>
          </p:txBody>
        </p:sp>
      </p:grpSp>
      <p:grpSp>
        <p:nvGrpSpPr>
          <p:cNvPr id="17" name="组合 57"/>
          <p:cNvGrpSpPr>
            <a:grpSpLocks/>
          </p:cNvGrpSpPr>
          <p:nvPr/>
        </p:nvGrpSpPr>
        <p:grpSpPr bwMode="auto">
          <a:xfrm>
            <a:off x="628511" y="2996952"/>
            <a:ext cx="3451261" cy="785812"/>
            <a:chOff x="1500166" y="2071678"/>
            <a:chExt cx="6072230" cy="785818"/>
          </a:xfrm>
        </p:grpSpPr>
        <p:sp>
          <p:nvSpPr>
            <p:cNvPr id="19" name="圆角矩形 18"/>
            <p:cNvSpPr/>
            <p:nvPr/>
          </p:nvSpPr>
          <p:spPr>
            <a:xfrm>
              <a:off x="1500166" y="2071678"/>
              <a:ext cx="6072230" cy="785818"/>
            </a:xfrm>
            <a:prstGeom prst="roundRect">
              <a:avLst/>
            </a:prstGeom>
            <a:blipFill dpi="0" rotWithShape="1">
              <a:blip r:embed="rId3" cstate="print"/>
              <a:srcRect/>
              <a:stretch>
                <a:fillRect l="-3000" t="-9000"/>
              </a:stretch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" name="二十四角星 19"/>
            <p:cNvSpPr/>
            <p:nvPr/>
          </p:nvSpPr>
          <p:spPr>
            <a:xfrm>
              <a:off x="1643040" y="2143116"/>
              <a:ext cx="984892" cy="642942"/>
            </a:xfrm>
            <a:prstGeom prst="star24">
              <a:avLst/>
            </a:prstGeom>
            <a:blipFill>
              <a:blip r:embed="rId4" cstate="print"/>
              <a:stretch>
                <a:fillRect l="-3000" t="-9000"/>
              </a:stretch>
            </a:blipFill>
            <a:ln>
              <a:noFill/>
            </a:ln>
            <a:effectLst>
              <a:outerShdw blurRad="50800" dist="38100" dir="2700000" sx="96000" sy="96000" algn="tl" rotWithShape="0">
                <a:prstClr val="black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2627934" y="2285992"/>
              <a:ext cx="4824406" cy="36933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页面如何显示</a:t>
              </a:r>
              <a:endParaRPr lang="zh-CN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" name="TextBox 61"/>
            <p:cNvSpPr txBox="1">
              <a:spLocks noChangeArrowheads="1"/>
            </p:cNvSpPr>
            <p:nvPr/>
          </p:nvSpPr>
          <p:spPr bwMode="auto">
            <a:xfrm>
              <a:off x="1744974" y="2285992"/>
              <a:ext cx="63302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二</a:t>
              </a:r>
            </a:p>
          </p:txBody>
        </p:sp>
      </p:grpSp>
      <p:grpSp>
        <p:nvGrpSpPr>
          <p:cNvPr id="23" name="组合 57"/>
          <p:cNvGrpSpPr>
            <a:grpSpLocks/>
          </p:cNvGrpSpPr>
          <p:nvPr/>
        </p:nvGrpSpPr>
        <p:grpSpPr bwMode="auto">
          <a:xfrm>
            <a:off x="5076056" y="3003228"/>
            <a:ext cx="3451261" cy="785812"/>
            <a:chOff x="1500166" y="2071678"/>
            <a:chExt cx="6072230" cy="785818"/>
          </a:xfrm>
        </p:grpSpPr>
        <p:sp>
          <p:nvSpPr>
            <p:cNvPr id="24" name="圆角矩形 23"/>
            <p:cNvSpPr/>
            <p:nvPr/>
          </p:nvSpPr>
          <p:spPr>
            <a:xfrm>
              <a:off x="1500166" y="2071678"/>
              <a:ext cx="6072230" cy="785818"/>
            </a:xfrm>
            <a:prstGeom prst="roundRect">
              <a:avLst/>
            </a:prstGeom>
            <a:blipFill dpi="0" rotWithShape="1">
              <a:blip r:embed="rId3" cstate="print"/>
              <a:srcRect/>
              <a:stretch>
                <a:fillRect l="-3000" t="-9000"/>
              </a:stretch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二十四角星 24"/>
            <p:cNvSpPr/>
            <p:nvPr/>
          </p:nvSpPr>
          <p:spPr>
            <a:xfrm>
              <a:off x="1643040" y="2143116"/>
              <a:ext cx="984892" cy="642942"/>
            </a:xfrm>
            <a:prstGeom prst="star24">
              <a:avLst/>
            </a:prstGeom>
            <a:blipFill>
              <a:blip r:embed="rId4" cstate="print"/>
              <a:stretch>
                <a:fillRect l="-3000" t="-9000"/>
              </a:stretch>
            </a:blipFill>
            <a:ln>
              <a:noFill/>
            </a:ln>
            <a:effectLst>
              <a:outerShdw blurRad="50800" dist="38100" dir="2700000" sx="96000" sy="96000" algn="tl" rotWithShape="0">
                <a:prstClr val="black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2627934" y="2285992"/>
              <a:ext cx="4824406" cy="36933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后端如何保存数据</a:t>
              </a:r>
              <a:endParaRPr lang="zh-CN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7" name="TextBox 61"/>
            <p:cNvSpPr txBox="1">
              <a:spLocks noChangeArrowheads="1"/>
            </p:cNvSpPr>
            <p:nvPr/>
          </p:nvSpPr>
          <p:spPr bwMode="auto">
            <a:xfrm>
              <a:off x="1744974" y="2285992"/>
              <a:ext cx="63302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四</a:t>
              </a:r>
              <a:endPara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8" name="组合 57"/>
          <p:cNvGrpSpPr>
            <a:grpSpLocks/>
          </p:cNvGrpSpPr>
          <p:nvPr/>
        </p:nvGrpSpPr>
        <p:grpSpPr bwMode="auto">
          <a:xfrm>
            <a:off x="5076056" y="3939332"/>
            <a:ext cx="3451261" cy="785812"/>
            <a:chOff x="1500166" y="2071678"/>
            <a:chExt cx="6072230" cy="785818"/>
          </a:xfrm>
        </p:grpSpPr>
        <p:sp>
          <p:nvSpPr>
            <p:cNvPr id="29" name="圆角矩形 28"/>
            <p:cNvSpPr/>
            <p:nvPr/>
          </p:nvSpPr>
          <p:spPr>
            <a:xfrm>
              <a:off x="1500166" y="2071678"/>
              <a:ext cx="6072230" cy="785818"/>
            </a:xfrm>
            <a:prstGeom prst="roundRect">
              <a:avLst/>
            </a:prstGeom>
            <a:blipFill dpi="0" rotWithShape="1">
              <a:blip r:embed="rId3" cstate="print"/>
              <a:srcRect/>
              <a:stretch>
                <a:fillRect l="-3000" t="-9000"/>
              </a:stretch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0" name="二十四角星 29"/>
            <p:cNvSpPr/>
            <p:nvPr/>
          </p:nvSpPr>
          <p:spPr>
            <a:xfrm>
              <a:off x="1643040" y="2143116"/>
              <a:ext cx="984892" cy="642942"/>
            </a:xfrm>
            <a:prstGeom prst="star24">
              <a:avLst/>
            </a:prstGeom>
            <a:blipFill>
              <a:blip r:embed="rId4" cstate="print"/>
              <a:stretch>
                <a:fillRect l="-3000" t="-9000"/>
              </a:stretch>
            </a:blipFill>
            <a:ln>
              <a:noFill/>
            </a:ln>
            <a:effectLst>
              <a:outerShdw blurRad="50800" dist="38100" dir="2700000" sx="96000" sy="96000" algn="tl" rotWithShape="0">
                <a:prstClr val="black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2627934" y="2285992"/>
              <a:ext cx="4824406" cy="36933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b="1" dirty="0" err="1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XmlHttp</a:t>
              </a:r>
              <a:r>
                <a:rPr lang="zh-CN" altLang="en-US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与</a:t>
              </a:r>
              <a:r>
                <a:rPr lang="en-US" altLang="zh-CN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Page</a:t>
              </a:r>
              <a:r>
                <a:rPr lang="zh-CN" altLang="en-US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模式</a:t>
              </a:r>
              <a:endParaRPr lang="zh-CN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2" name="TextBox 61"/>
            <p:cNvSpPr txBox="1">
              <a:spLocks noChangeArrowheads="1"/>
            </p:cNvSpPr>
            <p:nvPr/>
          </p:nvSpPr>
          <p:spPr bwMode="auto">
            <a:xfrm>
              <a:off x="1744974" y="2285992"/>
              <a:ext cx="63302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五</a:t>
              </a:r>
              <a:endPara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3" name="组合 57"/>
          <p:cNvGrpSpPr>
            <a:grpSpLocks/>
          </p:cNvGrpSpPr>
          <p:nvPr/>
        </p:nvGrpSpPr>
        <p:grpSpPr bwMode="auto">
          <a:xfrm>
            <a:off x="5076055" y="4907009"/>
            <a:ext cx="3451261" cy="785812"/>
            <a:chOff x="1500166" y="2071678"/>
            <a:chExt cx="6072230" cy="785818"/>
          </a:xfrm>
        </p:grpSpPr>
        <p:sp>
          <p:nvSpPr>
            <p:cNvPr id="34" name="圆角矩形 33"/>
            <p:cNvSpPr/>
            <p:nvPr/>
          </p:nvSpPr>
          <p:spPr>
            <a:xfrm>
              <a:off x="1500166" y="2071678"/>
              <a:ext cx="6072230" cy="785818"/>
            </a:xfrm>
            <a:prstGeom prst="roundRect">
              <a:avLst/>
            </a:prstGeom>
            <a:blipFill dpi="0" rotWithShape="1">
              <a:blip r:embed="rId3" cstate="print"/>
              <a:srcRect/>
              <a:stretch>
                <a:fillRect l="-3000" t="-9000"/>
              </a:stretch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5" name="二十四角星 34"/>
            <p:cNvSpPr/>
            <p:nvPr/>
          </p:nvSpPr>
          <p:spPr>
            <a:xfrm>
              <a:off x="1643040" y="2143116"/>
              <a:ext cx="984892" cy="642942"/>
            </a:xfrm>
            <a:prstGeom prst="star24">
              <a:avLst/>
            </a:prstGeom>
            <a:blipFill>
              <a:blip r:embed="rId4" cstate="print"/>
              <a:stretch>
                <a:fillRect l="-3000" t="-9000"/>
              </a:stretch>
            </a:blipFill>
            <a:ln>
              <a:noFill/>
            </a:ln>
            <a:effectLst>
              <a:outerShdw blurRad="50800" dist="38100" dir="2700000" sx="96000" sy="96000" algn="tl" rotWithShape="0">
                <a:prstClr val="black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2627934" y="2285992"/>
              <a:ext cx="4824406" cy="36933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错误异常如何解析</a:t>
              </a:r>
              <a:endParaRPr lang="zh-CN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1" name="TextBox 61"/>
            <p:cNvSpPr txBox="1">
              <a:spLocks noChangeArrowheads="1"/>
            </p:cNvSpPr>
            <p:nvPr/>
          </p:nvSpPr>
          <p:spPr bwMode="auto">
            <a:xfrm>
              <a:off x="1744974" y="2285992"/>
              <a:ext cx="63302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六</a:t>
              </a:r>
              <a:endPara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2" name="组合 62"/>
          <p:cNvGrpSpPr>
            <a:grpSpLocks/>
          </p:cNvGrpSpPr>
          <p:nvPr/>
        </p:nvGrpSpPr>
        <p:grpSpPr bwMode="auto">
          <a:xfrm>
            <a:off x="5076056" y="1970184"/>
            <a:ext cx="3458346" cy="876475"/>
            <a:chOff x="1609833" y="2978054"/>
            <a:chExt cx="6072230" cy="785818"/>
          </a:xfrm>
        </p:grpSpPr>
        <p:sp>
          <p:nvSpPr>
            <p:cNvPr id="43" name="圆角矩形 42"/>
            <p:cNvSpPr/>
            <p:nvPr/>
          </p:nvSpPr>
          <p:spPr>
            <a:xfrm>
              <a:off x="1609833" y="2978054"/>
              <a:ext cx="6072230" cy="785818"/>
            </a:xfrm>
            <a:prstGeom prst="roundRect">
              <a:avLst/>
            </a:prstGeom>
            <a:blipFill dpi="0" rotWithShape="1">
              <a:blip r:embed="rId5" cstate="print"/>
              <a:srcRect/>
              <a:stretch>
                <a:fillRect l="-3000" t="-9000"/>
              </a:stretch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4" name="二十四角星 43"/>
            <p:cNvSpPr/>
            <p:nvPr/>
          </p:nvSpPr>
          <p:spPr>
            <a:xfrm>
              <a:off x="1718941" y="3007626"/>
              <a:ext cx="988322" cy="642942"/>
            </a:xfrm>
            <a:prstGeom prst="star24">
              <a:avLst/>
            </a:prstGeom>
            <a:blipFill>
              <a:blip r:embed="rId4" cstate="print"/>
              <a:stretch>
                <a:fillRect l="-3000" t="-9000"/>
              </a:stretch>
            </a:blipFill>
            <a:ln>
              <a:noFill/>
            </a:ln>
            <a:effectLst>
              <a:outerShdw blurRad="50800" dist="38100" dir="2700000" sx="96000" sy="96000" algn="tl" rotWithShape="0">
                <a:prstClr val="black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5" name="矩形 44"/>
            <p:cNvSpPr/>
            <p:nvPr/>
          </p:nvSpPr>
          <p:spPr>
            <a:xfrm>
              <a:off x="2631365" y="3155123"/>
              <a:ext cx="4912819" cy="3311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CN" altLang="en-US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zh-CN" altLang="en-US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前端</a:t>
              </a:r>
              <a:r>
                <a:rPr lang="zh-CN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如何收集</a:t>
              </a:r>
              <a:r>
                <a:rPr lang="zh-CN" altLang="en-US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数据</a:t>
              </a:r>
              <a:endPara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6" name="TextBox 66"/>
            <p:cNvSpPr txBox="1">
              <a:spLocks noChangeArrowheads="1"/>
            </p:cNvSpPr>
            <p:nvPr/>
          </p:nvSpPr>
          <p:spPr bwMode="auto">
            <a:xfrm>
              <a:off x="1844014" y="3145675"/>
              <a:ext cx="633526" cy="331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三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22599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827584" y="35913"/>
            <a:ext cx="348044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前端如何收集数据</a:t>
            </a:r>
            <a:endParaRPr lang="zh-CN" altLang="en-US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7544" y="980728"/>
            <a:ext cx="468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n"/>
            </a:pPr>
            <a:r>
              <a:rPr lang="zh-CN" altLang="en-US" b="1" dirty="0" smtClean="0">
                <a:latin typeface="+mn-ea"/>
              </a:rPr>
              <a:t>*</a:t>
            </a:r>
            <a:r>
              <a:rPr lang="en-US" altLang="zh-CN" b="1" dirty="0" smtClean="0">
                <a:latin typeface="+mn-ea"/>
              </a:rPr>
              <a:t>_Edit.aspx</a:t>
            </a:r>
            <a:r>
              <a:rPr lang="zh-CN" altLang="en-US" b="1" dirty="0" smtClean="0">
                <a:latin typeface="+mn-ea"/>
              </a:rPr>
              <a:t>页面点击保存脚本执行顺序</a:t>
            </a:r>
            <a:endParaRPr lang="zh-CN" altLang="en-US" b="1" dirty="0">
              <a:latin typeface="+mn-ea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2575" y="1671638"/>
            <a:ext cx="6038850" cy="3514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0856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827584" y="35913"/>
            <a:ext cx="348044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前端如何收集数据</a:t>
            </a:r>
            <a:endParaRPr lang="zh-CN" altLang="en-US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7544" y="980728"/>
            <a:ext cx="468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n"/>
            </a:pPr>
            <a:r>
              <a:rPr lang="zh-CN" altLang="en-US" b="1" dirty="0" smtClean="0">
                <a:latin typeface="+mn-ea"/>
              </a:rPr>
              <a:t>在</a:t>
            </a:r>
            <a:r>
              <a:rPr lang="en-US" altLang="zh-CN" b="1" dirty="0" err="1" smtClean="0">
                <a:latin typeface="+mn-ea"/>
              </a:rPr>
              <a:t>BuildXml</a:t>
            </a:r>
            <a:r>
              <a:rPr lang="zh-CN" altLang="en-US" b="1" dirty="0" smtClean="0">
                <a:latin typeface="+mn-ea"/>
              </a:rPr>
              <a:t>时做数据检验</a:t>
            </a:r>
            <a:endParaRPr lang="zh-CN" altLang="en-US" b="1" dirty="0"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1453133"/>
            <a:ext cx="7632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   </a:t>
            </a:r>
            <a:r>
              <a:rPr lang="zh-CN" altLang="en-US" dirty="0" smtClean="0"/>
              <a:t>必填项是否已填写</a:t>
            </a:r>
            <a:endParaRPr lang="en-US" altLang="zh-CN" dirty="0"/>
          </a:p>
        </p:txBody>
      </p:sp>
      <p:sp>
        <p:nvSpPr>
          <p:cNvPr id="6" name="TextBox 5"/>
          <p:cNvSpPr txBox="1"/>
          <p:nvPr/>
        </p:nvSpPr>
        <p:spPr>
          <a:xfrm>
            <a:off x="827584" y="1835532"/>
            <a:ext cx="7632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2.   </a:t>
            </a:r>
            <a:r>
              <a:rPr lang="zh-CN" altLang="en-US" dirty="0" smtClean="0"/>
              <a:t>是否有数据进行了修改</a:t>
            </a:r>
            <a:endParaRPr lang="en-US" altLang="zh-CN" dirty="0"/>
          </a:p>
        </p:txBody>
      </p:sp>
      <p:sp>
        <p:nvSpPr>
          <p:cNvPr id="7" name="TextBox 6"/>
          <p:cNvSpPr txBox="1"/>
          <p:nvPr/>
        </p:nvSpPr>
        <p:spPr>
          <a:xfrm>
            <a:off x="467544" y="2267580"/>
            <a:ext cx="468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n"/>
            </a:pPr>
            <a:r>
              <a:rPr lang="zh-CN" altLang="en-US" b="1" dirty="0" smtClean="0">
                <a:latin typeface="+mn-ea"/>
              </a:rPr>
              <a:t>在</a:t>
            </a:r>
            <a:r>
              <a:rPr lang="en-US" altLang="zh-CN" b="1" dirty="0" err="1" smtClean="0">
                <a:latin typeface="+mn-ea"/>
              </a:rPr>
              <a:t>BuildElem</a:t>
            </a:r>
            <a:r>
              <a:rPr lang="zh-CN" altLang="en-US" b="1" dirty="0" smtClean="0">
                <a:latin typeface="+mn-ea"/>
              </a:rPr>
              <a:t>时拼接</a:t>
            </a:r>
            <a:r>
              <a:rPr lang="en-US" altLang="zh-CN" b="1" dirty="0" smtClean="0">
                <a:latin typeface="+mn-ea"/>
              </a:rPr>
              <a:t>XML</a:t>
            </a:r>
            <a:endParaRPr lang="zh-CN" altLang="en-US" b="1" dirty="0"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27584" y="2699628"/>
            <a:ext cx="7632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   </a:t>
            </a:r>
            <a:r>
              <a:rPr lang="zh-CN" altLang="en-US" dirty="0" smtClean="0"/>
              <a:t>将</a:t>
            </a:r>
            <a:r>
              <a:rPr lang="en-US" altLang="zh-CN" dirty="0" err="1" smtClean="0"/>
              <a:t>AppForm</a:t>
            </a:r>
            <a:r>
              <a:rPr lang="zh-CN" altLang="en-US" dirty="0" smtClean="0"/>
              <a:t>的每个元素通过元素的名称及值拼接</a:t>
            </a:r>
            <a:r>
              <a:rPr lang="en-US" altLang="zh-CN" dirty="0" smtClean="0"/>
              <a:t>XML</a:t>
            </a:r>
            <a:endParaRPr lang="en-US" altLang="zh-CN" dirty="0"/>
          </a:p>
        </p:txBody>
      </p:sp>
      <p:sp>
        <p:nvSpPr>
          <p:cNvPr id="10" name="TextBox 9"/>
          <p:cNvSpPr txBox="1"/>
          <p:nvPr/>
        </p:nvSpPr>
        <p:spPr>
          <a:xfrm>
            <a:off x="827584" y="3131676"/>
            <a:ext cx="76328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2.   </a:t>
            </a:r>
            <a:r>
              <a:rPr lang="zh-CN" altLang="en-US" dirty="0" smtClean="0"/>
              <a:t>将</a:t>
            </a:r>
            <a:r>
              <a:rPr lang="en-US" altLang="zh-CN" dirty="0" err="1" smtClean="0"/>
              <a:t>AppForm</a:t>
            </a:r>
            <a:r>
              <a:rPr lang="zh-CN" altLang="en-US" dirty="0" smtClean="0"/>
              <a:t>的所有元素的</a:t>
            </a:r>
            <a:r>
              <a:rPr lang="en-US" altLang="zh-CN" dirty="0" smtClean="0"/>
              <a:t>XML</a:t>
            </a:r>
            <a:r>
              <a:rPr lang="zh-CN" altLang="en-US" dirty="0" smtClean="0"/>
              <a:t>赋值提交</a:t>
            </a:r>
            <a:r>
              <a:rPr lang="en-US" altLang="zh-CN" dirty="0" smtClean="0"/>
              <a:t>Form</a:t>
            </a:r>
            <a:r>
              <a:rPr lang="zh-CN" altLang="en-US" dirty="0"/>
              <a:t>的</a:t>
            </a:r>
            <a:r>
              <a:rPr lang="zh-CN" altLang="en-US" dirty="0" smtClean="0"/>
              <a:t>隐藏控件。为</a:t>
            </a:r>
            <a:r>
              <a:rPr lang="en-US" altLang="zh-CN" dirty="0"/>
              <a:t>P</a:t>
            </a:r>
            <a:r>
              <a:rPr lang="en-US" altLang="zh-CN" dirty="0" smtClean="0"/>
              <a:t>age</a:t>
            </a:r>
            <a:r>
              <a:rPr lang="zh-CN" altLang="en-US" dirty="0" smtClean="0"/>
              <a:t>与</a:t>
            </a:r>
            <a:r>
              <a:rPr lang="en-US" altLang="zh-CN" dirty="0" err="1" smtClean="0"/>
              <a:t>XmlHttp</a:t>
            </a:r>
            <a:r>
              <a:rPr lang="zh-CN" altLang="en-US" dirty="0" smtClean="0"/>
              <a:t>两种提交方式做准备</a:t>
            </a:r>
            <a:endParaRPr lang="en-US" altLang="zh-CN" dirty="0"/>
          </a:p>
        </p:txBody>
      </p:sp>
      <p:sp>
        <p:nvSpPr>
          <p:cNvPr id="11" name="TextBox 10"/>
          <p:cNvSpPr txBox="1"/>
          <p:nvPr/>
        </p:nvSpPr>
        <p:spPr>
          <a:xfrm>
            <a:off x="467544" y="4005064"/>
            <a:ext cx="468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n"/>
            </a:pPr>
            <a:r>
              <a:rPr lang="zh-CN" altLang="en-US" b="1" dirty="0" smtClean="0">
                <a:latin typeface="+mn-ea"/>
              </a:rPr>
              <a:t>在</a:t>
            </a:r>
            <a:r>
              <a:rPr lang="en-US" altLang="zh-CN" b="1" dirty="0" smtClean="0">
                <a:latin typeface="+mn-ea"/>
              </a:rPr>
              <a:t>Submit</a:t>
            </a:r>
            <a:r>
              <a:rPr lang="zh-CN" altLang="en-US" b="1" dirty="0" smtClean="0">
                <a:latin typeface="+mn-ea"/>
              </a:rPr>
              <a:t>提交数据前执行</a:t>
            </a:r>
            <a:r>
              <a:rPr lang="en-US" altLang="zh-CN" b="1" dirty="0" err="1" smtClean="0">
                <a:latin typeface="+mn-ea"/>
              </a:rPr>
              <a:t>OnBeforeSave</a:t>
            </a:r>
            <a:endParaRPr lang="zh-CN" altLang="en-US" b="1" dirty="0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99592" y="4437112"/>
            <a:ext cx="7632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   </a:t>
            </a:r>
            <a:r>
              <a:rPr lang="zh-CN" altLang="en-US" dirty="0" smtClean="0"/>
              <a:t>在</a:t>
            </a:r>
            <a:r>
              <a:rPr lang="en-US" altLang="zh-CN" dirty="0" err="1" smtClean="0"/>
              <a:t>OnBeforeSave</a:t>
            </a:r>
            <a:r>
              <a:rPr lang="zh-CN" altLang="en-US" dirty="0" smtClean="0"/>
              <a:t>中可以通过</a:t>
            </a:r>
            <a:r>
              <a:rPr lang="en-US" altLang="zh-CN" dirty="0" err="1" smtClean="0"/>
              <a:t>e.returnValue</a:t>
            </a:r>
            <a:r>
              <a:rPr lang="en-US" altLang="zh-CN" dirty="0" smtClean="0"/>
              <a:t> = false</a:t>
            </a:r>
            <a:r>
              <a:rPr lang="zh-CN" altLang="en-US" dirty="0" smtClean="0"/>
              <a:t>阻止数据提交后台</a:t>
            </a:r>
            <a:endParaRPr lang="en-US" altLang="zh-CN" dirty="0"/>
          </a:p>
        </p:txBody>
      </p:sp>
      <p:sp>
        <p:nvSpPr>
          <p:cNvPr id="13" name="TextBox 12"/>
          <p:cNvSpPr txBox="1"/>
          <p:nvPr/>
        </p:nvSpPr>
        <p:spPr>
          <a:xfrm>
            <a:off x="899592" y="4797152"/>
            <a:ext cx="79208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2.   </a:t>
            </a:r>
            <a:r>
              <a:rPr lang="zh-CN" altLang="en-US" dirty="0" smtClean="0"/>
              <a:t>在</a:t>
            </a:r>
            <a:r>
              <a:rPr lang="en-US" altLang="zh-CN" dirty="0" err="1" smtClean="0"/>
              <a:t>OnBeforeSave</a:t>
            </a:r>
            <a:r>
              <a:rPr lang="zh-CN" altLang="en-US" dirty="0" smtClean="0"/>
              <a:t>执行后，还会重新执行一次</a:t>
            </a:r>
            <a:r>
              <a:rPr lang="en-US" altLang="zh-CN" dirty="0" err="1" smtClean="0"/>
              <a:t>BuildXml</a:t>
            </a:r>
            <a:r>
              <a:rPr lang="zh-CN" altLang="en-US" dirty="0" smtClean="0"/>
              <a:t>以防止在</a:t>
            </a:r>
            <a:r>
              <a:rPr lang="en-US" altLang="zh-CN" dirty="0" err="1" smtClean="0"/>
              <a:t>OnBeforeSave</a:t>
            </a:r>
            <a:r>
              <a:rPr lang="zh-CN" altLang="en-US" dirty="0" smtClean="0"/>
              <a:t>中对数据动了手脚</a:t>
            </a:r>
            <a:endParaRPr lang="en-US" altLang="zh-CN" dirty="0"/>
          </a:p>
        </p:txBody>
      </p:sp>
      <p:sp>
        <p:nvSpPr>
          <p:cNvPr id="14" name="TextBox 13"/>
          <p:cNvSpPr txBox="1"/>
          <p:nvPr/>
        </p:nvSpPr>
        <p:spPr>
          <a:xfrm>
            <a:off x="539552" y="5661248"/>
            <a:ext cx="468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n"/>
            </a:pPr>
            <a:r>
              <a:rPr lang="zh-CN" altLang="en-US" b="1" dirty="0" smtClean="0">
                <a:latin typeface="+mn-ea"/>
              </a:rPr>
              <a:t>通过</a:t>
            </a:r>
            <a:r>
              <a:rPr lang="en-US" altLang="zh-CN" b="1" dirty="0" err="1" smtClean="0">
                <a:latin typeface="+mn-ea"/>
              </a:rPr>
              <a:t>ProcessType</a:t>
            </a:r>
            <a:r>
              <a:rPr lang="zh-CN" altLang="en-US" b="1" dirty="0" smtClean="0">
                <a:latin typeface="+mn-ea"/>
              </a:rPr>
              <a:t>决定数据提交方式</a:t>
            </a:r>
            <a:endParaRPr lang="zh-CN" altLang="en-US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49105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827584" y="35913"/>
            <a:ext cx="348044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前端如何收集数据</a:t>
            </a:r>
            <a:endParaRPr lang="zh-CN" altLang="en-US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7544" y="980728"/>
            <a:ext cx="468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n"/>
            </a:pPr>
            <a:r>
              <a:rPr lang="en-US" altLang="zh-CN" b="1" dirty="0" err="1" smtClean="0">
                <a:latin typeface="+mn-ea"/>
              </a:rPr>
              <a:t>ProcessType:Page</a:t>
            </a:r>
            <a:r>
              <a:rPr lang="en-US" altLang="zh-CN" b="1" dirty="0" smtClean="0">
                <a:latin typeface="+mn-ea"/>
              </a:rPr>
              <a:t>/</a:t>
            </a:r>
            <a:r>
              <a:rPr lang="en-US" altLang="zh-CN" b="1" dirty="0" err="1" smtClean="0">
                <a:latin typeface="+mn-ea"/>
              </a:rPr>
              <a:t>XmlHttp</a:t>
            </a:r>
            <a:endParaRPr lang="zh-CN" altLang="en-US" b="1" dirty="0">
              <a:latin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27584" y="1453133"/>
            <a:ext cx="8136904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zh-CN" dirty="0" smtClean="0"/>
              <a:t>Page</a:t>
            </a:r>
            <a:r>
              <a:rPr lang="zh-CN" altLang="en-US" dirty="0" smtClean="0"/>
              <a:t>模式：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      页面</a:t>
            </a:r>
            <a:r>
              <a:rPr lang="zh-CN" altLang="en-US" dirty="0"/>
              <a:t>构建时</a:t>
            </a:r>
            <a:r>
              <a:rPr lang="zh-CN" altLang="en-US" dirty="0" smtClean="0"/>
              <a:t>生成的</a:t>
            </a:r>
            <a:r>
              <a:rPr lang="en-US" altLang="zh-CN" dirty="0" smtClean="0"/>
              <a:t>Form</a:t>
            </a:r>
            <a:r>
              <a:rPr lang="zh-CN" altLang="en-US" dirty="0" smtClean="0"/>
              <a:t>（数据收集及提交），通过此</a:t>
            </a:r>
            <a:r>
              <a:rPr lang="en-US" altLang="zh-CN" dirty="0" smtClean="0"/>
              <a:t>Form</a:t>
            </a:r>
            <a:r>
              <a:rPr lang="zh-CN" altLang="en-US" dirty="0" smtClean="0"/>
              <a:t>的</a:t>
            </a:r>
            <a:r>
              <a:rPr lang="en-US" altLang="zh-CN" dirty="0" smtClean="0"/>
              <a:t>Submit</a:t>
            </a:r>
            <a:r>
              <a:rPr lang="zh-CN" altLang="en-US" dirty="0" smtClean="0"/>
              <a:t>方式实现数据提交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zh-CN" dirty="0" err="1" smtClean="0"/>
              <a:t>XmlHttp</a:t>
            </a:r>
            <a:r>
              <a:rPr lang="zh-CN" altLang="en-US" dirty="0" smtClean="0"/>
              <a:t>模式：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    </a:t>
            </a:r>
            <a:r>
              <a:rPr lang="zh-CN" altLang="en-US" dirty="0" smtClean="0"/>
              <a:t>通过</a:t>
            </a:r>
            <a:r>
              <a:rPr lang="en-US" altLang="zh-CN" dirty="0" err="1" smtClean="0"/>
              <a:t>javascript</a:t>
            </a:r>
            <a:r>
              <a:rPr lang="en-US" altLang="zh-CN" dirty="0" smtClean="0"/>
              <a:t> XMLHTTP</a:t>
            </a:r>
            <a:r>
              <a:rPr lang="zh-CN" altLang="en-US" dirty="0" smtClean="0"/>
              <a:t>方式实现数据提交</a:t>
            </a:r>
            <a:endParaRPr lang="en-US" altLang="zh-CN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539552" y="3645024"/>
            <a:ext cx="468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n"/>
            </a:pPr>
            <a:r>
              <a:rPr lang="zh-CN" altLang="en-US" b="1" dirty="0" smtClean="0">
                <a:latin typeface="+mn-ea"/>
              </a:rPr>
              <a:t>如何自定义提交方式</a:t>
            </a:r>
            <a:endParaRPr lang="zh-CN" altLang="en-US" b="1" dirty="0">
              <a:latin typeface="+mn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27584" y="4149080"/>
            <a:ext cx="7632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zh-CN" altLang="en-US" dirty="0" smtClean="0"/>
              <a:t>在</a:t>
            </a:r>
            <a:r>
              <a:rPr lang="en-US" altLang="zh-CN" dirty="0" smtClean="0"/>
              <a:t>Action</a:t>
            </a:r>
            <a:r>
              <a:rPr lang="zh-CN" altLang="en-US" dirty="0" smtClean="0"/>
              <a:t>上实现</a:t>
            </a:r>
            <a:r>
              <a:rPr lang="en-US" altLang="zh-CN" dirty="0" err="1" smtClean="0"/>
              <a:t>onsave</a:t>
            </a:r>
            <a:r>
              <a:rPr lang="zh-CN" altLang="en-US" dirty="0" smtClean="0"/>
              <a:t>方法</a:t>
            </a:r>
            <a:endParaRPr lang="en-US" altLang="zh-C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4644752"/>
            <a:ext cx="54768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56387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827584" y="35913"/>
            <a:ext cx="348044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前端如何收集数据</a:t>
            </a:r>
            <a:endParaRPr lang="zh-CN" altLang="en-US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7544" y="980728"/>
            <a:ext cx="7848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n"/>
            </a:pPr>
            <a:r>
              <a:rPr lang="zh-CN" altLang="en-US" b="1" dirty="0" smtClean="0">
                <a:latin typeface="+mn-ea"/>
              </a:rPr>
              <a:t>前端如何收集非</a:t>
            </a:r>
            <a:r>
              <a:rPr lang="en-US" altLang="zh-CN" b="1" dirty="0" err="1" smtClean="0">
                <a:latin typeface="+mn-ea"/>
              </a:rPr>
              <a:t>AppForm</a:t>
            </a:r>
            <a:r>
              <a:rPr lang="zh-CN" altLang="en-US" b="1" dirty="0" smtClean="0">
                <a:latin typeface="+mn-ea"/>
              </a:rPr>
              <a:t>控件或</a:t>
            </a:r>
            <a:r>
              <a:rPr lang="en-US" altLang="zh-CN" b="1" dirty="0" smtClean="0">
                <a:latin typeface="+mn-ea"/>
              </a:rPr>
              <a:t>blank</a:t>
            </a:r>
            <a:r>
              <a:rPr lang="zh-CN" altLang="en-US" b="1" dirty="0" smtClean="0">
                <a:latin typeface="+mn-ea"/>
              </a:rPr>
              <a:t>控件中的数据</a:t>
            </a:r>
            <a:endParaRPr lang="zh-CN" altLang="en-US" b="1" dirty="0">
              <a:latin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99592" y="1453133"/>
            <a:ext cx="81369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dirty="0" smtClean="0"/>
              <a:t>在</a:t>
            </a:r>
            <a:r>
              <a:rPr lang="en-US" altLang="zh-CN" dirty="0" err="1" smtClean="0"/>
              <a:t>OnBeforeSave</a:t>
            </a:r>
            <a:r>
              <a:rPr lang="zh-CN" altLang="en-US" dirty="0" smtClean="0"/>
              <a:t>中收集需要保存的数据，组织成</a:t>
            </a:r>
            <a:r>
              <a:rPr lang="en-US" altLang="zh-CN" dirty="0" smtClean="0"/>
              <a:t>XML</a:t>
            </a:r>
            <a:r>
              <a:rPr lang="zh-CN" altLang="en-US" dirty="0" smtClean="0"/>
              <a:t>格式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dirty="0" smtClean="0"/>
              <a:t>将组织好的</a:t>
            </a:r>
            <a:r>
              <a:rPr lang="en-US" altLang="zh-CN" dirty="0" smtClean="0"/>
              <a:t>XML</a:t>
            </a:r>
            <a:r>
              <a:rPr lang="zh-CN" altLang="en-US" dirty="0" smtClean="0"/>
              <a:t>格式数据赋值给</a:t>
            </a:r>
            <a:r>
              <a:rPr lang="en-US" altLang="zh-CN" dirty="0" err="1" smtClean="0"/>
              <a:t>AppForm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userxml</a:t>
            </a:r>
            <a:r>
              <a:rPr lang="zh-CN" altLang="en-US" dirty="0" smtClean="0"/>
              <a:t>属性</a:t>
            </a:r>
            <a:endParaRPr lang="en-US" altLang="zh-CN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539552" y="3789040"/>
            <a:ext cx="6336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n"/>
            </a:pPr>
            <a:r>
              <a:rPr lang="zh-CN" altLang="en-US" b="1" dirty="0">
                <a:latin typeface="+mn-ea"/>
              </a:rPr>
              <a:t>在</a:t>
            </a:r>
            <a:r>
              <a:rPr lang="en-US" altLang="zh-CN" b="1" dirty="0">
                <a:latin typeface="+mn-ea"/>
              </a:rPr>
              <a:t>Submit</a:t>
            </a:r>
            <a:r>
              <a:rPr lang="zh-CN" altLang="en-US" b="1" dirty="0">
                <a:latin typeface="+mn-ea"/>
              </a:rPr>
              <a:t>提交</a:t>
            </a:r>
            <a:r>
              <a:rPr lang="zh-CN" altLang="en-US" b="1" dirty="0" smtClean="0">
                <a:latin typeface="+mn-ea"/>
              </a:rPr>
              <a:t>数据后执行</a:t>
            </a:r>
            <a:r>
              <a:rPr lang="en-US" altLang="zh-CN" b="1" dirty="0" err="1" smtClean="0">
                <a:latin typeface="+mn-ea"/>
              </a:rPr>
              <a:t>OnAfterSave</a:t>
            </a:r>
            <a:endParaRPr lang="zh-CN" altLang="en-US" b="1" dirty="0"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99592" y="4233862"/>
            <a:ext cx="81369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dirty="0" smtClean="0"/>
              <a:t>在</a:t>
            </a:r>
            <a:r>
              <a:rPr lang="en-US" altLang="zh-CN" b="1" dirty="0" err="1" smtClean="0">
                <a:latin typeface="+mn-ea"/>
              </a:rPr>
              <a:t>OnAfterSave</a:t>
            </a:r>
            <a:r>
              <a:rPr lang="zh-CN" altLang="en-US" dirty="0" smtClean="0"/>
              <a:t>中可以对页面进行刷新等操作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dirty="0" smtClean="0"/>
              <a:t>在</a:t>
            </a:r>
            <a:r>
              <a:rPr lang="en-US" altLang="zh-CN" b="1" dirty="0" err="1">
                <a:latin typeface="+mn-ea"/>
              </a:rPr>
              <a:t>OnAfterSave</a:t>
            </a:r>
            <a:r>
              <a:rPr lang="zh-CN" altLang="en-US" dirty="0" smtClean="0"/>
              <a:t>中可以对返回值（</a:t>
            </a:r>
            <a:r>
              <a:rPr lang="en-US" altLang="zh-CN" dirty="0"/>
              <a:t> </a:t>
            </a:r>
            <a:r>
              <a:rPr lang="en-US" altLang="zh-CN" dirty="0" err="1"/>
              <a:t>returnxml</a:t>
            </a:r>
            <a:r>
              <a:rPr lang="en-US" altLang="zh-CN" dirty="0"/>
              <a:t> </a:t>
            </a:r>
            <a:r>
              <a:rPr lang="zh-CN" altLang="en-US" dirty="0" smtClean="0"/>
              <a:t>）进行处理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67544" y="2483604"/>
            <a:ext cx="6336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n"/>
            </a:pPr>
            <a:r>
              <a:rPr lang="en-US" altLang="zh-CN" b="1" dirty="0" err="1" smtClean="0">
                <a:latin typeface="+mn-ea"/>
              </a:rPr>
              <a:t>AppForm</a:t>
            </a:r>
            <a:r>
              <a:rPr lang="zh-CN" altLang="en-US" b="1" dirty="0" smtClean="0">
                <a:latin typeface="+mn-ea"/>
              </a:rPr>
              <a:t>中控件如何避免数据被收集</a:t>
            </a:r>
            <a:endParaRPr lang="zh-CN" altLang="en-US" b="1" dirty="0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99592" y="2865710"/>
            <a:ext cx="8136904" cy="880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dirty="0" smtClean="0"/>
              <a:t>在配置文件（</a:t>
            </a:r>
            <a:r>
              <a:rPr lang="en-US" altLang="zh-CN" dirty="0" smtClean="0"/>
              <a:t>xml</a:t>
            </a:r>
            <a:r>
              <a:rPr lang="zh-CN" altLang="en-US" dirty="0" smtClean="0"/>
              <a:t>）中</a:t>
            </a:r>
            <a:r>
              <a:rPr lang="en-US" altLang="zh-CN" dirty="0" smtClean="0"/>
              <a:t>,</a:t>
            </a:r>
            <a:r>
              <a:rPr lang="zh-CN" altLang="en-US" dirty="0" smtClean="0"/>
              <a:t>配置</a:t>
            </a:r>
            <a:r>
              <a:rPr lang="en-US" altLang="zh-CN" dirty="0" smtClean="0"/>
              <a:t>Item</a:t>
            </a:r>
            <a:r>
              <a:rPr lang="zh-CN" altLang="en-US" dirty="0" smtClean="0"/>
              <a:t>的</a:t>
            </a:r>
            <a:r>
              <a:rPr lang="en-US" altLang="zh-CN" dirty="0" smtClean="0"/>
              <a:t>name</a:t>
            </a:r>
            <a:r>
              <a:rPr lang="zh-CN" altLang="en-US" dirty="0" smtClean="0"/>
              <a:t>属性以</a:t>
            </a:r>
            <a:r>
              <a:rPr lang="en-US" altLang="zh-CN" dirty="0" err="1" smtClean="0"/>
              <a:t>AppForm</a:t>
            </a:r>
            <a:r>
              <a:rPr lang="zh-CN" altLang="en-US" dirty="0" smtClean="0"/>
              <a:t>控件名开头。如</a:t>
            </a:r>
            <a:r>
              <a:rPr lang="en-US" altLang="zh-CN" dirty="0" smtClean="0"/>
              <a:t>appForm01_*</a:t>
            </a:r>
          </a:p>
        </p:txBody>
      </p:sp>
    </p:spTree>
    <p:extLst>
      <p:ext uri="{BB962C8B-B14F-4D97-AF65-F5344CB8AC3E}">
        <p14:creationId xmlns:p14="http://schemas.microsoft.com/office/powerpoint/2010/main" val="1151173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 bwMode="auto">
          <a:xfrm>
            <a:off x="827584" y="35913"/>
            <a:ext cx="100860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目录</a:t>
            </a:r>
            <a:endParaRPr lang="zh-CN" altLang="en-US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401252" y="1556792"/>
            <a:ext cx="4026731" cy="4752528"/>
          </a:xfrm>
          <a:prstGeom prst="roundRect">
            <a:avLst>
              <a:gd name="adj" fmla="val 10480"/>
            </a:avLst>
          </a:prstGeom>
          <a:solidFill>
            <a:schemeClr val="bg1"/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 fontAlgn="auto">
              <a:lnSpc>
                <a:spcPct val="120000"/>
              </a:lnSpc>
              <a:spcAft>
                <a:spcPts val="0"/>
              </a:spcAft>
              <a:defRPr/>
            </a:pPr>
            <a:endParaRPr lang="zh-CN" altLang="en-US" dirty="0">
              <a:solidFill>
                <a:srgbClr val="5F5F5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任意多边形 37"/>
          <p:cNvSpPr/>
          <p:nvPr/>
        </p:nvSpPr>
        <p:spPr>
          <a:xfrm>
            <a:off x="399463" y="1124744"/>
            <a:ext cx="4028519" cy="647632"/>
          </a:xfrm>
          <a:custGeom>
            <a:avLst/>
            <a:gdLst>
              <a:gd name="connsiteX0" fmla="*/ 366050 w 3492847"/>
              <a:gd name="connsiteY0" fmla="*/ 0 h 584472"/>
              <a:gd name="connsiteX1" fmla="*/ 3126797 w 3492847"/>
              <a:gd name="connsiteY1" fmla="*/ 0 h 584472"/>
              <a:gd name="connsiteX2" fmla="*/ 3492847 w 3492847"/>
              <a:gd name="connsiteY2" fmla="*/ 366050 h 584472"/>
              <a:gd name="connsiteX3" fmla="*/ 3492847 w 3492847"/>
              <a:gd name="connsiteY3" fmla="*/ 584472 h 584472"/>
              <a:gd name="connsiteX4" fmla="*/ 0 w 3492847"/>
              <a:gd name="connsiteY4" fmla="*/ 584472 h 584472"/>
              <a:gd name="connsiteX5" fmla="*/ 0 w 3492847"/>
              <a:gd name="connsiteY5" fmla="*/ 366050 h 584472"/>
              <a:gd name="connsiteX6" fmla="*/ 366050 w 3492847"/>
              <a:gd name="connsiteY6" fmla="*/ 0 h 584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92847" h="584472">
                <a:moveTo>
                  <a:pt x="366050" y="0"/>
                </a:moveTo>
                <a:lnTo>
                  <a:pt x="3126797" y="0"/>
                </a:lnTo>
                <a:cubicBezTo>
                  <a:pt x="3328961" y="0"/>
                  <a:pt x="3492847" y="163886"/>
                  <a:pt x="3492847" y="366050"/>
                </a:cubicBezTo>
                <a:lnTo>
                  <a:pt x="3492847" y="584472"/>
                </a:lnTo>
                <a:lnTo>
                  <a:pt x="0" y="584472"/>
                </a:lnTo>
                <a:lnTo>
                  <a:pt x="0" y="366050"/>
                </a:lnTo>
                <a:cubicBezTo>
                  <a:pt x="0" y="163886"/>
                  <a:pt x="163886" y="0"/>
                  <a:pt x="366050" y="0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+mn-ea"/>
              </a:rPr>
              <a:t>如何显示</a:t>
            </a:r>
            <a:endParaRPr lang="zh-CN" altLang="en-US" sz="3200" b="1" dirty="0">
              <a:solidFill>
                <a:schemeClr val="accent6">
                  <a:lumMod val="20000"/>
                  <a:lumOff val="80000"/>
                </a:schemeClr>
              </a:solidFill>
              <a:latin typeface="+mn-ea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4789813" y="1556792"/>
            <a:ext cx="4026731" cy="4752528"/>
          </a:xfrm>
          <a:prstGeom prst="roundRect">
            <a:avLst>
              <a:gd name="adj" fmla="val 10480"/>
            </a:avLst>
          </a:prstGeom>
          <a:solidFill>
            <a:schemeClr val="bg1"/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 fontAlgn="auto">
              <a:lnSpc>
                <a:spcPct val="120000"/>
              </a:lnSpc>
              <a:spcAft>
                <a:spcPts val="0"/>
              </a:spcAft>
              <a:defRPr/>
            </a:pPr>
            <a:endParaRPr lang="zh-CN" altLang="en-US" dirty="0">
              <a:solidFill>
                <a:srgbClr val="5F5F5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任意多边形 39"/>
          <p:cNvSpPr/>
          <p:nvPr/>
        </p:nvSpPr>
        <p:spPr>
          <a:xfrm>
            <a:off x="4788024" y="1124744"/>
            <a:ext cx="4028519" cy="647632"/>
          </a:xfrm>
          <a:custGeom>
            <a:avLst/>
            <a:gdLst>
              <a:gd name="connsiteX0" fmla="*/ 366050 w 3492847"/>
              <a:gd name="connsiteY0" fmla="*/ 0 h 584472"/>
              <a:gd name="connsiteX1" fmla="*/ 3126797 w 3492847"/>
              <a:gd name="connsiteY1" fmla="*/ 0 h 584472"/>
              <a:gd name="connsiteX2" fmla="*/ 3492847 w 3492847"/>
              <a:gd name="connsiteY2" fmla="*/ 366050 h 584472"/>
              <a:gd name="connsiteX3" fmla="*/ 3492847 w 3492847"/>
              <a:gd name="connsiteY3" fmla="*/ 584472 h 584472"/>
              <a:gd name="connsiteX4" fmla="*/ 0 w 3492847"/>
              <a:gd name="connsiteY4" fmla="*/ 584472 h 584472"/>
              <a:gd name="connsiteX5" fmla="*/ 0 w 3492847"/>
              <a:gd name="connsiteY5" fmla="*/ 366050 h 584472"/>
              <a:gd name="connsiteX6" fmla="*/ 366050 w 3492847"/>
              <a:gd name="connsiteY6" fmla="*/ 0 h 584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92847" h="584472">
                <a:moveTo>
                  <a:pt x="366050" y="0"/>
                </a:moveTo>
                <a:lnTo>
                  <a:pt x="3126797" y="0"/>
                </a:lnTo>
                <a:cubicBezTo>
                  <a:pt x="3328961" y="0"/>
                  <a:pt x="3492847" y="163886"/>
                  <a:pt x="3492847" y="366050"/>
                </a:cubicBezTo>
                <a:lnTo>
                  <a:pt x="3492847" y="584472"/>
                </a:lnTo>
                <a:lnTo>
                  <a:pt x="0" y="584472"/>
                </a:lnTo>
                <a:lnTo>
                  <a:pt x="0" y="366050"/>
                </a:lnTo>
                <a:cubicBezTo>
                  <a:pt x="0" y="163886"/>
                  <a:pt x="163886" y="0"/>
                  <a:pt x="366050" y="0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+mn-ea"/>
              </a:rPr>
              <a:t>如何保存</a:t>
            </a:r>
            <a:endParaRPr lang="zh-CN" altLang="en-US" sz="3200" b="1" dirty="0">
              <a:solidFill>
                <a:schemeClr val="accent6">
                  <a:lumMod val="20000"/>
                  <a:lumOff val="80000"/>
                </a:schemeClr>
              </a:solidFill>
              <a:latin typeface="+mn-ea"/>
            </a:endParaRPr>
          </a:p>
        </p:txBody>
      </p:sp>
      <p:grpSp>
        <p:nvGrpSpPr>
          <p:cNvPr id="12" name="组合 57"/>
          <p:cNvGrpSpPr>
            <a:grpSpLocks/>
          </p:cNvGrpSpPr>
          <p:nvPr/>
        </p:nvGrpSpPr>
        <p:grpSpPr bwMode="auto">
          <a:xfrm>
            <a:off x="628512" y="2060847"/>
            <a:ext cx="3451261" cy="785812"/>
            <a:chOff x="1500166" y="2071678"/>
            <a:chExt cx="6072230" cy="785818"/>
          </a:xfrm>
        </p:grpSpPr>
        <p:sp>
          <p:nvSpPr>
            <p:cNvPr id="13" name="圆角矩形 12"/>
            <p:cNvSpPr/>
            <p:nvPr/>
          </p:nvSpPr>
          <p:spPr>
            <a:xfrm>
              <a:off x="1500166" y="2071678"/>
              <a:ext cx="6072230" cy="785818"/>
            </a:xfrm>
            <a:prstGeom prst="roundRect">
              <a:avLst/>
            </a:prstGeom>
            <a:blipFill dpi="0" rotWithShape="1">
              <a:blip r:embed="rId3" cstate="print"/>
              <a:srcRect/>
              <a:stretch>
                <a:fillRect l="-3000" t="-9000"/>
              </a:stretch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二十四角星 13"/>
            <p:cNvSpPr/>
            <p:nvPr/>
          </p:nvSpPr>
          <p:spPr>
            <a:xfrm>
              <a:off x="1643040" y="2143116"/>
              <a:ext cx="984892" cy="642942"/>
            </a:xfrm>
            <a:prstGeom prst="star24">
              <a:avLst/>
            </a:prstGeom>
            <a:blipFill>
              <a:blip r:embed="rId4" cstate="print"/>
              <a:stretch>
                <a:fillRect l="-3000" t="-9000"/>
              </a:stretch>
            </a:blipFill>
            <a:ln>
              <a:noFill/>
            </a:ln>
            <a:effectLst>
              <a:outerShdw blurRad="50800" dist="38100" dir="2700000" sx="96000" sy="96000" algn="tl" rotWithShape="0">
                <a:prstClr val="black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2627934" y="2285992"/>
              <a:ext cx="4824406" cy="36933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如何配置</a:t>
              </a:r>
              <a:r>
                <a:rPr lang="en-US" altLang="zh-CN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XML</a:t>
              </a:r>
              <a:endParaRPr lang="zh-CN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" name="TextBox 61"/>
            <p:cNvSpPr txBox="1">
              <a:spLocks noChangeArrowheads="1"/>
            </p:cNvSpPr>
            <p:nvPr/>
          </p:nvSpPr>
          <p:spPr bwMode="auto">
            <a:xfrm>
              <a:off x="1744974" y="2285992"/>
              <a:ext cx="62957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一</a:t>
              </a:r>
            </a:p>
          </p:txBody>
        </p:sp>
      </p:grpSp>
      <p:grpSp>
        <p:nvGrpSpPr>
          <p:cNvPr id="17" name="组合 57"/>
          <p:cNvGrpSpPr>
            <a:grpSpLocks/>
          </p:cNvGrpSpPr>
          <p:nvPr/>
        </p:nvGrpSpPr>
        <p:grpSpPr bwMode="auto">
          <a:xfrm>
            <a:off x="628511" y="2996952"/>
            <a:ext cx="3451261" cy="785812"/>
            <a:chOff x="1500166" y="2071678"/>
            <a:chExt cx="6072230" cy="785818"/>
          </a:xfrm>
        </p:grpSpPr>
        <p:sp>
          <p:nvSpPr>
            <p:cNvPr id="19" name="圆角矩形 18"/>
            <p:cNvSpPr/>
            <p:nvPr/>
          </p:nvSpPr>
          <p:spPr>
            <a:xfrm>
              <a:off x="1500166" y="2071678"/>
              <a:ext cx="6072230" cy="785818"/>
            </a:xfrm>
            <a:prstGeom prst="roundRect">
              <a:avLst/>
            </a:prstGeom>
            <a:blipFill dpi="0" rotWithShape="1">
              <a:blip r:embed="rId3" cstate="print"/>
              <a:srcRect/>
              <a:stretch>
                <a:fillRect l="-3000" t="-9000"/>
              </a:stretch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" name="二十四角星 19"/>
            <p:cNvSpPr/>
            <p:nvPr/>
          </p:nvSpPr>
          <p:spPr>
            <a:xfrm>
              <a:off x="1643040" y="2143116"/>
              <a:ext cx="984892" cy="642942"/>
            </a:xfrm>
            <a:prstGeom prst="star24">
              <a:avLst/>
            </a:prstGeom>
            <a:blipFill>
              <a:blip r:embed="rId4" cstate="print"/>
              <a:stretch>
                <a:fillRect l="-3000" t="-9000"/>
              </a:stretch>
            </a:blipFill>
            <a:ln>
              <a:noFill/>
            </a:ln>
            <a:effectLst>
              <a:outerShdw blurRad="50800" dist="38100" dir="2700000" sx="96000" sy="96000" algn="tl" rotWithShape="0">
                <a:prstClr val="black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2627934" y="2285992"/>
              <a:ext cx="4824406" cy="36933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页面如何显示</a:t>
              </a:r>
              <a:endParaRPr lang="zh-CN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" name="TextBox 61"/>
            <p:cNvSpPr txBox="1">
              <a:spLocks noChangeArrowheads="1"/>
            </p:cNvSpPr>
            <p:nvPr/>
          </p:nvSpPr>
          <p:spPr bwMode="auto">
            <a:xfrm>
              <a:off x="1744974" y="2285992"/>
              <a:ext cx="63302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二</a:t>
              </a:r>
            </a:p>
          </p:txBody>
        </p:sp>
      </p:grpSp>
      <p:sp>
        <p:nvSpPr>
          <p:cNvPr id="24" name="圆角矩形 23"/>
          <p:cNvSpPr/>
          <p:nvPr/>
        </p:nvSpPr>
        <p:spPr bwMode="auto">
          <a:xfrm>
            <a:off x="5076056" y="2067123"/>
            <a:ext cx="3451261" cy="785812"/>
          </a:xfrm>
          <a:prstGeom prst="roundRect">
            <a:avLst/>
          </a:prstGeom>
          <a:blipFill dpi="0" rotWithShape="1">
            <a:blip r:embed="rId3" cstate="print"/>
            <a:srcRect/>
            <a:stretch>
              <a:fillRect l="-3000" t="-9000"/>
            </a:stretch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3" name="组合 57"/>
          <p:cNvGrpSpPr>
            <a:grpSpLocks/>
          </p:cNvGrpSpPr>
          <p:nvPr/>
        </p:nvGrpSpPr>
        <p:grpSpPr bwMode="auto">
          <a:xfrm>
            <a:off x="5076056" y="4875436"/>
            <a:ext cx="3451261" cy="785812"/>
            <a:chOff x="1500166" y="2071678"/>
            <a:chExt cx="6072230" cy="785818"/>
          </a:xfrm>
        </p:grpSpPr>
        <p:sp>
          <p:nvSpPr>
            <p:cNvPr id="34" name="圆角矩形 33"/>
            <p:cNvSpPr/>
            <p:nvPr/>
          </p:nvSpPr>
          <p:spPr>
            <a:xfrm>
              <a:off x="1500166" y="2071678"/>
              <a:ext cx="6072230" cy="785818"/>
            </a:xfrm>
            <a:prstGeom prst="roundRect">
              <a:avLst/>
            </a:prstGeom>
            <a:blipFill dpi="0" rotWithShape="1">
              <a:blip r:embed="rId3" cstate="print"/>
              <a:srcRect/>
              <a:stretch>
                <a:fillRect l="-3000" t="-9000"/>
              </a:stretch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5" name="二十四角星 34"/>
            <p:cNvSpPr/>
            <p:nvPr/>
          </p:nvSpPr>
          <p:spPr>
            <a:xfrm>
              <a:off x="1643040" y="2143116"/>
              <a:ext cx="984892" cy="642942"/>
            </a:xfrm>
            <a:prstGeom prst="star24">
              <a:avLst/>
            </a:prstGeom>
            <a:blipFill>
              <a:blip r:embed="rId4" cstate="print"/>
              <a:stretch>
                <a:fillRect l="-3000" t="-9000"/>
              </a:stretch>
            </a:blipFill>
            <a:ln>
              <a:noFill/>
            </a:ln>
            <a:effectLst>
              <a:outerShdw blurRad="50800" dist="38100" dir="2700000" sx="96000" sy="96000" algn="tl" rotWithShape="0">
                <a:prstClr val="black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2627934" y="2285992"/>
              <a:ext cx="4824406" cy="36933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错误异常如何解析</a:t>
              </a:r>
              <a:endParaRPr lang="zh-CN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1" name="TextBox 61"/>
            <p:cNvSpPr txBox="1">
              <a:spLocks noChangeArrowheads="1"/>
            </p:cNvSpPr>
            <p:nvPr/>
          </p:nvSpPr>
          <p:spPr bwMode="auto">
            <a:xfrm>
              <a:off x="1744974" y="2285993"/>
              <a:ext cx="63302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六</a:t>
              </a:r>
              <a:endPara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2" name="组合 62"/>
          <p:cNvGrpSpPr>
            <a:grpSpLocks/>
          </p:cNvGrpSpPr>
          <p:nvPr/>
        </p:nvGrpSpPr>
        <p:grpSpPr bwMode="auto">
          <a:xfrm>
            <a:off x="5137529" y="2135820"/>
            <a:ext cx="3317678" cy="717116"/>
            <a:chOff x="1717768" y="3965838"/>
            <a:chExt cx="5825243" cy="642942"/>
          </a:xfrm>
        </p:grpSpPr>
        <p:sp>
          <p:nvSpPr>
            <p:cNvPr id="44" name="二十四角星 43"/>
            <p:cNvSpPr/>
            <p:nvPr/>
          </p:nvSpPr>
          <p:spPr>
            <a:xfrm>
              <a:off x="1717768" y="3965838"/>
              <a:ext cx="988322" cy="642942"/>
            </a:xfrm>
            <a:prstGeom prst="star24">
              <a:avLst/>
            </a:prstGeom>
            <a:blipFill>
              <a:blip r:embed="rId4" cstate="print"/>
              <a:stretch>
                <a:fillRect l="-3000" t="-9000"/>
              </a:stretch>
            </a:blipFill>
            <a:ln>
              <a:noFill/>
            </a:ln>
            <a:effectLst>
              <a:outerShdw blurRad="50800" dist="38100" dir="2700000" sx="96000" sy="96000" algn="tl" rotWithShape="0">
                <a:prstClr val="black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5" name="矩形 44"/>
            <p:cNvSpPr/>
            <p:nvPr/>
          </p:nvSpPr>
          <p:spPr>
            <a:xfrm>
              <a:off x="2630192" y="4113335"/>
              <a:ext cx="4912819" cy="3311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CN" altLang="en-US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zh-CN" altLang="en-US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前端</a:t>
              </a:r>
              <a:r>
                <a:rPr lang="zh-CN" alt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如何收集</a:t>
              </a:r>
              <a:r>
                <a:rPr lang="zh-CN" altLang="en-US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数据</a:t>
              </a:r>
              <a:endParaRPr lang="zh-CN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6" name="TextBox 66"/>
            <p:cNvSpPr txBox="1">
              <a:spLocks noChangeArrowheads="1"/>
            </p:cNvSpPr>
            <p:nvPr/>
          </p:nvSpPr>
          <p:spPr bwMode="auto">
            <a:xfrm>
              <a:off x="1842841" y="4103888"/>
              <a:ext cx="633526" cy="331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三</a:t>
              </a:r>
            </a:p>
          </p:txBody>
        </p:sp>
      </p:grpSp>
      <p:sp>
        <p:nvSpPr>
          <p:cNvPr id="47" name="圆角矩形 46"/>
          <p:cNvSpPr/>
          <p:nvPr/>
        </p:nvSpPr>
        <p:spPr bwMode="auto">
          <a:xfrm>
            <a:off x="5068971" y="2951619"/>
            <a:ext cx="3458346" cy="876475"/>
          </a:xfrm>
          <a:prstGeom prst="roundRect">
            <a:avLst/>
          </a:prstGeom>
          <a:blipFill dpi="0" rotWithShape="1">
            <a:blip r:embed="rId5" cstate="print"/>
            <a:srcRect/>
            <a:stretch>
              <a:fillRect l="-3000" t="-9000"/>
            </a:stretch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1" name="二十四角星 50"/>
          <p:cNvSpPr/>
          <p:nvPr/>
        </p:nvSpPr>
        <p:spPr bwMode="auto">
          <a:xfrm>
            <a:off x="5158612" y="3098675"/>
            <a:ext cx="559781" cy="642937"/>
          </a:xfrm>
          <a:prstGeom prst="star24">
            <a:avLst/>
          </a:prstGeom>
          <a:blipFill>
            <a:blip r:embed="rId4" cstate="print"/>
            <a:stretch>
              <a:fillRect l="-3000" t="-9000"/>
            </a:stretch>
          </a:blipFill>
          <a:ln>
            <a:noFill/>
          </a:ln>
          <a:effectLst>
            <a:outerShdw blurRad="50800" dist="38100" dir="2700000" sx="96000" sy="96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矩形 51"/>
          <p:cNvSpPr/>
          <p:nvPr/>
        </p:nvSpPr>
        <p:spPr bwMode="auto">
          <a:xfrm>
            <a:off x="5718394" y="3241550"/>
            <a:ext cx="27420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后端如何保存数据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" name="TextBox 61"/>
          <p:cNvSpPr txBox="1">
            <a:spLocks noChangeArrowheads="1"/>
          </p:cNvSpPr>
          <p:nvPr/>
        </p:nvSpPr>
        <p:spPr bwMode="auto">
          <a:xfrm>
            <a:off x="5216548" y="3241550"/>
            <a:ext cx="359792" cy="369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四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4" name="组合 57"/>
          <p:cNvGrpSpPr>
            <a:grpSpLocks/>
          </p:cNvGrpSpPr>
          <p:nvPr/>
        </p:nvGrpSpPr>
        <p:grpSpPr bwMode="auto">
          <a:xfrm>
            <a:off x="5076056" y="3939332"/>
            <a:ext cx="3451261" cy="785812"/>
            <a:chOff x="1500166" y="2071678"/>
            <a:chExt cx="6072230" cy="785818"/>
          </a:xfrm>
        </p:grpSpPr>
        <p:sp>
          <p:nvSpPr>
            <p:cNvPr id="55" name="圆角矩形 54"/>
            <p:cNvSpPr/>
            <p:nvPr/>
          </p:nvSpPr>
          <p:spPr>
            <a:xfrm>
              <a:off x="1500166" y="2071678"/>
              <a:ext cx="6072230" cy="785818"/>
            </a:xfrm>
            <a:prstGeom prst="roundRect">
              <a:avLst/>
            </a:prstGeom>
            <a:blipFill dpi="0" rotWithShape="1">
              <a:blip r:embed="rId3" cstate="print"/>
              <a:srcRect/>
              <a:stretch>
                <a:fillRect l="-3000" t="-9000"/>
              </a:stretch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6" name="二十四角星 55"/>
            <p:cNvSpPr/>
            <p:nvPr/>
          </p:nvSpPr>
          <p:spPr>
            <a:xfrm>
              <a:off x="1643040" y="2143116"/>
              <a:ext cx="984892" cy="642942"/>
            </a:xfrm>
            <a:prstGeom prst="star24">
              <a:avLst/>
            </a:prstGeom>
            <a:blipFill>
              <a:blip r:embed="rId4" cstate="print"/>
              <a:stretch>
                <a:fillRect l="-3000" t="-9000"/>
              </a:stretch>
            </a:blipFill>
            <a:ln>
              <a:noFill/>
            </a:ln>
            <a:effectLst>
              <a:outerShdw blurRad="50800" dist="38100" dir="2700000" sx="96000" sy="96000" algn="tl" rotWithShape="0">
                <a:prstClr val="black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2627934" y="2285992"/>
              <a:ext cx="4824406" cy="36933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b="1" dirty="0" err="1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XmlHttp</a:t>
              </a:r>
              <a:r>
                <a:rPr lang="zh-CN" altLang="en-US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与</a:t>
              </a:r>
              <a:r>
                <a:rPr lang="en-US" altLang="zh-CN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Page</a:t>
              </a:r>
              <a:r>
                <a:rPr lang="zh-CN" altLang="en-US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模式</a:t>
              </a:r>
              <a:endParaRPr lang="zh-CN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8" name="TextBox 61"/>
            <p:cNvSpPr txBox="1">
              <a:spLocks noChangeArrowheads="1"/>
            </p:cNvSpPr>
            <p:nvPr/>
          </p:nvSpPr>
          <p:spPr bwMode="auto">
            <a:xfrm>
              <a:off x="1744974" y="2285992"/>
              <a:ext cx="63302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五</a:t>
              </a:r>
              <a:endPara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1290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827584" y="35913"/>
            <a:ext cx="348044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后端如何保存数据</a:t>
            </a:r>
            <a:endParaRPr lang="zh-CN" altLang="en-US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7544" y="980728"/>
            <a:ext cx="698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n"/>
            </a:pPr>
            <a:r>
              <a:rPr lang="zh-CN" altLang="en-US" b="1" dirty="0" smtClean="0">
                <a:latin typeface="+mn-ea"/>
              </a:rPr>
              <a:t>通过</a:t>
            </a:r>
            <a:r>
              <a:rPr lang="en-US" altLang="zh-CN" b="1" dirty="0" smtClean="0"/>
              <a:t>ApplicationMap.aspx</a:t>
            </a:r>
            <a:r>
              <a:rPr lang="zh-CN" altLang="en-US" b="1" dirty="0" smtClean="0"/>
              <a:t>进行反射调用数据保存方法</a:t>
            </a:r>
            <a:endParaRPr lang="zh-CN" altLang="en-US" b="1" dirty="0">
              <a:latin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27584" y="1453133"/>
            <a:ext cx="8136904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dirty="0" smtClean="0"/>
              <a:t>在</a:t>
            </a:r>
            <a:r>
              <a:rPr lang="en-US" altLang="zh-CN" dirty="0" err="1" smtClean="0"/>
              <a:t>ApplicationMap</a:t>
            </a:r>
            <a:r>
              <a:rPr lang="zh-CN" altLang="en-US" dirty="0" smtClean="0"/>
              <a:t>中通过</a:t>
            </a:r>
            <a:r>
              <a:rPr lang="en-US" altLang="zh-CN" dirty="0" err="1" smtClean="0"/>
              <a:t>FunctionID,ActionID</a:t>
            </a:r>
            <a:r>
              <a:rPr lang="zh-CN" altLang="en-US" dirty="0" smtClean="0"/>
              <a:t>查找到数据保存方法的程序集、类及调用的方法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dirty="0" smtClean="0"/>
              <a:t>在</a:t>
            </a:r>
            <a:r>
              <a:rPr lang="en-US" altLang="zh-CN" dirty="0" err="1"/>
              <a:t>ApplicationMap</a:t>
            </a:r>
            <a:r>
              <a:rPr lang="zh-CN" altLang="en-US" dirty="0" smtClean="0"/>
              <a:t>中有相关的权限判断</a:t>
            </a:r>
            <a:endParaRPr lang="en-US" altLang="zh-CN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539552" y="2924944"/>
            <a:ext cx="8064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n"/>
            </a:pPr>
            <a:r>
              <a:rPr lang="zh-CN" altLang="en-US" b="1" dirty="0" smtClean="0">
                <a:latin typeface="+mn-ea"/>
              </a:rPr>
              <a:t>通过</a:t>
            </a:r>
            <a:r>
              <a:rPr lang="en-US" altLang="zh-CN" b="1" dirty="0" smtClean="0"/>
              <a:t>ApplicationMap.aspx</a:t>
            </a:r>
            <a:r>
              <a:rPr lang="zh-CN" altLang="en-US" b="1" dirty="0" smtClean="0"/>
              <a:t>页反射调用方法参数必须为两个</a:t>
            </a:r>
            <a:r>
              <a:rPr lang="en-US" altLang="zh-CN" b="1" dirty="0" smtClean="0"/>
              <a:t>string</a:t>
            </a:r>
            <a:r>
              <a:rPr lang="zh-CN" altLang="en-US" b="1" dirty="0" smtClean="0"/>
              <a:t>类型参数</a:t>
            </a:r>
            <a:endParaRPr lang="zh-CN" altLang="en-US" b="1" dirty="0">
              <a:latin typeface="+mn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39552" y="3362315"/>
            <a:ext cx="8064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n"/>
            </a:pPr>
            <a:r>
              <a:rPr lang="zh-CN" altLang="en-US" b="1" dirty="0" smtClean="0">
                <a:latin typeface="+mn-ea"/>
              </a:rPr>
              <a:t>数据保存</a:t>
            </a:r>
            <a:r>
              <a:rPr lang="en-US" altLang="zh-CN" b="1" dirty="0" smtClean="0">
                <a:latin typeface="+mn-ea"/>
              </a:rPr>
              <a:t>   </a:t>
            </a:r>
            <a:endParaRPr lang="zh-CN" altLang="en-US" b="1" dirty="0">
              <a:latin typeface="+mn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99592" y="3760706"/>
            <a:ext cx="8136904" cy="460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zh-CN" dirty="0" err="1" smtClean="0"/>
              <a:t>AppForm</a:t>
            </a:r>
            <a:r>
              <a:rPr lang="zh-CN" altLang="en-US" dirty="0" smtClean="0"/>
              <a:t>中收集的数据可直接通过</a:t>
            </a:r>
            <a:r>
              <a:rPr lang="en-US" altLang="zh-CN" dirty="0" err="1" smtClean="0"/>
              <a:t>MyDB.SaveXml</a:t>
            </a:r>
            <a:r>
              <a:rPr lang="zh-CN" altLang="en-US" dirty="0" smtClean="0"/>
              <a:t>的方式进行保存</a:t>
            </a:r>
            <a:endParaRPr lang="en-US" altLang="zh-CN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899592" y="4192754"/>
            <a:ext cx="813690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dirty="0" smtClean="0"/>
              <a:t>用户自定义的数据可自行编写代码进行保存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356387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 bwMode="auto">
          <a:xfrm>
            <a:off x="827584" y="35913"/>
            <a:ext cx="100860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目录</a:t>
            </a:r>
            <a:endParaRPr lang="zh-CN" altLang="en-US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401252" y="1556792"/>
            <a:ext cx="4026731" cy="4752528"/>
          </a:xfrm>
          <a:prstGeom prst="roundRect">
            <a:avLst>
              <a:gd name="adj" fmla="val 10480"/>
            </a:avLst>
          </a:prstGeom>
          <a:solidFill>
            <a:schemeClr val="bg1"/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 fontAlgn="auto">
              <a:lnSpc>
                <a:spcPct val="120000"/>
              </a:lnSpc>
              <a:spcAft>
                <a:spcPts val="0"/>
              </a:spcAft>
              <a:defRPr/>
            </a:pPr>
            <a:endParaRPr lang="zh-CN" altLang="en-US" dirty="0">
              <a:solidFill>
                <a:srgbClr val="5F5F5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任意多边形 37"/>
          <p:cNvSpPr/>
          <p:nvPr/>
        </p:nvSpPr>
        <p:spPr>
          <a:xfrm>
            <a:off x="399463" y="1124744"/>
            <a:ext cx="4028519" cy="647632"/>
          </a:xfrm>
          <a:custGeom>
            <a:avLst/>
            <a:gdLst>
              <a:gd name="connsiteX0" fmla="*/ 366050 w 3492847"/>
              <a:gd name="connsiteY0" fmla="*/ 0 h 584472"/>
              <a:gd name="connsiteX1" fmla="*/ 3126797 w 3492847"/>
              <a:gd name="connsiteY1" fmla="*/ 0 h 584472"/>
              <a:gd name="connsiteX2" fmla="*/ 3492847 w 3492847"/>
              <a:gd name="connsiteY2" fmla="*/ 366050 h 584472"/>
              <a:gd name="connsiteX3" fmla="*/ 3492847 w 3492847"/>
              <a:gd name="connsiteY3" fmla="*/ 584472 h 584472"/>
              <a:gd name="connsiteX4" fmla="*/ 0 w 3492847"/>
              <a:gd name="connsiteY4" fmla="*/ 584472 h 584472"/>
              <a:gd name="connsiteX5" fmla="*/ 0 w 3492847"/>
              <a:gd name="connsiteY5" fmla="*/ 366050 h 584472"/>
              <a:gd name="connsiteX6" fmla="*/ 366050 w 3492847"/>
              <a:gd name="connsiteY6" fmla="*/ 0 h 584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92847" h="584472">
                <a:moveTo>
                  <a:pt x="366050" y="0"/>
                </a:moveTo>
                <a:lnTo>
                  <a:pt x="3126797" y="0"/>
                </a:lnTo>
                <a:cubicBezTo>
                  <a:pt x="3328961" y="0"/>
                  <a:pt x="3492847" y="163886"/>
                  <a:pt x="3492847" y="366050"/>
                </a:cubicBezTo>
                <a:lnTo>
                  <a:pt x="3492847" y="584472"/>
                </a:lnTo>
                <a:lnTo>
                  <a:pt x="0" y="584472"/>
                </a:lnTo>
                <a:lnTo>
                  <a:pt x="0" y="366050"/>
                </a:lnTo>
                <a:cubicBezTo>
                  <a:pt x="0" y="163886"/>
                  <a:pt x="163886" y="0"/>
                  <a:pt x="366050" y="0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+mn-ea"/>
              </a:rPr>
              <a:t>如何显示</a:t>
            </a:r>
            <a:endParaRPr lang="zh-CN" altLang="en-US" sz="3200" b="1" dirty="0">
              <a:solidFill>
                <a:schemeClr val="accent6">
                  <a:lumMod val="20000"/>
                  <a:lumOff val="80000"/>
                </a:schemeClr>
              </a:solidFill>
              <a:latin typeface="+mn-ea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4789813" y="1556792"/>
            <a:ext cx="4026731" cy="4752528"/>
          </a:xfrm>
          <a:prstGeom prst="roundRect">
            <a:avLst>
              <a:gd name="adj" fmla="val 10480"/>
            </a:avLst>
          </a:prstGeom>
          <a:solidFill>
            <a:schemeClr val="bg1"/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 fontAlgn="auto">
              <a:lnSpc>
                <a:spcPct val="120000"/>
              </a:lnSpc>
              <a:spcAft>
                <a:spcPts val="0"/>
              </a:spcAft>
              <a:defRPr/>
            </a:pPr>
            <a:endParaRPr lang="zh-CN" altLang="en-US" dirty="0">
              <a:solidFill>
                <a:srgbClr val="5F5F5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任意多边形 39"/>
          <p:cNvSpPr/>
          <p:nvPr/>
        </p:nvSpPr>
        <p:spPr>
          <a:xfrm>
            <a:off x="4788024" y="1124744"/>
            <a:ext cx="4028519" cy="647632"/>
          </a:xfrm>
          <a:custGeom>
            <a:avLst/>
            <a:gdLst>
              <a:gd name="connsiteX0" fmla="*/ 366050 w 3492847"/>
              <a:gd name="connsiteY0" fmla="*/ 0 h 584472"/>
              <a:gd name="connsiteX1" fmla="*/ 3126797 w 3492847"/>
              <a:gd name="connsiteY1" fmla="*/ 0 h 584472"/>
              <a:gd name="connsiteX2" fmla="*/ 3492847 w 3492847"/>
              <a:gd name="connsiteY2" fmla="*/ 366050 h 584472"/>
              <a:gd name="connsiteX3" fmla="*/ 3492847 w 3492847"/>
              <a:gd name="connsiteY3" fmla="*/ 584472 h 584472"/>
              <a:gd name="connsiteX4" fmla="*/ 0 w 3492847"/>
              <a:gd name="connsiteY4" fmla="*/ 584472 h 584472"/>
              <a:gd name="connsiteX5" fmla="*/ 0 w 3492847"/>
              <a:gd name="connsiteY5" fmla="*/ 366050 h 584472"/>
              <a:gd name="connsiteX6" fmla="*/ 366050 w 3492847"/>
              <a:gd name="connsiteY6" fmla="*/ 0 h 584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92847" h="584472">
                <a:moveTo>
                  <a:pt x="366050" y="0"/>
                </a:moveTo>
                <a:lnTo>
                  <a:pt x="3126797" y="0"/>
                </a:lnTo>
                <a:cubicBezTo>
                  <a:pt x="3328961" y="0"/>
                  <a:pt x="3492847" y="163886"/>
                  <a:pt x="3492847" y="366050"/>
                </a:cubicBezTo>
                <a:lnTo>
                  <a:pt x="3492847" y="584472"/>
                </a:lnTo>
                <a:lnTo>
                  <a:pt x="0" y="584472"/>
                </a:lnTo>
                <a:lnTo>
                  <a:pt x="0" y="366050"/>
                </a:lnTo>
                <a:cubicBezTo>
                  <a:pt x="0" y="163886"/>
                  <a:pt x="163886" y="0"/>
                  <a:pt x="366050" y="0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+mn-ea"/>
              </a:rPr>
              <a:t>如何保存</a:t>
            </a:r>
            <a:endParaRPr lang="zh-CN" altLang="en-US" sz="3200" b="1" dirty="0">
              <a:solidFill>
                <a:schemeClr val="accent6">
                  <a:lumMod val="20000"/>
                  <a:lumOff val="80000"/>
                </a:schemeClr>
              </a:solidFill>
              <a:latin typeface="+mn-ea"/>
            </a:endParaRPr>
          </a:p>
        </p:txBody>
      </p:sp>
      <p:grpSp>
        <p:nvGrpSpPr>
          <p:cNvPr id="12" name="组合 57"/>
          <p:cNvGrpSpPr>
            <a:grpSpLocks/>
          </p:cNvGrpSpPr>
          <p:nvPr/>
        </p:nvGrpSpPr>
        <p:grpSpPr bwMode="auto">
          <a:xfrm>
            <a:off x="628512" y="2060847"/>
            <a:ext cx="3451261" cy="785812"/>
            <a:chOff x="1500166" y="2071678"/>
            <a:chExt cx="6072230" cy="785818"/>
          </a:xfrm>
        </p:grpSpPr>
        <p:sp>
          <p:nvSpPr>
            <p:cNvPr id="13" name="圆角矩形 12"/>
            <p:cNvSpPr/>
            <p:nvPr/>
          </p:nvSpPr>
          <p:spPr>
            <a:xfrm>
              <a:off x="1500166" y="2071678"/>
              <a:ext cx="6072230" cy="785818"/>
            </a:xfrm>
            <a:prstGeom prst="roundRect">
              <a:avLst/>
            </a:prstGeom>
            <a:blipFill dpi="0" rotWithShape="1">
              <a:blip r:embed="rId3" cstate="print"/>
              <a:srcRect/>
              <a:stretch>
                <a:fillRect l="-3000" t="-9000"/>
              </a:stretch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二十四角星 13"/>
            <p:cNvSpPr/>
            <p:nvPr/>
          </p:nvSpPr>
          <p:spPr>
            <a:xfrm>
              <a:off x="1643040" y="2143116"/>
              <a:ext cx="984892" cy="642942"/>
            </a:xfrm>
            <a:prstGeom prst="star24">
              <a:avLst/>
            </a:prstGeom>
            <a:blipFill>
              <a:blip r:embed="rId4" cstate="print"/>
              <a:stretch>
                <a:fillRect l="-3000" t="-9000"/>
              </a:stretch>
            </a:blipFill>
            <a:ln>
              <a:noFill/>
            </a:ln>
            <a:effectLst>
              <a:outerShdw blurRad="50800" dist="38100" dir="2700000" sx="96000" sy="96000" algn="tl" rotWithShape="0">
                <a:prstClr val="black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2627934" y="2285992"/>
              <a:ext cx="4824406" cy="36933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如何配置</a:t>
              </a:r>
              <a:r>
                <a:rPr lang="en-US" altLang="zh-CN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XML</a:t>
              </a:r>
              <a:endParaRPr lang="zh-CN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" name="TextBox 61"/>
            <p:cNvSpPr txBox="1">
              <a:spLocks noChangeArrowheads="1"/>
            </p:cNvSpPr>
            <p:nvPr/>
          </p:nvSpPr>
          <p:spPr bwMode="auto">
            <a:xfrm>
              <a:off x="1744974" y="2285992"/>
              <a:ext cx="62957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一</a:t>
              </a:r>
            </a:p>
          </p:txBody>
        </p:sp>
      </p:grpSp>
      <p:grpSp>
        <p:nvGrpSpPr>
          <p:cNvPr id="17" name="组合 57"/>
          <p:cNvGrpSpPr>
            <a:grpSpLocks/>
          </p:cNvGrpSpPr>
          <p:nvPr/>
        </p:nvGrpSpPr>
        <p:grpSpPr bwMode="auto">
          <a:xfrm>
            <a:off x="628511" y="2996952"/>
            <a:ext cx="3451261" cy="785812"/>
            <a:chOff x="1500166" y="2071678"/>
            <a:chExt cx="6072230" cy="785818"/>
          </a:xfrm>
        </p:grpSpPr>
        <p:sp>
          <p:nvSpPr>
            <p:cNvPr id="19" name="圆角矩形 18"/>
            <p:cNvSpPr/>
            <p:nvPr/>
          </p:nvSpPr>
          <p:spPr>
            <a:xfrm>
              <a:off x="1500166" y="2071678"/>
              <a:ext cx="6072230" cy="785818"/>
            </a:xfrm>
            <a:prstGeom prst="roundRect">
              <a:avLst/>
            </a:prstGeom>
            <a:blipFill dpi="0" rotWithShape="1">
              <a:blip r:embed="rId3" cstate="print"/>
              <a:srcRect/>
              <a:stretch>
                <a:fillRect l="-3000" t="-9000"/>
              </a:stretch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" name="二十四角星 19"/>
            <p:cNvSpPr/>
            <p:nvPr/>
          </p:nvSpPr>
          <p:spPr>
            <a:xfrm>
              <a:off x="1643040" y="2143116"/>
              <a:ext cx="984892" cy="642942"/>
            </a:xfrm>
            <a:prstGeom prst="star24">
              <a:avLst/>
            </a:prstGeom>
            <a:blipFill>
              <a:blip r:embed="rId4" cstate="print"/>
              <a:stretch>
                <a:fillRect l="-3000" t="-9000"/>
              </a:stretch>
            </a:blipFill>
            <a:ln>
              <a:noFill/>
            </a:ln>
            <a:effectLst>
              <a:outerShdw blurRad="50800" dist="38100" dir="2700000" sx="96000" sy="96000" algn="tl" rotWithShape="0">
                <a:prstClr val="black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2627934" y="2285992"/>
              <a:ext cx="4824406" cy="36933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页面如何显示</a:t>
              </a:r>
              <a:endParaRPr lang="zh-CN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" name="TextBox 61"/>
            <p:cNvSpPr txBox="1">
              <a:spLocks noChangeArrowheads="1"/>
            </p:cNvSpPr>
            <p:nvPr/>
          </p:nvSpPr>
          <p:spPr bwMode="auto">
            <a:xfrm>
              <a:off x="1744974" y="2285992"/>
              <a:ext cx="63302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二</a:t>
              </a:r>
            </a:p>
          </p:txBody>
        </p:sp>
      </p:grpSp>
      <p:sp>
        <p:nvSpPr>
          <p:cNvPr id="24" name="圆角矩形 23"/>
          <p:cNvSpPr/>
          <p:nvPr/>
        </p:nvSpPr>
        <p:spPr bwMode="auto">
          <a:xfrm>
            <a:off x="5076056" y="2067123"/>
            <a:ext cx="3451261" cy="785812"/>
          </a:xfrm>
          <a:prstGeom prst="roundRect">
            <a:avLst/>
          </a:prstGeom>
          <a:blipFill dpi="0" rotWithShape="1">
            <a:blip r:embed="rId3" cstate="print"/>
            <a:srcRect/>
            <a:stretch>
              <a:fillRect l="-3000" t="-9000"/>
            </a:stretch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3" name="组合 57"/>
          <p:cNvGrpSpPr>
            <a:grpSpLocks/>
          </p:cNvGrpSpPr>
          <p:nvPr/>
        </p:nvGrpSpPr>
        <p:grpSpPr bwMode="auto">
          <a:xfrm>
            <a:off x="5076056" y="4875436"/>
            <a:ext cx="3451261" cy="785812"/>
            <a:chOff x="1500166" y="2071678"/>
            <a:chExt cx="6072230" cy="785818"/>
          </a:xfrm>
        </p:grpSpPr>
        <p:sp>
          <p:nvSpPr>
            <p:cNvPr id="34" name="圆角矩形 33"/>
            <p:cNvSpPr/>
            <p:nvPr/>
          </p:nvSpPr>
          <p:spPr>
            <a:xfrm>
              <a:off x="1500166" y="2071678"/>
              <a:ext cx="6072230" cy="785818"/>
            </a:xfrm>
            <a:prstGeom prst="roundRect">
              <a:avLst/>
            </a:prstGeom>
            <a:blipFill dpi="0" rotWithShape="1">
              <a:blip r:embed="rId3" cstate="print"/>
              <a:srcRect/>
              <a:stretch>
                <a:fillRect l="-3000" t="-9000"/>
              </a:stretch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5" name="二十四角星 34"/>
            <p:cNvSpPr/>
            <p:nvPr/>
          </p:nvSpPr>
          <p:spPr>
            <a:xfrm>
              <a:off x="1643040" y="2143116"/>
              <a:ext cx="984892" cy="642942"/>
            </a:xfrm>
            <a:prstGeom prst="star24">
              <a:avLst/>
            </a:prstGeom>
            <a:blipFill>
              <a:blip r:embed="rId4" cstate="print"/>
              <a:stretch>
                <a:fillRect l="-3000" t="-9000"/>
              </a:stretch>
            </a:blipFill>
            <a:ln>
              <a:noFill/>
            </a:ln>
            <a:effectLst>
              <a:outerShdw blurRad="50800" dist="38100" dir="2700000" sx="96000" sy="96000" algn="tl" rotWithShape="0">
                <a:prstClr val="black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2627934" y="2285992"/>
              <a:ext cx="4824406" cy="36933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错误异常如何解析</a:t>
              </a:r>
              <a:endParaRPr lang="zh-CN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1" name="TextBox 61"/>
            <p:cNvSpPr txBox="1">
              <a:spLocks noChangeArrowheads="1"/>
            </p:cNvSpPr>
            <p:nvPr/>
          </p:nvSpPr>
          <p:spPr bwMode="auto">
            <a:xfrm>
              <a:off x="1744974" y="2285993"/>
              <a:ext cx="63302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六</a:t>
              </a:r>
              <a:endPara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2" name="组合 62"/>
          <p:cNvGrpSpPr>
            <a:grpSpLocks/>
          </p:cNvGrpSpPr>
          <p:nvPr/>
        </p:nvGrpSpPr>
        <p:grpSpPr bwMode="auto">
          <a:xfrm>
            <a:off x="5137529" y="2135820"/>
            <a:ext cx="3317678" cy="717116"/>
            <a:chOff x="1717768" y="3965838"/>
            <a:chExt cx="5825243" cy="642942"/>
          </a:xfrm>
        </p:grpSpPr>
        <p:sp>
          <p:nvSpPr>
            <p:cNvPr id="44" name="二十四角星 43"/>
            <p:cNvSpPr/>
            <p:nvPr/>
          </p:nvSpPr>
          <p:spPr>
            <a:xfrm>
              <a:off x="1717768" y="3965838"/>
              <a:ext cx="988322" cy="642942"/>
            </a:xfrm>
            <a:prstGeom prst="star24">
              <a:avLst/>
            </a:prstGeom>
            <a:blipFill>
              <a:blip r:embed="rId4" cstate="print"/>
              <a:stretch>
                <a:fillRect l="-3000" t="-9000"/>
              </a:stretch>
            </a:blipFill>
            <a:ln>
              <a:noFill/>
            </a:ln>
            <a:effectLst>
              <a:outerShdw blurRad="50800" dist="38100" dir="2700000" sx="96000" sy="96000" algn="tl" rotWithShape="0">
                <a:prstClr val="black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5" name="矩形 44"/>
            <p:cNvSpPr/>
            <p:nvPr/>
          </p:nvSpPr>
          <p:spPr>
            <a:xfrm>
              <a:off x="2630192" y="4113335"/>
              <a:ext cx="4912819" cy="3311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CN" altLang="en-US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zh-CN" altLang="en-US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前端</a:t>
              </a:r>
              <a:r>
                <a:rPr lang="zh-CN" alt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如何收集</a:t>
              </a:r>
              <a:r>
                <a:rPr lang="zh-CN" altLang="en-US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数据</a:t>
              </a:r>
              <a:endParaRPr lang="zh-CN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6" name="TextBox 66"/>
            <p:cNvSpPr txBox="1">
              <a:spLocks noChangeArrowheads="1"/>
            </p:cNvSpPr>
            <p:nvPr/>
          </p:nvSpPr>
          <p:spPr bwMode="auto">
            <a:xfrm>
              <a:off x="1842841" y="4103888"/>
              <a:ext cx="633526" cy="331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三</a:t>
              </a:r>
            </a:p>
          </p:txBody>
        </p:sp>
      </p:grpSp>
      <p:sp>
        <p:nvSpPr>
          <p:cNvPr id="55" name="圆角矩形 54"/>
          <p:cNvSpPr/>
          <p:nvPr/>
        </p:nvSpPr>
        <p:spPr bwMode="auto">
          <a:xfrm>
            <a:off x="5076056" y="2996952"/>
            <a:ext cx="3451261" cy="785812"/>
          </a:xfrm>
          <a:prstGeom prst="roundRect">
            <a:avLst/>
          </a:prstGeom>
          <a:blipFill dpi="0" rotWithShape="1">
            <a:blip r:embed="rId3" cstate="print"/>
            <a:srcRect/>
            <a:stretch>
              <a:fillRect l="-3000" t="-9000"/>
            </a:stretch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" name="圆角矩形 42"/>
          <p:cNvSpPr/>
          <p:nvPr/>
        </p:nvSpPr>
        <p:spPr bwMode="auto">
          <a:xfrm>
            <a:off x="5076056" y="3885732"/>
            <a:ext cx="3458346" cy="876475"/>
          </a:xfrm>
          <a:prstGeom prst="roundRect">
            <a:avLst/>
          </a:prstGeom>
          <a:blipFill dpi="0" rotWithShape="1">
            <a:blip r:embed="rId5" cstate="print"/>
            <a:srcRect/>
            <a:stretch>
              <a:fillRect l="-3000" t="-9000"/>
            </a:stretch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8" name="二十四角星 47"/>
          <p:cNvSpPr/>
          <p:nvPr/>
        </p:nvSpPr>
        <p:spPr bwMode="auto">
          <a:xfrm>
            <a:off x="5134495" y="4033492"/>
            <a:ext cx="559781" cy="642937"/>
          </a:xfrm>
          <a:prstGeom prst="star24">
            <a:avLst/>
          </a:prstGeom>
          <a:blipFill>
            <a:blip r:embed="rId4" cstate="print"/>
            <a:stretch>
              <a:fillRect l="-3000" t="-9000"/>
            </a:stretch>
          </a:blipFill>
          <a:ln>
            <a:noFill/>
          </a:ln>
          <a:effectLst>
            <a:outerShdw blurRad="50800" dist="38100" dir="2700000" sx="96000" sy="96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9" name="矩形 48"/>
          <p:cNvSpPr/>
          <p:nvPr/>
        </p:nvSpPr>
        <p:spPr bwMode="auto">
          <a:xfrm>
            <a:off x="5694277" y="4176367"/>
            <a:ext cx="27420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XmlHttp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Page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模式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0" name="TextBox 61"/>
          <p:cNvSpPr txBox="1">
            <a:spLocks noChangeArrowheads="1"/>
          </p:cNvSpPr>
          <p:nvPr/>
        </p:nvSpPr>
        <p:spPr bwMode="auto">
          <a:xfrm>
            <a:off x="5192431" y="4176367"/>
            <a:ext cx="359792" cy="369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五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9" name="二十四角星 58"/>
          <p:cNvSpPr/>
          <p:nvPr/>
        </p:nvSpPr>
        <p:spPr bwMode="auto">
          <a:xfrm>
            <a:off x="5158612" y="3068389"/>
            <a:ext cx="559781" cy="642937"/>
          </a:xfrm>
          <a:prstGeom prst="star24">
            <a:avLst/>
          </a:prstGeom>
          <a:blipFill>
            <a:blip r:embed="rId4" cstate="print"/>
            <a:stretch>
              <a:fillRect l="-3000" t="-9000"/>
            </a:stretch>
          </a:blipFill>
          <a:ln>
            <a:noFill/>
          </a:ln>
          <a:effectLst>
            <a:outerShdw blurRad="50800" dist="38100" dir="2700000" sx="96000" sy="96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0" name="矩形 59"/>
          <p:cNvSpPr/>
          <p:nvPr/>
        </p:nvSpPr>
        <p:spPr bwMode="auto">
          <a:xfrm>
            <a:off x="5718394" y="3211264"/>
            <a:ext cx="27420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后端如何保存数据</a:t>
            </a:r>
            <a:endParaRPr lang="zh-CN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1" name="TextBox 61"/>
          <p:cNvSpPr txBox="1">
            <a:spLocks noChangeArrowheads="1"/>
          </p:cNvSpPr>
          <p:nvPr/>
        </p:nvSpPr>
        <p:spPr bwMode="auto">
          <a:xfrm>
            <a:off x="5216548" y="3211264"/>
            <a:ext cx="359792" cy="369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四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43500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827584" y="35913"/>
            <a:ext cx="369524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XmlHttp</a:t>
            </a:r>
            <a:r>
              <a:rPr lang="zh-CN" alt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与</a:t>
            </a:r>
            <a:r>
              <a:rPr lang="en-US" altLang="zh-CN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Page</a:t>
            </a:r>
            <a:r>
              <a:rPr lang="zh-CN" alt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模式</a:t>
            </a:r>
            <a:endParaRPr lang="zh-CN" altLang="en-US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7544" y="980728"/>
            <a:ext cx="698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n"/>
            </a:pPr>
            <a:r>
              <a:rPr lang="en-US" altLang="zh-CN" b="1" dirty="0" err="1" smtClean="0">
                <a:latin typeface="+mn-ea"/>
              </a:rPr>
              <a:t>XmlHttp</a:t>
            </a:r>
            <a:r>
              <a:rPr lang="zh-CN" altLang="en-US" b="1" dirty="0" smtClean="0">
                <a:latin typeface="+mn-ea"/>
              </a:rPr>
              <a:t>模式</a:t>
            </a:r>
            <a:endParaRPr lang="zh-CN" altLang="en-US" b="1" dirty="0">
              <a:latin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27584" y="1340768"/>
            <a:ext cx="8136904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dirty="0" smtClean="0"/>
              <a:t>通过配置程序集、类、方法的方式进行反射调用，实现数据的保存；并且在</a:t>
            </a:r>
            <a:r>
              <a:rPr lang="en-US" altLang="zh-CN" dirty="0" err="1" smtClean="0"/>
              <a:t>ApplicationMap</a:t>
            </a:r>
            <a:r>
              <a:rPr lang="zh-CN" altLang="en-US" dirty="0" smtClean="0"/>
              <a:t>中进行了权限的判断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zh-CN" dirty="0" err="1" smtClean="0"/>
              <a:t>XmlHttp</a:t>
            </a:r>
            <a:r>
              <a:rPr lang="zh-CN" altLang="en-US" dirty="0" smtClean="0"/>
              <a:t>是一种最常用的数据保存方式</a:t>
            </a:r>
            <a:endParaRPr lang="en-US" altLang="zh-CN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539552" y="2636912"/>
            <a:ext cx="698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n"/>
            </a:pPr>
            <a:r>
              <a:rPr lang="en-US" altLang="zh-CN" b="1" dirty="0" smtClean="0">
                <a:latin typeface="+mn-ea"/>
              </a:rPr>
              <a:t>Page</a:t>
            </a:r>
            <a:r>
              <a:rPr lang="zh-CN" altLang="en-US" b="1" dirty="0" smtClean="0">
                <a:latin typeface="+mn-ea"/>
              </a:rPr>
              <a:t>模式</a:t>
            </a:r>
            <a:endParaRPr lang="zh-CN" altLang="en-US" b="1" dirty="0"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27584" y="3035568"/>
            <a:ext cx="8136904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dirty="0" smtClean="0"/>
              <a:t>目前</a:t>
            </a:r>
            <a:r>
              <a:rPr lang="en-US" altLang="zh-CN" dirty="0" smtClean="0"/>
              <a:t>3.0.2</a:t>
            </a:r>
            <a:r>
              <a:rPr lang="zh-CN" altLang="en-US" dirty="0" smtClean="0"/>
              <a:t>版本中没有使用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dirty="0" smtClean="0"/>
              <a:t>需要在页面后台实现</a:t>
            </a:r>
            <a:r>
              <a:rPr lang="en-US" altLang="zh-CN" dirty="0" err="1" smtClean="0"/>
              <a:t>OnSave</a:t>
            </a:r>
            <a:r>
              <a:rPr lang="zh-CN" altLang="en-US" dirty="0" smtClean="0"/>
              <a:t>事件，在事件中可以自己编程实现存储数据，也可调用共用方法</a:t>
            </a:r>
            <a:r>
              <a:rPr lang="en-US" altLang="zh-CN" dirty="0" err="1" smtClean="0"/>
              <a:t>appForm.Save</a:t>
            </a:r>
            <a:r>
              <a:rPr lang="zh-CN" altLang="en-US" dirty="0" smtClean="0"/>
              <a:t>方法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dirty="0" smtClean="0"/>
              <a:t>目前代码无法实现</a:t>
            </a:r>
            <a:r>
              <a:rPr lang="en-US" altLang="zh-CN" dirty="0" err="1" smtClean="0"/>
              <a:t>appForm</a:t>
            </a:r>
            <a:r>
              <a:rPr lang="zh-CN" altLang="en-US" dirty="0" smtClean="0"/>
              <a:t>中的数据以及自定义数据的保存。代码需要进行调</a:t>
            </a:r>
            <a:r>
              <a:rPr lang="zh-CN" altLang="en-US" dirty="0"/>
              <a:t>整</a:t>
            </a:r>
            <a:endParaRPr lang="en-US" altLang="zh-CN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475" y="5157192"/>
            <a:ext cx="7019925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5622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 bwMode="auto">
          <a:xfrm>
            <a:off x="827584" y="35913"/>
            <a:ext cx="100860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目录</a:t>
            </a:r>
            <a:endParaRPr lang="zh-CN" altLang="en-US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401252" y="1556792"/>
            <a:ext cx="4026731" cy="4752528"/>
          </a:xfrm>
          <a:prstGeom prst="roundRect">
            <a:avLst>
              <a:gd name="adj" fmla="val 10480"/>
            </a:avLst>
          </a:prstGeom>
          <a:solidFill>
            <a:schemeClr val="bg1"/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 fontAlgn="auto">
              <a:lnSpc>
                <a:spcPct val="120000"/>
              </a:lnSpc>
              <a:spcAft>
                <a:spcPts val="0"/>
              </a:spcAft>
              <a:defRPr/>
            </a:pPr>
            <a:endParaRPr lang="zh-CN" altLang="en-US" dirty="0">
              <a:solidFill>
                <a:srgbClr val="5F5F5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任意多边形 37"/>
          <p:cNvSpPr/>
          <p:nvPr/>
        </p:nvSpPr>
        <p:spPr>
          <a:xfrm>
            <a:off x="399463" y="1124744"/>
            <a:ext cx="4028519" cy="647632"/>
          </a:xfrm>
          <a:custGeom>
            <a:avLst/>
            <a:gdLst>
              <a:gd name="connsiteX0" fmla="*/ 366050 w 3492847"/>
              <a:gd name="connsiteY0" fmla="*/ 0 h 584472"/>
              <a:gd name="connsiteX1" fmla="*/ 3126797 w 3492847"/>
              <a:gd name="connsiteY1" fmla="*/ 0 h 584472"/>
              <a:gd name="connsiteX2" fmla="*/ 3492847 w 3492847"/>
              <a:gd name="connsiteY2" fmla="*/ 366050 h 584472"/>
              <a:gd name="connsiteX3" fmla="*/ 3492847 w 3492847"/>
              <a:gd name="connsiteY3" fmla="*/ 584472 h 584472"/>
              <a:gd name="connsiteX4" fmla="*/ 0 w 3492847"/>
              <a:gd name="connsiteY4" fmla="*/ 584472 h 584472"/>
              <a:gd name="connsiteX5" fmla="*/ 0 w 3492847"/>
              <a:gd name="connsiteY5" fmla="*/ 366050 h 584472"/>
              <a:gd name="connsiteX6" fmla="*/ 366050 w 3492847"/>
              <a:gd name="connsiteY6" fmla="*/ 0 h 584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92847" h="584472">
                <a:moveTo>
                  <a:pt x="366050" y="0"/>
                </a:moveTo>
                <a:lnTo>
                  <a:pt x="3126797" y="0"/>
                </a:lnTo>
                <a:cubicBezTo>
                  <a:pt x="3328961" y="0"/>
                  <a:pt x="3492847" y="163886"/>
                  <a:pt x="3492847" y="366050"/>
                </a:cubicBezTo>
                <a:lnTo>
                  <a:pt x="3492847" y="584472"/>
                </a:lnTo>
                <a:lnTo>
                  <a:pt x="0" y="584472"/>
                </a:lnTo>
                <a:lnTo>
                  <a:pt x="0" y="366050"/>
                </a:lnTo>
                <a:cubicBezTo>
                  <a:pt x="0" y="163886"/>
                  <a:pt x="163886" y="0"/>
                  <a:pt x="366050" y="0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+mn-ea"/>
              </a:rPr>
              <a:t>如何显示</a:t>
            </a:r>
            <a:endParaRPr lang="zh-CN" altLang="en-US" sz="3200" b="1" dirty="0">
              <a:solidFill>
                <a:schemeClr val="accent6">
                  <a:lumMod val="20000"/>
                  <a:lumOff val="80000"/>
                </a:schemeClr>
              </a:solidFill>
              <a:latin typeface="+mn-ea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4789813" y="1556792"/>
            <a:ext cx="4026731" cy="4752528"/>
          </a:xfrm>
          <a:prstGeom prst="roundRect">
            <a:avLst>
              <a:gd name="adj" fmla="val 10480"/>
            </a:avLst>
          </a:prstGeom>
          <a:solidFill>
            <a:schemeClr val="bg1"/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 fontAlgn="auto">
              <a:lnSpc>
                <a:spcPct val="120000"/>
              </a:lnSpc>
              <a:spcAft>
                <a:spcPts val="0"/>
              </a:spcAft>
              <a:defRPr/>
            </a:pPr>
            <a:endParaRPr lang="zh-CN" altLang="en-US" dirty="0">
              <a:solidFill>
                <a:srgbClr val="5F5F5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任意多边形 39"/>
          <p:cNvSpPr/>
          <p:nvPr/>
        </p:nvSpPr>
        <p:spPr>
          <a:xfrm>
            <a:off x="4788024" y="1124744"/>
            <a:ext cx="4028519" cy="647632"/>
          </a:xfrm>
          <a:custGeom>
            <a:avLst/>
            <a:gdLst>
              <a:gd name="connsiteX0" fmla="*/ 366050 w 3492847"/>
              <a:gd name="connsiteY0" fmla="*/ 0 h 584472"/>
              <a:gd name="connsiteX1" fmla="*/ 3126797 w 3492847"/>
              <a:gd name="connsiteY1" fmla="*/ 0 h 584472"/>
              <a:gd name="connsiteX2" fmla="*/ 3492847 w 3492847"/>
              <a:gd name="connsiteY2" fmla="*/ 366050 h 584472"/>
              <a:gd name="connsiteX3" fmla="*/ 3492847 w 3492847"/>
              <a:gd name="connsiteY3" fmla="*/ 584472 h 584472"/>
              <a:gd name="connsiteX4" fmla="*/ 0 w 3492847"/>
              <a:gd name="connsiteY4" fmla="*/ 584472 h 584472"/>
              <a:gd name="connsiteX5" fmla="*/ 0 w 3492847"/>
              <a:gd name="connsiteY5" fmla="*/ 366050 h 584472"/>
              <a:gd name="connsiteX6" fmla="*/ 366050 w 3492847"/>
              <a:gd name="connsiteY6" fmla="*/ 0 h 584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92847" h="584472">
                <a:moveTo>
                  <a:pt x="366050" y="0"/>
                </a:moveTo>
                <a:lnTo>
                  <a:pt x="3126797" y="0"/>
                </a:lnTo>
                <a:cubicBezTo>
                  <a:pt x="3328961" y="0"/>
                  <a:pt x="3492847" y="163886"/>
                  <a:pt x="3492847" y="366050"/>
                </a:cubicBezTo>
                <a:lnTo>
                  <a:pt x="3492847" y="584472"/>
                </a:lnTo>
                <a:lnTo>
                  <a:pt x="0" y="584472"/>
                </a:lnTo>
                <a:lnTo>
                  <a:pt x="0" y="366050"/>
                </a:lnTo>
                <a:cubicBezTo>
                  <a:pt x="0" y="163886"/>
                  <a:pt x="163886" y="0"/>
                  <a:pt x="366050" y="0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+mn-ea"/>
              </a:rPr>
              <a:t>如何保存</a:t>
            </a:r>
            <a:endParaRPr lang="zh-CN" altLang="en-US" sz="3200" b="1" dirty="0">
              <a:solidFill>
                <a:schemeClr val="accent6">
                  <a:lumMod val="20000"/>
                  <a:lumOff val="80000"/>
                </a:schemeClr>
              </a:solidFill>
              <a:latin typeface="+mn-ea"/>
            </a:endParaRPr>
          </a:p>
        </p:txBody>
      </p:sp>
      <p:grpSp>
        <p:nvGrpSpPr>
          <p:cNvPr id="7" name="组合 62"/>
          <p:cNvGrpSpPr>
            <a:grpSpLocks/>
          </p:cNvGrpSpPr>
          <p:nvPr/>
        </p:nvGrpSpPr>
        <p:grpSpPr bwMode="auto">
          <a:xfrm>
            <a:off x="611560" y="2060848"/>
            <a:ext cx="3458346" cy="876475"/>
            <a:chOff x="1493468" y="2930219"/>
            <a:chExt cx="6072230" cy="785818"/>
          </a:xfrm>
        </p:grpSpPr>
        <p:sp>
          <p:nvSpPr>
            <p:cNvPr id="8" name="圆角矩形 7"/>
            <p:cNvSpPr/>
            <p:nvPr/>
          </p:nvSpPr>
          <p:spPr>
            <a:xfrm>
              <a:off x="1493468" y="2930219"/>
              <a:ext cx="6072230" cy="785818"/>
            </a:xfrm>
            <a:prstGeom prst="roundRect">
              <a:avLst/>
            </a:prstGeom>
            <a:blipFill dpi="0" rotWithShape="1">
              <a:blip r:embed="rId3" cstate="print"/>
              <a:srcRect/>
              <a:stretch>
                <a:fillRect l="-3000" t="-9000"/>
              </a:stretch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" name="二十四角星 8"/>
            <p:cNvSpPr/>
            <p:nvPr/>
          </p:nvSpPr>
          <p:spPr>
            <a:xfrm>
              <a:off x="1643043" y="3001658"/>
              <a:ext cx="988322" cy="642942"/>
            </a:xfrm>
            <a:prstGeom prst="star24">
              <a:avLst/>
            </a:prstGeom>
            <a:blipFill>
              <a:blip r:embed="rId4" cstate="print"/>
              <a:stretch>
                <a:fillRect l="-3000" t="-9000"/>
              </a:stretch>
            </a:blipFill>
            <a:ln>
              <a:noFill/>
            </a:ln>
            <a:effectLst>
              <a:outerShdw blurRad="50800" dist="38100" dir="2700000" sx="96000" sy="96000" algn="tl" rotWithShape="0">
                <a:prstClr val="black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2631365" y="3155123"/>
              <a:ext cx="4912819" cy="3311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如何配置</a:t>
              </a:r>
              <a:r>
                <a:rPr lang="en-US" altLang="zh-CN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XML</a:t>
              </a:r>
              <a:endPara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" name="TextBox 66"/>
            <p:cNvSpPr txBox="1">
              <a:spLocks noChangeArrowheads="1"/>
            </p:cNvSpPr>
            <p:nvPr/>
          </p:nvSpPr>
          <p:spPr bwMode="auto">
            <a:xfrm>
              <a:off x="1744973" y="3145675"/>
              <a:ext cx="633526" cy="331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一</a:t>
              </a:r>
            </a:p>
          </p:txBody>
        </p:sp>
      </p:grpSp>
      <p:grpSp>
        <p:nvGrpSpPr>
          <p:cNvPr id="12" name="组合 57"/>
          <p:cNvGrpSpPr>
            <a:grpSpLocks/>
          </p:cNvGrpSpPr>
          <p:nvPr/>
        </p:nvGrpSpPr>
        <p:grpSpPr bwMode="auto">
          <a:xfrm>
            <a:off x="618645" y="3147244"/>
            <a:ext cx="3451261" cy="785812"/>
            <a:chOff x="1500166" y="2071678"/>
            <a:chExt cx="6072230" cy="785818"/>
          </a:xfrm>
        </p:grpSpPr>
        <p:sp>
          <p:nvSpPr>
            <p:cNvPr id="13" name="圆角矩形 12"/>
            <p:cNvSpPr/>
            <p:nvPr/>
          </p:nvSpPr>
          <p:spPr>
            <a:xfrm>
              <a:off x="1500166" y="2071678"/>
              <a:ext cx="6072230" cy="785818"/>
            </a:xfrm>
            <a:prstGeom prst="roundRect">
              <a:avLst/>
            </a:prstGeom>
            <a:blipFill dpi="0" rotWithShape="1">
              <a:blip r:embed="rId5" cstate="print"/>
              <a:srcRect/>
              <a:stretch>
                <a:fillRect l="-3000" t="-9000"/>
              </a:stretch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二十四角星 13"/>
            <p:cNvSpPr/>
            <p:nvPr/>
          </p:nvSpPr>
          <p:spPr>
            <a:xfrm>
              <a:off x="1643040" y="2143116"/>
              <a:ext cx="984892" cy="642942"/>
            </a:xfrm>
            <a:prstGeom prst="star24">
              <a:avLst/>
            </a:prstGeom>
            <a:blipFill>
              <a:blip r:embed="rId4" cstate="print"/>
              <a:stretch>
                <a:fillRect l="-3000" t="-9000"/>
              </a:stretch>
            </a:blipFill>
            <a:ln>
              <a:noFill/>
            </a:ln>
            <a:effectLst>
              <a:outerShdw blurRad="50800" dist="38100" dir="2700000" sx="96000" sy="96000" algn="tl" rotWithShape="0">
                <a:prstClr val="black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2627934" y="2285992"/>
              <a:ext cx="4824406" cy="36933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页面</a:t>
              </a:r>
              <a:r>
                <a:rPr lang="zh-CN" altLang="en-US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如何显示</a:t>
              </a:r>
              <a:endParaRPr lang="zh-CN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" name="TextBox 61"/>
            <p:cNvSpPr txBox="1">
              <a:spLocks noChangeArrowheads="1"/>
            </p:cNvSpPr>
            <p:nvPr/>
          </p:nvSpPr>
          <p:spPr bwMode="auto">
            <a:xfrm>
              <a:off x="1744974" y="2285992"/>
              <a:ext cx="62957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二</a:t>
              </a:r>
            </a:p>
          </p:txBody>
        </p:sp>
      </p:grpSp>
      <p:grpSp>
        <p:nvGrpSpPr>
          <p:cNvPr id="17" name="组合 57"/>
          <p:cNvGrpSpPr>
            <a:grpSpLocks/>
          </p:cNvGrpSpPr>
          <p:nvPr/>
        </p:nvGrpSpPr>
        <p:grpSpPr bwMode="auto">
          <a:xfrm>
            <a:off x="5081179" y="2060848"/>
            <a:ext cx="3451261" cy="785812"/>
            <a:chOff x="1500166" y="2071678"/>
            <a:chExt cx="6072230" cy="785818"/>
          </a:xfrm>
        </p:grpSpPr>
        <p:sp>
          <p:nvSpPr>
            <p:cNvPr id="19" name="圆角矩形 18"/>
            <p:cNvSpPr/>
            <p:nvPr/>
          </p:nvSpPr>
          <p:spPr>
            <a:xfrm>
              <a:off x="1500166" y="2071678"/>
              <a:ext cx="6072230" cy="785818"/>
            </a:xfrm>
            <a:prstGeom prst="roundRect">
              <a:avLst/>
            </a:prstGeom>
            <a:blipFill dpi="0" rotWithShape="1">
              <a:blip r:embed="rId5" cstate="print"/>
              <a:srcRect/>
              <a:stretch>
                <a:fillRect l="-3000" t="-9000"/>
              </a:stretch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" name="二十四角星 19"/>
            <p:cNvSpPr/>
            <p:nvPr/>
          </p:nvSpPr>
          <p:spPr>
            <a:xfrm>
              <a:off x="1643040" y="2143116"/>
              <a:ext cx="984892" cy="642942"/>
            </a:xfrm>
            <a:prstGeom prst="star24">
              <a:avLst/>
            </a:prstGeom>
            <a:blipFill>
              <a:blip r:embed="rId4" cstate="print"/>
              <a:stretch>
                <a:fillRect l="-3000" t="-9000"/>
              </a:stretch>
            </a:blipFill>
            <a:ln>
              <a:noFill/>
            </a:ln>
            <a:effectLst>
              <a:outerShdw blurRad="50800" dist="38100" dir="2700000" sx="96000" sy="96000" algn="tl" rotWithShape="0">
                <a:prstClr val="black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2627934" y="2285992"/>
              <a:ext cx="4824406" cy="36933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前端如何收集数据</a:t>
              </a:r>
              <a:endParaRPr lang="zh-CN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" name="TextBox 61"/>
            <p:cNvSpPr txBox="1">
              <a:spLocks noChangeArrowheads="1"/>
            </p:cNvSpPr>
            <p:nvPr/>
          </p:nvSpPr>
          <p:spPr bwMode="auto">
            <a:xfrm>
              <a:off x="1744974" y="2285992"/>
              <a:ext cx="63302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三</a:t>
              </a:r>
              <a:endPara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3" name="组合 57"/>
          <p:cNvGrpSpPr>
            <a:grpSpLocks/>
          </p:cNvGrpSpPr>
          <p:nvPr/>
        </p:nvGrpSpPr>
        <p:grpSpPr bwMode="auto">
          <a:xfrm>
            <a:off x="5076056" y="3003228"/>
            <a:ext cx="3451261" cy="785812"/>
            <a:chOff x="1500166" y="2071678"/>
            <a:chExt cx="6072230" cy="785818"/>
          </a:xfrm>
        </p:grpSpPr>
        <p:sp>
          <p:nvSpPr>
            <p:cNvPr id="24" name="圆角矩形 23"/>
            <p:cNvSpPr/>
            <p:nvPr/>
          </p:nvSpPr>
          <p:spPr>
            <a:xfrm>
              <a:off x="1500166" y="2071678"/>
              <a:ext cx="6072230" cy="785818"/>
            </a:xfrm>
            <a:prstGeom prst="roundRect">
              <a:avLst/>
            </a:prstGeom>
            <a:blipFill dpi="0" rotWithShape="1">
              <a:blip r:embed="rId5" cstate="print"/>
              <a:srcRect/>
              <a:stretch>
                <a:fillRect l="-3000" t="-9000"/>
              </a:stretch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二十四角星 24"/>
            <p:cNvSpPr/>
            <p:nvPr/>
          </p:nvSpPr>
          <p:spPr>
            <a:xfrm>
              <a:off x="1643040" y="2143116"/>
              <a:ext cx="984892" cy="642942"/>
            </a:xfrm>
            <a:prstGeom prst="star24">
              <a:avLst/>
            </a:prstGeom>
            <a:blipFill>
              <a:blip r:embed="rId4" cstate="print"/>
              <a:stretch>
                <a:fillRect l="-3000" t="-9000"/>
              </a:stretch>
            </a:blipFill>
            <a:ln>
              <a:noFill/>
            </a:ln>
            <a:effectLst>
              <a:outerShdw blurRad="50800" dist="38100" dir="2700000" sx="96000" sy="96000" algn="tl" rotWithShape="0">
                <a:prstClr val="black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2627934" y="2285992"/>
              <a:ext cx="4824406" cy="36933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后端如何保存数据</a:t>
              </a:r>
              <a:endParaRPr lang="zh-CN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7" name="TextBox 61"/>
            <p:cNvSpPr txBox="1">
              <a:spLocks noChangeArrowheads="1"/>
            </p:cNvSpPr>
            <p:nvPr/>
          </p:nvSpPr>
          <p:spPr bwMode="auto">
            <a:xfrm>
              <a:off x="1744974" y="2285992"/>
              <a:ext cx="63302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四</a:t>
              </a:r>
              <a:endPara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8" name="组合 57"/>
          <p:cNvGrpSpPr>
            <a:grpSpLocks/>
          </p:cNvGrpSpPr>
          <p:nvPr/>
        </p:nvGrpSpPr>
        <p:grpSpPr bwMode="auto">
          <a:xfrm>
            <a:off x="5076056" y="3939332"/>
            <a:ext cx="3451261" cy="785812"/>
            <a:chOff x="1500166" y="2071678"/>
            <a:chExt cx="6072230" cy="785818"/>
          </a:xfrm>
        </p:grpSpPr>
        <p:sp>
          <p:nvSpPr>
            <p:cNvPr id="29" name="圆角矩形 28"/>
            <p:cNvSpPr/>
            <p:nvPr/>
          </p:nvSpPr>
          <p:spPr>
            <a:xfrm>
              <a:off x="1500166" y="2071678"/>
              <a:ext cx="6072230" cy="785818"/>
            </a:xfrm>
            <a:prstGeom prst="roundRect">
              <a:avLst/>
            </a:prstGeom>
            <a:blipFill dpi="0" rotWithShape="1">
              <a:blip r:embed="rId5" cstate="print"/>
              <a:srcRect/>
              <a:stretch>
                <a:fillRect l="-3000" t="-9000"/>
              </a:stretch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0" name="二十四角星 29"/>
            <p:cNvSpPr/>
            <p:nvPr/>
          </p:nvSpPr>
          <p:spPr>
            <a:xfrm>
              <a:off x="1643040" y="2143116"/>
              <a:ext cx="984892" cy="642942"/>
            </a:xfrm>
            <a:prstGeom prst="star24">
              <a:avLst/>
            </a:prstGeom>
            <a:blipFill>
              <a:blip r:embed="rId4" cstate="print"/>
              <a:stretch>
                <a:fillRect l="-3000" t="-9000"/>
              </a:stretch>
            </a:blipFill>
            <a:ln>
              <a:noFill/>
            </a:ln>
            <a:effectLst>
              <a:outerShdw blurRad="50800" dist="38100" dir="2700000" sx="96000" sy="96000" algn="tl" rotWithShape="0">
                <a:prstClr val="black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2627934" y="2285992"/>
              <a:ext cx="4824406" cy="36933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b="1" dirty="0" err="1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XmlHttp</a:t>
              </a:r>
              <a:r>
                <a:rPr lang="zh-CN" altLang="en-US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与</a:t>
              </a:r>
              <a:r>
                <a:rPr lang="en-US" altLang="zh-CN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Page</a:t>
              </a:r>
              <a:r>
                <a:rPr lang="zh-CN" altLang="en-US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模式</a:t>
              </a:r>
              <a:endParaRPr lang="zh-CN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2" name="TextBox 61"/>
            <p:cNvSpPr txBox="1">
              <a:spLocks noChangeArrowheads="1"/>
            </p:cNvSpPr>
            <p:nvPr/>
          </p:nvSpPr>
          <p:spPr bwMode="auto">
            <a:xfrm>
              <a:off x="1744974" y="2285992"/>
              <a:ext cx="63302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五</a:t>
              </a:r>
              <a:endPara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3" name="组合 57"/>
          <p:cNvGrpSpPr>
            <a:grpSpLocks/>
          </p:cNvGrpSpPr>
          <p:nvPr/>
        </p:nvGrpSpPr>
        <p:grpSpPr bwMode="auto">
          <a:xfrm>
            <a:off x="5081179" y="4875435"/>
            <a:ext cx="3451261" cy="785812"/>
            <a:chOff x="1500166" y="2071678"/>
            <a:chExt cx="6072230" cy="785818"/>
          </a:xfrm>
        </p:grpSpPr>
        <p:sp>
          <p:nvSpPr>
            <p:cNvPr id="34" name="圆角矩形 33"/>
            <p:cNvSpPr/>
            <p:nvPr/>
          </p:nvSpPr>
          <p:spPr>
            <a:xfrm>
              <a:off x="1500166" y="2071678"/>
              <a:ext cx="6072230" cy="785818"/>
            </a:xfrm>
            <a:prstGeom prst="roundRect">
              <a:avLst/>
            </a:prstGeom>
            <a:blipFill dpi="0" rotWithShape="1">
              <a:blip r:embed="rId5" cstate="print"/>
              <a:srcRect/>
              <a:stretch>
                <a:fillRect l="-3000" t="-9000"/>
              </a:stretch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5" name="二十四角星 34"/>
            <p:cNvSpPr/>
            <p:nvPr/>
          </p:nvSpPr>
          <p:spPr>
            <a:xfrm>
              <a:off x="1643040" y="2143116"/>
              <a:ext cx="984892" cy="642942"/>
            </a:xfrm>
            <a:prstGeom prst="star24">
              <a:avLst/>
            </a:prstGeom>
            <a:blipFill>
              <a:blip r:embed="rId4" cstate="print"/>
              <a:stretch>
                <a:fillRect l="-3000" t="-9000"/>
              </a:stretch>
            </a:blipFill>
            <a:ln>
              <a:noFill/>
            </a:ln>
            <a:effectLst>
              <a:outerShdw blurRad="50800" dist="38100" dir="2700000" sx="96000" sy="96000" algn="tl" rotWithShape="0">
                <a:prstClr val="black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2627934" y="2285992"/>
              <a:ext cx="4824406" cy="36933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错误异常如何解析</a:t>
              </a:r>
              <a:endParaRPr lang="zh-CN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1" name="TextBox 61"/>
            <p:cNvSpPr txBox="1">
              <a:spLocks noChangeArrowheads="1"/>
            </p:cNvSpPr>
            <p:nvPr/>
          </p:nvSpPr>
          <p:spPr bwMode="auto">
            <a:xfrm>
              <a:off x="1744974" y="2285992"/>
              <a:ext cx="63302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六</a:t>
              </a:r>
              <a:endPara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77699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 bwMode="auto">
          <a:xfrm>
            <a:off x="827584" y="35913"/>
            <a:ext cx="100860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目录</a:t>
            </a:r>
            <a:endParaRPr lang="zh-CN" altLang="en-US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401252" y="1556792"/>
            <a:ext cx="4026731" cy="4752528"/>
          </a:xfrm>
          <a:prstGeom prst="roundRect">
            <a:avLst>
              <a:gd name="adj" fmla="val 10480"/>
            </a:avLst>
          </a:prstGeom>
          <a:solidFill>
            <a:schemeClr val="bg1"/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 fontAlgn="auto">
              <a:lnSpc>
                <a:spcPct val="120000"/>
              </a:lnSpc>
              <a:spcAft>
                <a:spcPts val="0"/>
              </a:spcAft>
              <a:defRPr/>
            </a:pPr>
            <a:endParaRPr lang="zh-CN" altLang="en-US" dirty="0">
              <a:solidFill>
                <a:srgbClr val="5F5F5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任意多边形 37"/>
          <p:cNvSpPr/>
          <p:nvPr/>
        </p:nvSpPr>
        <p:spPr>
          <a:xfrm>
            <a:off x="399463" y="1124744"/>
            <a:ext cx="4028519" cy="647632"/>
          </a:xfrm>
          <a:custGeom>
            <a:avLst/>
            <a:gdLst>
              <a:gd name="connsiteX0" fmla="*/ 366050 w 3492847"/>
              <a:gd name="connsiteY0" fmla="*/ 0 h 584472"/>
              <a:gd name="connsiteX1" fmla="*/ 3126797 w 3492847"/>
              <a:gd name="connsiteY1" fmla="*/ 0 h 584472"/>
              <a:gd name="connsiteX2" fmla="*/ 3492847 w 3492847"/>
              <a:gd name="connsiteY2" fmla="*/ 366050 h 584472"/>
              <a:gd name="connsiteX3" fmla="*/ 3492847 w 3492847"/>
              <a:gd name="connsiteY3" fmla="*/ 584472 h 584472"/>
              <a:gd name="connsiteX4" fmla="*/ 0 w 3492847"/>
              <a:gd name="connsiteY4" fmla="*/ 584472 h 584472"/>
              <a:gd name="connsiteX5" fmla="*/ 0 w 3492847"/>
              <a:gd name="connsiteY5" fmla="*/ 366050 h 584472"/>
              <a:gd name="connsiteX6" fmla="*/ 366050 w 3492847"/>
              <a:gd name="connsiteY6" fmla="*/ 0 h 584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92847" h="584472">
                <a:moveTo>
                  <a:pt x="366050" y="0"/>
                </a:moveTo>
                <a:lnTo>
                  <a:pt x="3126797" y="0"/>
                </a:lnTo>
                <a:cubicBezTo>
                  <a:pt x="3328961" y="0"/>
                  <a:pt x="3492847" y="163886"/>
                  <a:pt x="3492847" y="366050"/>
                </a:cubicBezTo>
                <a:lnTo>
                  <a:pt x="3492847" y="584472"/>
                </a:lnTo>
                <a:lnTo>
                  <a:pt x="0" y="584472"/>
                </a:lnTo>
                <a:lnTo>
                  <a:pt x="0" y="366050"/>
                </a:lnTo>
                <a:cubicBezTo>
                  <a:pt x="0" y="163886"/>
                  <a:pt x="163886" y="0"/>
                  <a:pt x="366050" y="0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+mn-ea"/>
              </a:rPr>
              <a:t>如何显示</a:t>
            </a:r>
            <a:endParaRPr lang="zh-CN" altLang="en-US" sz="3200" b="1" dirty="0">
              <a:solidFill>
                <a:schemeClr val="accent6">
                  <a:lumMod val="20000"/>
                  <a:lumOff val="80000"/>
                </a:schemeClr>
              </a:solidFill>
              <a:latin typeface="+mn-ea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4789813" y="1556792"/>
            <a:ext cx="4026731" cy="4752528"/>
          </a:xfrm>
          <a:prstGeom prst="roundRect">
            <a:avLst>
              <a:gd name="adj" fmla="val 10480"/>
            </a:avLst>
          </a:prstGeom>
          <a:solidFill>
            <a:schemeClr val="bg1"/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 fontAlgn="auto">
              <a:lnSpc>
                <a:spcPct val="120000"/>
              </a:lnSpc>
              <a:spcAft>
                <a:spcPts val="0"/>
              </a:spcAft>
              <a:defRPr/>
            </a:pPr>
            <a:endParaRPr lang="zh-CN" altLang="en-US" dirty="0">
              <a:solidFill>
                <a:srgbClr val="5F5F5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任意多边形 39"/>
          <p:cNvSpPr/>
          <p:nvPr/>
        </p:nvSpPr>
        <p:spPr>
          <a:xfrm>
            <a:off x="4788024" y="1124744"/>
            <a:ext cx="4028519" cy="647632"/>
          </a:xfrm>
          <a:custGeom>
            <a:avLst/>
            <a:gdLst>
              <a:gd name="connsiteX0" fmla="*/ 366050 w 3492847"/>
              <a:gd name="connsiteY0" fmla="*/ 0 h 584472"/>
              <a:gd name="connsiteX1" fmla="*/ 3126797 w 3492847"/>
              <a:gd name="connsiteY1" fmla="*/ 0 h 584472"/>
              <a:gd name="connsiteX2" fmla="*/ 3492847 w 3492847"/>
              <a:gd name="connsiteY2" fmla="*/ 366050 h 584472"/>
              <a:gd name="connsiteX3" fmla="*/ 3492847 w 3492847"/>
              <a:gd name="connsiteY3" fmla="*/ 584472 h 584472"/>
              <a:gd name="connsiteX4" fmla="*/ 0 w 3492847"/>
              <a:gd name="connsiteY4" fmla="*/ 584472 h 584472"/>
              <a:gd name="connsiteX5" fmla="*/ 0 w 3492847"/>
              <a:gd name="connsiteY5" fmla="*/ 366050 h 584472"/>
              <a:gd name="connsiteX6" fmla="*/ 366050 w 3492847"/>
              <a:gd name="connsiteY6" fmla="*/ 0 h 584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92847" h="584472">
                <a:moveTo>
                  <a:pt x="366050" y="0"/>
                </a:moveTo>
                <a:lnTo>
                  <a:pt x="3126797" y="0"/>
                </a:lnTo>
                <a:cubicBezTo>
                  <a:pt x="3328961" y="0"/>
                  <a:pt x="3492847" y="163886"/>
                  <a:pt x="3492847" y="366050"/>
                </a:cubicBezTo>
                <a:lnTo>
                  <a:pt x="3492847" y="584472"/>
                </a:lnTo>
                <a:lnTo>
                  <a:pt x="0" y="584472"/>
                </a:lnTo>
                <a:lnTo>
                  <a:pt x="0" y="366050"/>
                </a:lnTo>
                <a:cubicBezTo>
                  <a:pt x="0" y="163886"/>
                  <a:pt x="163886" y="0"/>
                  <a:pt x="366050" y="0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+mn-ea"/>
              </a:rPr>
              <a:t>如何保存</a:t>
            </a:r>
            <a:endParaRPr lang="zh-CN" altLang="en-US" sz="3200" b="1" dirty="0">
              <a:solidFill>
                <a:schemeClr val="accent6">
                  <a:lumMod val="20000"/>
                  <a:lumOff val="80000"/>
                </a:schemeClr>
              </a:solidFill>
              <a:latin typeface="+mn-ea"/>
            </a:endParaRPr>
          </a:p>
        </p:txBody>
      </p:sp>
      <p:grpSp>
        <p:nvGrpSpPr>
          <p:cNvPr id="12" name="组合 57"/>
          <p:cNvGrpSpPr>
            <a:grpSpLocks/>
          </p:cNvGrpSpPr>
          <p:nvPr/>
        </p:nvGrpSpPr>
        <p:grpSpPr bwMode="auto">
          <a:xfrm>
            <a:off x="628512" y="2060847"/>
            <a:ext cx="3451261" cy="785812"/>
            <a:chOff x="1500166" y="2071678"/>
            <a:chExt cx="6072230" cy="785818"/>
          </a:xfrm>
        </p:grpSpPr>
        <p:sp>
          <p:nvSpPr>
            <p:cNvPr id="13" name="圆角矩形 12"/>
            <p:cNvSpPr/>
            <p:nvPr/>
          </p:nvSpPr>
          <p:spPr>
            <a:xfrm>
              <a:off x="1500166" y="2071678"/>
              <a:ext cx="6072230" cy="785818"/>
            </a:xfrm>
            <a:prstGeom prst="roundRect">
              <a:avLst/>
            </a:prstGeom>
            <a:blipFill dpi="0" rotWithShape="1">
              <a:blip r:embed="rId3" cstate="print"/>
              <a:srcRect/>
              <a:stretch>
                <a:fillRect l="-3000" t="-9000"/>
              </a:stretch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二十四角星 13"/>
            <p:cNvSpPr/>
            <p:nvPr/>
          </p:nvSpPr>
          <p:spPr>
            <a:xfrm>
              <a:off x="1643040" y="2143116"/>
              <a:ext cx="984892" cy="642942"/>
            </a:xfrm>
            <a:prstGeom prst="star24">
              <a:avLst/>
            </a:prstGeom>
            <a:blipFill>
              <a:blip r:embed="rId4" cstate="print"/>
              <a:stretch>
                <a:fillRect l="-3000" t="-9000"/>
              </a:stretch>
            </a:blipFill>
            <a:ln>
              <a:noFill/>
            </a:ln>
            <a:effectLst>
              <a:outerShdw blurRad="50800" dist="38100" dir="2700000" sx="96000" sy="96000" algn="tl" rotWithShape="0">
                <a:prstClr val="black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2627934" y="2285992"/>
              <a:ext cx="4824406" cy="36933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如何配置</a:t>
              </a:r>
              <a:r>
                <a:rPr lang="en-US" altLang="zh-CN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XML</a:t>
              </a:r>
              <a:endParaRPr lang="zh-CN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" name="TextBox 61"/>
            <p:cNvSpPr txBox="1">
              <a:spLocks noChangeArrowheads="1"/>
            </p:cNvSpPr>
            <p:nvPr/>
          </p:nvSpPr>
          <p:spPr bwMode="auto">
            <a:xfrm>
              <a:off x="1744974" y="2285992"/>
              <a:ext cx="62957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一</a:t>
              </a:r>
            </a:p>
          </p:txBody>
        </p:sp>
      </p:grpSp>
      <p:grpSp>
        <p:nvGrpSpPr>
          <p:cNvPr id="17" name="组合 57"/>
          <p:cNvGrpSpPr>
            <a:grpSpLocks/>
          </p:cNvGrpSpPr>
          <p:nvPr/>
        </p:nvGrpSpPr>
        <p:grpSpPr bwMode="auto">
          <a:xfrm>
            <a:off x="628511" y="2996951"/>
            <a:ext cx="3451261" cy="785812"/>
            <a:chOff x="1500166" y="2071677"/>
            <a:chExt cx="6072230" cy="785818"/>
          </a:xfrm>
        </p:grpSpPr>
        <p:sp>
          <p:nvSpPr>
            <p:cNvPr id="19" name="圆角矩形 18"/>
            <p:cNvSpPr/>
            <p:nvPr/>
          </p:nvSpPr>
          <p:spPr>
            <a:xfrm>
              <a:off x="1500166" y="2071677"/>
              <a:ext cx="6072230" cy="785818"/>
            </a:xfrm>
            <a:prstGeom prst="roundRect">
              <a:avLst/>
            </a:prstGeom>
            <a:blipFill dpi="0" rotWithShape="1">
              <a:blip r:embed="rId3" cstate="print"/>
              <a:srcRect/>
              <a:stretch>
                <a:fillRect l="-3000" t="-9000"/>
              </a:stretch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" name="二十四角星 19"/>
            <p:cNvSpPr/>
            <p:nvPr/>
          </p:nvSpPr>
          <p:spPr>
            <a:xfrm>
              <a:off x="1643040" y="2143116"/>
              <a:ext cx="984892" cy="642942"/>
            </a:xfrm>
            <a:prstGeom prst="star24">
              <a:avLst/>
            </a:prstGeom>
            <a:blipFill>
              <a:blip r:embed="rId4" cstate="print"/>
              <a:stretch>
                <a:fillRect l="-3000" t="-9000"/>
              </a:stretch>
            </a:blipFill>
            <a:ln>
              <a:noFill/>
            </a:ln>
            <a:effectLst>
              <a:outerShdw blurRad="50800" dist="38100" dir="2700000" sx="96000" sy="96000" algn="tl" rotWithShape="0">
                <a:prstClr val="black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2627934" y="2285992"/>
              <a:ext cx="4824406" cy="36933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页面如何显示</a:t>
              </a:r>
              <a:endParaRPr lang="zh-CN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" name="TextBox 61"/>
            <p:cNvSpPr txBox="1">
              <a:spLocks noChangeArrowheads="1"/>
            </p:cNvSpPr>
            <p:nvPr/>
          </p:nvSpPr>
          <p:spPr bwMode="auto">
            <a:xfrm>
              <a:off x="1744974" y="2285992"/>
              <a:ext cx="63302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二</a:t>
              </a:r>
            </a:p>
          </p:txBody>
        </p:sp>
      </p:grpSp>
      <p:sp>
        <p:nvSpPr>
          <p:cNvPr id="24" name="圆角矩形 23"/>
          <p:cNvSpPr/>
          <p:nvPr/>
        </p:nvSpPr>
        <p:spPr bwMode="auto">
          <a:xfrm>
            <a:off x="5076056" y="2067123"/>
            <a:ext cx="3451261" cy="785812"/>
          </a:xfrm>
          <a:prstGeom prst="roundRect">
            <a:avLst/>
          </a:prstGeom>
          <a:blipFill dpi="0" rotWithShape="1">
            <a:blip r:embed="rId3" cstate="print"/>
            <a:srcRect/>
            <a:stretch>
              <a:fillRect l="-3000" t="-9000"/>
            </a:stretch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2" name="组合 62"/>
          <p:cNvGrpSpPr>
            <a:grpSpLocks/>
          </p:cNvGrpSpPr>
          <p:nvPr/>
        </p:nvGrpSpPr>
        <p:grpSpPr bwMode="auto">
          <a:xfrm>
            <a:off x="5137529" y="2135820"/>
            <a:ext cx="3317678" cy="717116"/>
            <a:chOff x="1717768" y="3965838"/>
            <a:chExt cx="5825243" cy="642942"/>
          </a:xfrm>
        </p:grpSpPr>
        <p:sp>
          <p:nvSpPr>
            <p:cNvPr id="44" name="二十四角星 43"/>
            <p:cNvSpPr/>
            <p:nvPr/>
          </p:nvSpPr>
          <p:spPr>
            <a:xfrm>
              <a:off x="1717768" y="3965838"/>
              <a:ext cx="988322" cy="642942"/>
            </a:xfrm>
            <a:prstGeom prst="star24">
              <a:avLst/>
            </a:prstGeom>
            <a:blipFill>
              <a:blip r:embed="rId4" cstate="print"/>
              <a:stretch>
                <a:fillRect l="-3000" t="-9000"/>
              </a:stretch>
            </a:blipFill>
            <a:ln>
              <a:noFill/>
            </a:ln>
            <a:effectLst>
              <a:outerShdw blurRad="50800" dist="38100" dir="2700000" sx="96000" sy="96000" algn="tl" rotWithShape="0">
                <a:prstClr val="black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5" name="矩形 44"/>
            <p:cNvSpPr/>
            <p:nvPr/>
          </p:nvSpPr>
          <p:spPr>
            <a:xfrm>
              <a:off x="2630192" y="4113335"/>
              <a:ext cx="4912819" cy="3311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CN" altLang="en-US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zh-CN" altLang="en-US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前端</a:t>
              </a:r>
              <a:r>
                <a:rPr lang="zh-CN" alt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如何收集</a:t>
              </a:r>
              <a:r>
                <a:rPr lang="zh-CN" altLang="en-US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数据</a:t>
              </a:r>
              <a:endParaRPr lang="zh-CN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6" name="TextBox 66"/>
            <p:cNvSpPr txBox="1">
              <a:spLocks noChangeArrowheads="1"/>
            </p:cNvSpPr>
            <p:nvPr/>
          </p:nvSpPr>
          <p:spPr bwMode="auto">
            <a:xfrm>
              <a:off x="1842841" y="4103888"/>
              <a:ext cx="633526" cy="331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三</a:t>
              </a:r>
            </a:p>
          </p:txBody>
        </p:sp>
      </p:grpSp>
      <p:sp>
        <p:nvSpPr>
          <p:cNvPr id="55" name="圆角矩形 54"/>
          <p:cNvSpPr/>
          <p:nvPr/>
        </p:nvSpPr>
        <p:spPr bwMode="auto">
          <a:xfrm>
            <a:off x="5076056" y="2996952"/>
            <a:ext cx="3451261" cy="785812"/>
          </a:xfrm>
          <a:prstGeom prst="roundRect">
            <a:avLst/>
          </a:prstGeom>
          <a:blipFill dpi="0" rotWithShape="1">
            <a:blip r:embed="rId3" cstate="print"/>
            <a:srcRect/>
            <a:stretch>
              <a:fillRect l="-3000" t="-9000"/>
            </a:stretch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9" name="二十四角星 58"/>
          <p:cNvSpPr/>
          <p:nvPr/>
        </p:nvSpPr>
        <p:spPr bwMode="auto">
          <a:xfrm>
            <a:off x="5158612" y="3068389"/>
            <a:ext cx="559781" cy="642937"/>
          </a:xfrm>
          <a:prstGeom prst="star24">
            <a:avLst/>
          </a:prstGeom>
          <a:blipFill>
            <a:blip r:embed="rId4" cstate="print"/>
            <a:stretch>
              <a:fillRect l="-3000" t="-9000"/>
            </a:stretch>
          </a:blipFill>
          <a:ln>
            <a:noFill/>
          </a:ln>
          <a:effectLst>
            <a:outerShdw blurRad="50800" dist="38100" dir="2700000" sx="96000" sy="96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0" name="矩形 59"/>
          <p:cNvSpPr/>
          <p:nvPr/>
        </p:nvSpPr>
        <p:spPr bwMode="auto">
          <a:xfrm>
            <a:off x="5718394" y="3211264"/>
            <a:ext cx="27420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后端如何保存数据</a:t>
            </a:r>
            <a:endParaRPr lang="zh-CN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1" name="TextBox 61"/>
          <p:cNvSpPr txBox="1">
            <a:spLocks noChangeArrowheads="1"/>
          </p:cNvSpPr>
          <p:nvPr/>
        </p:nvSpPr>
        <p:spPr bwMode="auto">
          <a:xfrm>
            <a:off x="5216548" y="3211264"/>
            <a:ext cx="359792" cy="369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四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7" name="圆角矩形 46"/>
          <p:cNvSpPr/>
          <p:nvPr/>
        </p:nvSpPr>
        <p:spPr bwMode="auto">
          <a:xfrm>
            <a:off x="5076056" y="4869160"/>
            <a:ext cx="3458346" cy="876475"/>
          </a:xfrm>
          <a:prstGeom prst="roundRect">
            <a:avLst/>
          </a:prstGeom>
          <a:blipFill dpi="0" rotWithShape="1">
            <a:blip r:embed="rId5" cstate="print"/>
            <a:srcRect/>
            <a:stretch>
              <a:fillRect l="-3000" t="-9000"/>
            </a:stretch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1" name="二十四角星 50"/>
          <p:cNvSpPr/>
          <p:nvPr/>
        </p:nvSpPr>
        <p:spPr bwMode="auto">
          <a:xfrm>
            <a:off x="5106596" y="4975329"/>
            <a:ext cx="559781" cy="642937"/>
          </a:xfrm>
          <a:prstGeom prst="star24">
            <a:avLst/>
          </a:prstGeom>
          <a:blipFill>
            <a:blip r:embed="rId4" cstate="print"/>
            <a:stretch>
              <a:fillRect l="-3000" t="-9000"/>
            </a:stretch>
          </a:blipFill>
          <a:ln>
            <a:noFill/>
          </a:ln>
          <a:effectLst>
            <a:outerShdw blurRad="50800" dist="38100" dir="2700000" sx="96000" sy="96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TextBox 61"/>
          <p:cNvSpPr txBox="1">
            <a:spLocks noChangeArrowheads="1"/>
          </p:cNvSpPr>
          <p:nvPr/>
        </p:nvSpPr>
        <p:spPr bwMode="auto">
          <a:xfrm>
            <a:off x="5178604" y="5104921"/>
            <a:ext cx="359792" cy="369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六</a:t>
            </a:r>
          </a:p>
        </p:txBody>
      </p:sp>
      <p:sp>
        <p:nvSpPr>
          <p:cNvPr id="57" name="矩形 56"/>
          <p:cNvSpPr/>
          <p:nvPr/>
        </p:nvSpPr>
        <p:spPr bwMode="auto">
          <a:xfrm>
            <a:off x="5743811" y="5104921"/>
            <a:ext cx="27420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错误异常如何解析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8" name="圆角矩形 57"/>
          <p:cNvSpPr/>
          <p:nvPr/>
        </p:nvSpPr>
        <p:spPr bwMode="auto">
          <a:xfrm>
            <a:off x="5076056" y="3933056"/>
            <a:ext cx="3451261" cy="785812"/>
          </a:xfrm>
          <a:prstGeom prst="roundRect">
            <a:avLst/>
          </a:prstGeom>
          <a:blipFill dpi="0" rotWithShape="1">
            <a:blip r:embed="rId3" cstate="print"/>
            <a:srcRect/>
            <a:stretch>
              <a:fillRect l="-3000" t="-9000"/>
            </a:stretch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2" name="二十四角星 61"/>
          <p:cNvSpPr/>
          <p:nvPr/>
        </p:nvSpPr>
        <p:spPr bwMode="auto">
          <a:xfrm>
            <a:off x="5169088" y="4004493"/>
            <a:ext cx="559781" cy="642937"/>
          </a:xfrm>
          <a:prstGeom prst="star24">
            <a:avLst/>
          </a:prstGeom>
          <a:blipFill>
            <a:blip r:embed="rId4" cstate="print"/>
            <a:stretch>
              <a:fillRect l="-3000" t="-9000"/>
            </a:stretch>
          </a:blipFill>
          <a:ln>
            <a:noFill/>
          </a:ln>
          <a:effectLst>
            <a:outerShdw blurRad="50800" dist="38100" dir="2700000" sx="96000" sy="96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3" name="矩形 62"/>
          <p:cNvSpPr/>
          <p:nvPr/>
        </p:nvSpPr>
        <p:spPr bwMode="auto">
          <a:xfrm>
            <a:off x="5728870" y="4147368"/>
            <a:ext cx="27420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XmlHttp</a:t>
            </a:r>
            <a:r>
              <a:rPr lang="zh-CN" alt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en-US" altLang="zh-CN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Page</a:t>
            </a:r>
            <a:r>
              <a:rPr lang="zh-CN" alt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模式</a:t>
            </a:r>
            <a:endParaRPr lang="zh-CN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4" name="TextBox 61"/>
          <p:cNvSpPr txBox="1">
            <a:spLocks noChangeArrowheads="1"/>
          </p:cNvSpPr>
          <p:nvPr/>
        </p:nvSpPr>
        <p:spPr bwMode="auto">
          <a:xfrm>
            <a:off x="5227024" y="4147368"/>
            <a:ext cx="359792" cy="369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五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29500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827584" y="35913"/>
            <a:ext cx="348044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错误异常如何解析</a:t>
            </a:r>
            <a:endParaRPr lang="zh-CN" altLang="en-US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7544" y="980728"/>
            <a:ext cx="698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n"/>
            </a:pPr>
            <a:r>
              <a:rPr lang="zh-CN" altLang="en-US" b="1" dirty="0" smtClean="0">
                <a:latin typeface="+mn-ea"/>
              </a:rPr>
              <a:t>保存后返回数据形式</a:t>
            </a:r>
            <a:endParaRPr lang="zh-CN" altLang="en-US" b="1" dirty="0"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27584" y="1340768"/>
            <a:ext cx="81369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dirty="0" smtClean="0"/>
              <a:t>返回数据统一采用</a:t>
            </a:r>
            <a:r>
              <a:rPr lang="en-US" altLang="zh-CN" dirty="0" smtClean="0"/>
              <a:t>XML</a:t>
            </a:r>
            <a:r>
              <a:rPr lang="zh-CN" altLang="en-US" dirty="0" smtClean="0"/>
              <a:t>格式的字符串表示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zh-CN" dirty="0" smtClean="0"/>
              <a:t>XML</a:t>
            </a:r>
            <a:r>
              <a:rPr lang="zh-CN" altLang="en-US" dirty="0" smtClean="0"/>
              <a:t>元素基本如下</a:t>
            </a:r>
            <a:endParaRPr lang="en-US" altLang="zh-CN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2676" y="2204864"/>
            <a:ext cx="6743700" cy="86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539552" y="3140968"/>
            <a:ext cx="698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n"/>
            </a:pPr>
            <a:r>
              <a:rPr lang="zh-CN" altLang="en-US" b="1" dirty="0" smtClean="0">
                <a:latin typeface="+mn-ea"/>
              </a:rPr>
              <a:t>在异步回调中会解析操作是否成功，并提示</a:t>
            </a:r>
            <a:endParaRPr lang="zh-CN" altLang="en-US" b="1" dirty="0">
              <a:latin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99592" y="3510300"/>
            <a:ext cx="8136904" cy="880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dirty="0" smtClean="0"/>
              <a:t>返回成功：基本属性</a:t>
            </a:r>
            <a:r>
              <a:rPr lang="en-US" altLang="zh-CN" dirty="0" smtClean="0"/>
              <a:t>result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keyvalue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dirty="0" smtClean="0"/>
              <a:t>返回失败：基本属性</a:t>
            </a:r>
            <a:r>
              <a:rPr lang="en-US" altLang="zh-CN" dirty="0" smtClean="0"/>
              <a:t>result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errormessage</a:t>
            </a:r>
            <a:endParaRPr lang="en-US" altLang="zh-CN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611560" y="4427820"/>
            <a:ext cx="698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n"/>
            </a:pPr>
            <a:r>
              <a:rPr lang="zh-CN" altLang="en-US" b="1" dirty="0" smtClean="0">
                <a:latin typeface="+mn-ea"/>
              </a:rPr>
              <a:t>自定义其它属性</a:t>
            </a:r>
            <a:endParaRPr lang="zh-CN" altLang="en-US" b="1" dirty="0">
              <a:latin typeface="+mn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99592" y="4797152"/>
            <a:ext cx="81369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dirty="0" smtClean="0"/>
              <a:t>可以通过定义其它属性传递返回值，前端</a:t>
            </a:r>
            <a:r>
              <a:rPr lang="en-US" altLang="zh-CN" dirty="0" err="1" smtClean="0"/>
              <a:t>OnAfterSave</a:t>
            </a:r>
            <a:r>
              <a:rPr lang="zh-CN" altLang="en-US" dirty="0" smtClean="0"/>
              <a:t>中对</a:t>
            </a:r>
            <a:r>
              <a:rPr lang="en-US" altLang="zh-CN" dirty="0" err="1" smtClean="0"/>
              <a:t>returnxml</a:t>
            </a:r>
            <a:r>
              <a:rPr lang="zh-CN" altLang="en-US" dirty="0" smtClean="0"/>
              <a:t>进行解析，实现自己的业务处理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854624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67969" name="图片 2" descr="未标题-1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827584" y="35913"/>
            <a:ext cx="183255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如何配置</a:t>
            </a:r>
            <a:endParaRPr lang="zh-CN" altLang="en-US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21792" y="1331476"/>
            <a:ext cx="7632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en-US" altLang="zh-CN" dirty="0" smtClean="0"/>
              <a:t>.   </a:t>
            </a:r>
            <a:r>
              <a:rPr lang="en-US" altLang="zh-CN" dirty="0" err="1" smtClean="0"/>
              <a:t>AppForm</a:t>
            </a:r>
            <a:r>
              <a:rPr lang="zh-CN" altLang="en-US" dirty="0" smtClean="0"/>
              <a:t>属性</a:t>
            </a:r>
            <a:r>
              <a:rPr lang="en-US" altLang="zh-CN" dirty="0" smtClean="0"/>
              <a:t>ID</a:t>
            </a:r>
            <a:r>
              <a:rPr lang="zh-CN" altLang="en-US" dirty="0" smtClean="0"/>
              <a:t>必须与</a:t>
            </a:r>
            <a:r>
              <a:rPr lang="en-US" altLang="zh-CN" dirty="0" smtClean="0"/>
              <a:t>Control</a:t>
            </a:r>
            <a:r>
              <a:rPr lang="zh-CN" altLang="en-US" dirty="0" smtClean="0"/>
              <a:t>中</a:t>
            </a:r>
            <a:r>
              <a:rPr lang="en-US" altLang="zh-CN" dirty="0" smtClean="0"/>
              <a:t>ID</a:t>
            </a:r>
            <a:r>
              <a:rPr lang="zh-CN" altLang="en-US" dirty="0" smtClean="0"/>
              <a:t>一致，建议统一命名为</a:t>
            </a:r>
            <a:r>
              <a:rPr lang="en-US" altLang="zh-CN" dirty="0" err="1" smtClean="0"/>
              <a:t>appForm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908720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n"/>
            </a:pPr>
            <a:r>
              <a:rPr lang="en-US" altLang="zh-CN" b="1" dirty="0" smtClean="0">
                <a:latin typeface="+mn-ea"/>
              </a:rPr>
              <a:t>ID</a:t>
            </a:r>
            <a:r>
              <a:rPr lang="zh-CN" altLang="en-US" b="1" dirty="0" smtClean="0">
                <a:latin typeface="+mn-ea"/>
              </a:rPr>
              <a:t>一致</a:t>
            </a:r>
            <a:endParaRPr lang="zh-CN" altLang="en-US" b="1" dirty="0"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5045" y="1763524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n"/>
            </a:pPr>
            <a:r>
              <a:rPr lang="en-US" altLang="zh-CN" b="1" dirty="0" err="1" smtClean="0">
                <a:latin typeface="+mn-ea"/>
              </a:rPr>
              <a:t>DataSource</a:t>
            </a:r>
            <a:r>
              <a:rPr lang="zh-CN" altLang="en-US" b="1" dirty="0" smtClean="0">
                <a:latin typeface="+mn-ea"/>
              </a:rPr>
              <a:t>条件替换</a:t>
            </a:r>
            <a:endParaRPr lang="zh-CN" altLang="en-US" b="1" dirty="0"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7584" y="2204864"/>
            <a:ext cx="7632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 </a:t>
            </a:r>
            <a:r>
              <a:rPr lang="en-US" altLang="zh-CN" dirty="0" smtClean="0"/>
              <a:t>  </a:t>
            </a:r>
            <a:r>
              <a:rPr lang="en-US" altLang="zh-CN" dirty="0" err="1" smtClean="0"/>
              <a:t>PageState</a:t>
            </a:r>
            <a:r>
              <a:rPr lang="en-US" altLang="zh-CN" dirty="0" smtClean="0"/>
              <a:t>==Add </a:t>
            </a:r>
            <a:r>
              <a:rPr lang="zh-CN" altLang="en-US" dirty="0" smtClean="0"/>
              <a:t>时</a:t>
            </a:r>
            <a:r>
              <a:rPr lang="en-US" altLang="zh-CN" dirty="0" smtClean="0"/>
              <a:t>: </a:t>
            </a:r>
            <a:r>
              <a:rPr lang="zh-CN" altLang="en-US" dirty="0" smtClean="0"/>
              <a:t>将</a:t>
            </a:r>
            <a:r>
              <a:rPr lang="en-US" altLang="zh-CN" dirty="0" smtClean="0"/>
              <a:t>1=1</a:t>
            </a:r>
            <a:r>
              <a:rPr lang="zh-CN" altLang="en-US" dirty="0" smtClean="0"/>
              <a:t>替换为</a:t>
            </a:r>
            <a:r>
              <a:rPr lang="en-US" altLang="zh-CN" dirty="0" smtClean="0"/>
              <a:t>1=2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27584" y="2564904"/>
            <a:ext cx="7632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2.   </a:t>
            </a:r>
            <a:r>
              <a:rPr lang="en-US" altLang="zh-CN" dirty="0" err="1" smtClean="0"/>
              <a:t>PageState</a:t>
            </a:r>
            <a:r>
              <a:rPr lang="en-US" altLang="zh-CN" dirty="0" smtClean="0"/>
              <a:t>==Modify </a:t>
            </a:r>
            <a:r>
              <a:rPr lang="zh-CN" altLang="en-US" dirty="0" smtClean="0"/>
              <a:t>时</a:t>
            </a:r>
            <a:r>
              <a:rPr lang="en-US" altLang="zh-CN" dirty="0" smtClean="0"/>
              <a:t>: </a:t>
            </a:r>
            <a:r>
              <a:rPr lang="zh-CN" altLang="en-US" dirty="0" smtClean="0"/>
              <a:t>将</a:t>
            </a:r>
            <a:r>
              <a:rPr lang="en-US" altLang="zh-CN" dirty="0" smtClean="0"/>
              <a:t>1=1</a:t>
            </a:r>
            <a:r>
              <a:rPr lang="zh-CN" altLang="en-US" dirty="0" smtClean="0"/>
              <a:t>替换为</a:t>
            </a:r>
            <a:r>
              <a:rPr lang="en-US" altLang="zh-CN" dirty="0" err="1" smtClean="0"/>
              <a:t>keyName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oid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27584" y="2924944"/>
            <a:ext cx="7632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ps</a:t>
            </a:r>
            <a:r>
              <a:rPr lang="en-US" altLang="zh-CN" dirty="0" smtClean="0"/>
              <a:t>: 1=1</a:t>
            </a:r>
            <a:r>
              <a:rPr lang="zh-CN" altLang="en-US" dirty="0" smtClean="0"/>
              <a:t>中间不能有分隔，</a:t>
            </a:r>
            <a:r>
              <a:rPr lang="en-US" altLang="zh-CN" dirty="0" err="1" smtClean="0"/>
              <a:t>AppForm</a:t>
            </a:r>
            <a:r>
              <a:rPr lang="zh-CN" altLang="en-US" dirty="0" smtClean="0"/>
              <a:t>前端属性</a:t>
            </a:r>
            <a:r>
              <a:rPr lang="en-US" altLang="zh-CN" dirty="0" smtClean="0"/>
              <a:t>Filter</a:t>
            </a:r>
            <a:r>
              <a:rPr lang="zh-CN" altLang="en-US" dirty="0" smtClean="0"/>
              <a:t>无效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95536" y="3356992"/>
            <a:ext cx="468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n"/>
            </a:pPr>
            <a:r>
              <a:rPr lang="en-US" altLang="zh-CN" b="1" dirty="0" err="1" smtClean="0">
                <a:latin typeface="+mn-ea"/>
              </a:rPr>
              <a:t>Sql</a:t>
            </a:r>
            <a:r>
              <a:rPr lang="zh-CN" altLang="en-US" b="1" dirty="0" smtClean="0">
                <a:latin typeface="+mn-ea"/>
              </a:rPr>
              <a:t>中默认会被替换的关键字</a:t>
            </a:r>
            <a:endParaRPr lang="zh-CN" altLang="en-US" b="1" dirty="0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21792" y="3779748"/>
            <a:ext cx="7632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[</a:t>
            </a:r>
            <a:r>
              <a:rPr lang="zh-CN" altLang="en-US" dirty="0"/>
              <a:t>授权系统</a:t>
            </a:r>
            <a:r>
              <a:rPr lang="en-US" altLang="zh-CN" dirty="0" smtClean="0"/>
              <a:t>],</a:t>
            </a:r>
            <a:r>
              <a:rPr lang="en-US" altLang="zh-CN" dirty="0"/>
              <a:t> [</a:t>
            </a:r>
            <a:r>
              <a:rPr lang="zh-CN" altLang="en-US" dirty="0"/>
              <a:t>用户所属公司及下级公司过滤</a:t>
            </a:r>
            <a:r>
              <a:rPr lang="en-US" altLang="zh-CN" dirty="0" smtClean="0"/>
              <a:t>],</a:t>
            </a:r>
            <a:r>
              <a:rPr lang="en-US" altLang="zh-CN" dirty="0"/>
              <a:t> [</a:t>
            </a:r>
            <a:r>
              <a:rPr lang="zh-CN" altLang="en-US" dirty="0"/>
              <a:t>今天</a:t>
            </a:r>
            <a:r>
              <a:rPr lang="en-US" altLang="zh-CN" dirty="0" smtClean="0"/>
              <a:t>],</a:t>
            </a:r>
            <a:r>
              <a:rPr lang="en-US" altLang="zh-CN" dirty="0"/>
              <a:t> [</a:t>
            </a:r>
            <a:r>
              <a:rPr lang="zh-CN" altLang="en-US" dirty="0"/>
              <a:t>本周初</a:t>
            </a:r>
            <a:r>
              <a:rPr lang="en-US" altLang="zh-CN" dirty="0" smtClean="0"/>
              <a:t>], </a:t>
            </a:r>
            <a:r>
              <a:rPr lang="en-US" altLang="zh-CN" dirty="0"/>
              <a:t>[</a:t>
            </a:r>
            <a:r>
              <a:rPr lang="zh-CN" altLang="en-US" dirty="0"/>
              <a:t>本周末</a:t>
            </a:r>
            <a:r>
              <a:rPr lang="en-US" altLang="zh-CN" dirty="0" smtClean="0"/>
              <a:t>]</a:t>
            </a:r>
            <a:r>
              <a:rPr lang="zh-CN" altLang="en-US" dirty="0" smtClean="0"/>
              <a:t>等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27584" y="4221088"/>
            <a:ext cx="7632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SELECT </a:t>
            </a:r>
            <a:r>
              <a:rPr lang="en-US" altLang="zh-CN" dirty="0" err="1"/>
              <a:t>KeywordName</a:t>
            </a:r>
            <a:r>
              <a:rPr lang="en-US" altLang="zh-CN" dirty="0"/>
              <a:t> FROM </a:t>
            </a:r>
            <a:endParaRPr lang="en-US" altLang="zh-CN" dirty="0" smtClean="0"/>
          </a:p>
          <a:p>
            <a:r>
              <a:rPr lang="en-US" altLang="zh-CN" dirty="0" err="1" smtClean="0"/>
              <a:t>myKeyword</a:t>
            </a:r>
            <a:r>
              <a:rPr lang="en-US" altLang="zh-CN" dirty="0" smtClean="0"/>
              <a:t> </a:t>
            </a:r>
            <a:r>
              <a:rPr lang="en-US" altLang="zh-CN" dirty="0"/>
              <a:t>WHERE Purpose='</a:t>
            </a:r>
            <a:r>
              <a:rPr lang="zh-CN" altLang="en-US" dirty="0"/>
              <a:t>数据过滤</a:t>
            </a:r>
            <a:r>
              <a:rPr lang="en-US" altLang="zh-CN" dirty="0"/>
              <a:t>' OR Purpose='</a:t>
            </a:r>
            <a:r>
              <a:rPr lang="zh-CN" altLang="en-US" dirty="0"/>
              <a:t>当前信息</a:t>
            </a:r>
            <a:r>
              <a:rPr lang="en-US" altLang="zh-CN" dirty="0"/>
              <a:t>'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3568" y="5230941"/>
            <a:ext cx="7632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ps</a:t>
            </a:r>
            <a:r>
              <a:rPr lang="en-US" altLang="zh-CN" dirty="0" smtClean="0"/>
              <a:t>: </a:t>
            </a:r>
            <a:r>
              <a:rPr lang="zh-CN" altLang="en-US" dirty="0" smtClean="0"/>
              <a:t>其它常见配置参考</a:t>
            </a:r>
            <a:r>
              <a:rPr lang="en-US" altLang="zh-CN" dirty="0" smtClean="0"/>
              <a:t>MAP3.02 SDK</a:t>
            </a:r>
          </a:p>
        </p:txBody>
      </p:sp>
    </p:spTree>
    <p:extLst>
      <p:ext uri="{BB962C8B-B14F-4D97-AF65-F5344CB8AC3E}">
        <p14:creationId xmlns:p14="http://schemas.microsoft.com/office/powerpoint/2010/main" val="2559713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827584" y="35913"/>
            <a:ext cx="183255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如何配置</a:t>
            </a:r>
            <a:endParaRPr lang="zh-CN" altLang="en-US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67544" y="980728"/>
            <a:ext cx="468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n"/>
            </a:pPr>
            <a:r>
              <a:rPr lang="zh-CN" altLang="en-US" b="1" dirty="0" smtClean="0">
                <a:latin typeface="+mn-ea"/>
              </a:rPr>
              <a:t>后端</a:t>
            </a:r>
            <a:r>
              <a:rPr lang="en-US" altLang="zh-CN" b="1" dirty="0" err="1" smtClean="0">
                <a:latin typeface="+mn-ea"/>
              </a:rPr>
              <a:t>DefaultValueXml</a:t>
            </a:r>
            <a:endParaRPr lang="zh-CN" altLang="en-US" b="1" dirty="0">
              <a:latin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21792" y="1403484"/>
            <a:ext cx="7632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 </a:t>
            </a:r>
            <a:r>
              <a:rPr lang="en-US" altLang="zh-CN" dirty="0" smtClean="0"/>
              <a:t> </a:t>
            </a:r>
            <a:r>
              <a:rPr lang="zh-CN" altLang="en-US" dirty="0" smtClean="0"/>
              <a:t>以</a:t>
            </a:r>
            <a:r>
              <a:rPr lang="en-US" altLang="zh-CN" dirty="0" smtClean="0"/>
              <a:t>&lt;xml&gt;</a:t>
            </a:r>
            <a:r>
              <a:rPr lang="zh-CN" altLang="en-US" dirty="0" smtClean="0"/>
              <a:t>开头</a:t>
            </a:r>
            <a:r>
              <a:rPr lang="en-US" altLang="zh-CN" dirty="0" smtClean="0"/>
              <a:t>,&lt;/xml&gt;</a:t>
            </a:r>
            <a:r>
              <a:rPr lang="zh-CN" altLang="en-US" dirty="0" smtClean="0"/>
              <a:t>结尾</a:t>
            </a:r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827584" y="1835532"/>
            <a:ext cx="7632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2. </a:t>
            </a:r>
            <a:r>
              <a:rPr lang="en-US" altLang="zh-CN" dirty="0" smtClean="0"/>
              <a:t> </a:t>
            </a:r>
            <a:r>
              <a:rPr lang="zh-CN" altLang="en-US" dirty="0" smtClean="0"/>
              <a:t>以</a:t>
            </a:r>
            <a:r>
              <a:rPr lang="zh-CN" altLang="en-US" dirty="0" smtClean="0"/>
              <a:t>页面对应的</a:t>
            </a:r>
            <a:r>
              <a:rPr lang="en-US" altLang="zh-CN" dirty="0" smtClean="0"/>
              <a:t>Xml</a:t>
            </a:r>
            <a:r>
              <a:rPr lang="zh-CN" altLang="en-US" dirty="0" smtClean="0"/>
              <a:t>中</a:t>
            </a:r>
            <a:r>
              <a:rPr lang="en-US" altLang="zh-CN" dirty="0" smtClean="0"/>
              <a:t>Item</a:t>
            </a:r>
            <a:r>
              <a:rPr lang="zh-CN" altLang="en-US" dirty="0" smtClean="0"/>
              <a:t>的</a:t>
            </a:r>
            <a:r>
              <a:rPr lang="en-US" altLang="zh-CN" dirty="0" smtClean="0"/>
              <a:t>name</a:t>
            </a:r>
            <a:r>
              <a:rPr lang="zh-CN" altLang="en-US" dirty="0" smtClean="0"/>
              <a:t>或</a:t>
            </a:r>
            <a:r>
              <a:rPr lang="en-US" altLang="zh-CN" dirty="0" smtClean="0"/>
              <a:t>field</a:t>
            </a:r>
            <a:r>
              <a:rPr lang="zh-CN" altLang="en-US" dirty="0" smtClean="0"/>
              <a:t>作为结点名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648" y="4349849"/>
            <a:ext cx="7924800" cy="1095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138" y="2420888"/>
            <a:ext cx="7705725" cy="168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827584" y="5518973"/>
            <a:ext cx="7632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ps</a:t>
            </a:r>
            <a:r>
              <a:rPr lang="en-US" altLang="zh-CN" dirty="0" smtClean="0"/>
              <a:t>: </a:t>
            </a:r>
            <a:r>
              <a:rPr lang="en-US" altLang="zh-CN" dirty="0" err="1" smtClean="0"/>
              <a:t>DefaultValueXml</a:t>
            </a:r>
            <a:r>
              <a:rPr lang="zh-CN" altLang="en-US" dirty="0" smtClean="0"/>
              <a:t>并非只可用于初始化默认属性值，还可添加其它任意属性及属性的值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230463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 bwMode="auto">
          <a:xfrm>
            <a:off x="827584" y="35913"/>
            <a:ext cx="100860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目录</a:t>
            </a:r>
            <a:endParaRPr lang="zh-CN" altLang="en-US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401252" y="1556792"/>
            <a:ext cx="4026731" cy="4752528"/>
          </a:xfrm>
          <a:prstGeom prst="roundRect">
            <a:avLst>
              <a:gd name="adj" fmla="val 10480"/>
            </a:avLst>
          </a:prstGeom>
          <a:solidFill>
            <a:schemeClr val="bg1"/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 fontAlgn="auto">
              <a:lnSpc>
                <a:spcPct val="120000"/>
              </a:lnSpc>
              <a:spcAft>
                <a:spcPts val="0"/>
              </a:spcAft>
              <a:defRPr/>
            </a:pPr>
            <a:endParaRPr lang="zh-CN" altLang="en-US" dirty="0">
              <a:solidFill>
                <a:srgbClr val="5F5F5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任意多边形 37"/>
          <p:cNvSpPr/>
          <p:nvPr/>
        </p:nvSpPr>
        <p:spPr>
          <a:xfrm>
            <a:off x="399463" y="1124744"/>
            <a:ext cx="4028519" cy="647632"/>
          </a:xfrm>
          <a:custGeom>
            <a:avLst/>
            <a:gdLst>
              <a:gd name="connsiteX0" fmla="*/ 366050 w 3492847"/>
              <a:gd name="connsiteY0" fmla="*/ 0 h 584472"/>
              <a:gd name="connsiteX1" fmla="*/ 3126797 w 3492847"/>
              <a:gd name="connsiteY1" fmla="*/ 0 h 584472"/>
              <a:gd name="connsiteX2" fmla="*/ 3492847 w 3492847"/>
              <a:gd name="connsiteY2" fmla="*/ 366050 h 584472"/>
              <a:gd name="connsiteX3" fmla="*/ 3492847 w 3492847"/>
              <a:gd name="connsiteY3" fmla="*/ 584472 h 584472"/>
              <a:gd name="connsiteX4" fmla="*/ 0 w 3492847"/>
              <a:gd name="connsiteY4" fmla="*/ 584472 h 584472"/>
              <a:gd name="connsiteX5" fmla="*/ 0 w 3492847"/>
              <a:gd name="connsiteY5" fmla="*/ 366050 h 584472"/>
              <a:gd name="connsiteX6" fmla="*/ 366050 w 3492847"/>
              <a:gd name="connsiteY6" fmla="*/ 0 h 584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92847" h="584472">
                <a:moveTo>
                  <a:pt x="366050" y="0"/>
                </a:moveTo>
                <a:lnTo>
                  <a:pt x="3126797" y="0"/>
                </a:lnTo>
                <a:cubicBezTo>
                  <a:pt x="3328961" y="0"/>
                  <a:pt x="3492847" y="163886"/>
                  <a:pt x="3492847" y="366050"/>
                </a:cubicBezTo>
                <a:lnTo>
                  <a:pt x="3492847" y="584472"/>
                </a:lnTo>
                <a:lnTo>
                  <a:pt x="0" y="584472"/>
                </a:lnTo>
                <a:lnTo>
                  <a:pt x="0" y="366050"/>
                </a:lnTo>
                <a:cubicBezTo>
                  <a:pt x="0" y="163886"/>
                  <a:pt x="163886" y="0"/>
                  <a:pt x="366050" y="0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+mn-ea"/>
              </a:rPr>
              <a:t>如何显示</a:t>
            </a:r>
            <a:endParaRPr lang="zh-CN" altLang="en-US" sz="3200" b="1" dirty="0">
              <a:solidFill>
                <a:schemeClr val="accent6">
                  <a:lumMod val="20000"/>
                  <a:lumOff val="80000"/>
                </a:schemeClr>
              </a:solidFill>
              <a:latin typeface="+mn-ea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4789813" y="1556792"/>
            <a:ext cx="4026731" cy="4752528"/>
          </a:xfrm>
          <a:prstGeom prst="roundRect">
            <a:avLst>
              <a:gd name="adj" fmla="val 10480"/>
            </a:avLst>
          </a:prstGeom>
          <a:solidFill>
            <a:schemeClr val="bg1"/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 fontAlgn="auto">
              <a:lnSpc>
                <a:spcPct val="120000"/>
              </a:lnSpc>
              <a:spcAft>
                <a:spcPts val="0"/>
              </a:spcAft>
              <a:defRPr/>
            </a:pPr>
            <a:endParaRPr lang="zh-CN" altLang="en-US" dirty="0">
              <a:solidFill>
                <a:srgbClr val="5F5F5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任意多边形 39"/>
          <p:cNvSpPr/>
          <p:nvPr/>
        </p:nvSpPr>
        <p:spPr>
          <a:xfrm>
            <a:off x="4788024" y="1124744"/>
            <a:ext cx="4028519" cy="647632"/>
          </a:xfrm>
          <a:custGeom>
            <a:avLst/>
            <a:gdLst>
              <a:gd name="connsiteX0" fmla="*/ 366050 w 3492847"/>
              <a:gd name="connsiteY0" fmla="*/ 0 h 584472"/>
              <a:gd name="connsiteX1" fmla="*/ 3126797 w 3492847"/>
              <a:gd name="connsiteY1" fmla="*/ 0 h 584472"/>
              <a:gd name="connsiteX2" fmla="*/ 3492847 w 3492847"/>
              <a:gd name="connsiteY2" fmla="*/ 366050 h 584472"/>
              <a:gd name="connsiteX3" fmla="*/ 3492847 w 3492847"/>
              <a:gd name="connsiteY3" fmla="*/ 584472 h 584472"/>
              <a:gd name="connsiteX4" fmla="*/ 0 w 3492847"/>
              <a:gd name="connsiteY4" fmla="*/ 584472 h 584472"/>
              <a:gd name="connsiteX5" fmla="*/ 0 w 3492847"/>
              <a:gd name="connsiteY5" fmla="*/ 366050 h 584472"/>
              <a:gd name="connsiteX6" fmla="*/ 366050 w 3492847"/>
              <a:gd name="connsiteY6" fmla="*/ 0 h 584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92847" h="584472">
                <a:moveTo>
                  <a:pt x="366050" y="0"/>
                </a:moveTo>
                <a:lnTo>
                  <a:pt x="3126797" y="0"/>
                </a:lnTo>
                <a:cubicBezTo>
                  <a:pt x="3328961" y="0"/>
                  <a:pt x="3492847" y="163886"/>
                  <a:pt x="3492847" y="366050"/>
                </a:cubicBezTo>
                <a:lnTo>
                  <a:pt x="3492847" y="584472"/>
                </a:lnTo>
                <a:lnTo>
                  <a:pt x="0" y="584472"/>
                </a:lnTo>
                <a:lnTo>
                  <a:pt x="0" y="366050"/>
                </a:lnTo>
                <a:cubicBezTo>
                  <a:pt x="0" y="163886"/>
                  <a:pt x="163886" y="0"/>
                  <a:pt x="366050" y="0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+mn-ea"/>
              </a:rPr>
              <a:t>如何保存</a:t>
            </a:r>
            <a:endParaRPr lang="zh-CN" altLang="en-US" sz="3200" b="1" dirty="0">
              <a:solidFill>
                <a:schemeClr val="accent6">
                  <a:lumMod val="20000"/>
                  <a:lumOff val="80000"/>
                </a:schemeClr>
              </a:solidFill>
              <a:latin typeface="+mn-ea"/>
            </a:endParaRPr>
          </a:p>
        </p:txBody>
      </p:sp>
      <p:grpSp>
        <p:nvGrpSpPr>
          <p:cNvPr id="12" name="组合 57"/>
          <p:cNvGrpSpPr>
            <a:grpSpLocks/>
          </p:cNvGrpSpPr>
          <p:nvPr/>
        </p:nvGrpSpPr>
        <p:grpSpPr bwMode="auto">
          <a:xfrm>
            <a:off x="628512" y="2060847"/>
            <a:ext cx="3451261" cy="785812"/>
            <a:chOff x="1500166" y="2071678"/>
            <a:chExt cx="6072230" cy="785818"/>
          </a:xfrm>
        </p:grpSpPr>
        <p:sp>
          <p:nvSpPr>
            <p:cNvPr id="13" name="圆角矩形 12"/>
            <p:cNvSpPr/>
            <p:nvPr/>
          </p:nvSpPr>
          <p:spPr>
            <a:xfrm>
              <a:off x="1500166" y="2071678"/>
              <a:ext cx="6072230" cy="785818"/>
            </a:xfrm>
            <a:prstGeom prst="roundRect">
              <a:avLst/>
            </a:prstGeom>
            <a:blipFill dpi="0" rotWithShape="1">
              <a:blip r:embed="rId3" cstate="print"/>
              <a:srcRect/>
              <a:stretch>
                <a:fillRect l="-3000" t="-9000"/>
              </a:stretch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二十四角星 13"/>
            <p:cNvSpPr/>
            <p:nvPr/>
          </p:nvSpPr>
          <p:spPr>
            <a:xfrm>
              <a:off x="1643040" y="2143116"/>
              <a:ext cx="984892" cy="642942"/>
            </a:xfrm>
            <a:prstGeom prst="star24">
              <a:avLst/>
            </a:prstGeom>
            <a:blipFill>
              <a:blip r:embed="rId4" cstate="print"/>
              <a:stretch>
                <a:fillRect l="-3000" t="-9000"/>
              </a:stretch>
            </a:blipFill>
            <a:ln>
              <a:noFill/>
            </a:ln>
            <a:effectLst>
              <a:outerShdw blurRad="50800" dist="38100" dir="2700000" sx="96000" sy="96000" algn="tl" rotWithShape="0">
                <a:prstClr val="black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2627934" y="2285992"/>
              <a:ext cx="4824406" cy="36933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如何配置</a:t>
              </a:r>
              <a:r>
                <a:rPr lang="en-US" altLang="zh-CN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XML</a:t>
              </a:r>
              <a:endParaRPr lang="zh-CN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" name="TextBox 61"/>
            <p:cNvSpPr txBox="1">
              <a:spLocks noChangeArrowheads="1"/>
            </p:cNvSpPr>
            <p:nvPr/>
          </p:nvSpPr>
          <p:spPr bwMode="auto">
            <a:xfrm>
              <a:off x="1744974" y="2285992"/>
              <a:ext cx="62957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一</a:t>
              </a:r>
            </a:p>
          </p:txBody>
        </p:sp>
      </p:grpSp>
      <p:grpSp>
        <p:nvGrpSpPr>
          <p:cNvPr id="17" name="组合 57"/>
          <p:cNvGrpSpPr>
            <a:grpSpLocks/>
          </p:cNvGrpSpPr>
          <p:nvPr/>
        </p:nvGrpSpPr>
        <p:grpSpPr bwMode="auto">
          <a:xfrm>
            <a:off x="5081179" y="2060848"/>
            <a:ext cx="3451261" cy="785812"/>
            <a:chOff x="1500166" y="2071678"/>
            <a:chExt cx="6072230" cy="785818"/>
          </a:xfrm>
        </p:grpSpPr>
        <p:sp>
          <p:nvSpPr>
            <p:cNvPr id="19" name="圆角矩形 18"/>
            <p:cNvSpPr/>
            <p:nvPr/>
          </p:nvSpPr>
          <p:spPr>
            <a:xfrm>
              <a:off x="1500166" y="2071678"/>
              <a:ext cx="6072230" cy="785818"/>
            </a:xfrm>
            <a:prstGeom prst="roundRect">
              <a:avLst/>
            </a:prstGeom>
            <a:blipFill dpi="0" rotWithShape="1">
              <a:blip r:embed="rId3" cstate="print"/>
              <a:srcRect/>
              <a:stretch>
                <a:fillRect l="-3000" t="-9000"/>
              </a:stretch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" name="二十四角星 19"/>
            <p:cNvSpPr/>
            <p:nvPr/>
          </p:nvSpPr>
          <p:spPr>
            <a:xfrm>
              <a:off x="1643040" y="2143116"/>
              <a:ext cx="984892" cy="642942"/>
            </a:xfrm>
            <a:prstGeom prst="star24">
              <a:avLst/>
            </a:prstGeom>
            <a:blipFill>
              <a:blip r:embed="rId4" cstate="print"/>
              <a:stretch>
                <a:fillRect l="-3000" t="-9000"/>
              </a:stretch>
            </a:blipFill>
            <a:ln>
              <a:noFill/>
            </a:ln>
            <a:effectLst>
              <a:outerShdw blurRad="50800" dist="38100" dir="2700000" sx="96000" sy="96000" algn="tl" rotWithShape="0">
                <a:prstClr val="black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2627934" y="2285992"/>
              <a:ext cx="4824406" cy="36933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前端如何收集数据</a:t>
              </a:r>
              <a:endParaRPr lang="zh-CN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" name="TextBox 61"/>
            <p:cNvSpPr txBox="1">
              <a:spLocks noChangeArrowheads="1"/>
            </p:cNvSpPr>
            <p:nvPr/>
          </p:nvSpPr>
          <p:spPr bwMode="auto">
            <a:xfrm>
              <a:off x="1744974" y="2285992"/>
              <a:ext cx="63302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三</a:t>
              </a:r>
              <a:endPara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3" name="组合 57"/>
          <p:cNvGrpSpPr>
            <a:grpSpLocks/>
          </p:cNvGrpSpPr>
          <p:nvPr/>
        </p:nvGrpSpPr>
        <p:grpSpPr bwMode="auto">
          <a:xfrm>
            <a:off x="5076056" y="3003228"/>
            <a:ext cx="3451261" cy="785812"/>
            <a:chOff x="1500166" y="2071678"/>
            <a:chExt cx="6072230" cy="785818"/>
          </a:xfrm>
        </p:grpSpPr>
        <p:sp>
          <p:nvSpPr>
            <p:cNvPr id="24" name="圆角矩形 23"/>
            <p:cNvSpPr/>
            <p:nvPr/>
          </p:nvSpPr>
          <p:spPr>
            <a:xfrm>
              <a:off x="1500166" y="2071678"/>
              <a:ext cx="6072230" cy="785818"/>
            </a:xfrm>
            <a:prstGeom prst="roundRect">
              <a:avLst/>
            </a:prstGeom>
            <a:blipFill dpi="0" rotWithShape="1">
              <a:blip r:embed="rId3" cstate="print"/>
              <a:srcRect/>
              <a:stretch>
                <a:fillRect l="-3000" t="-9000"/>
              </a:stretch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二十四角星 24"/>
            <p:cNvSpPr/>
            <p:nvPr/>
          </p:nvSpPr>
          <p:spPr>
            <a:xfrm>
              <a:off x="1643040" y="2143116"/>
              <a:ext cx="984892" cy="642942"/>
            </a:xfrm>
            <a:prstGeom prst="star24">
              <a:avLst/>
            </a:prstGeom>
            <a:blipFill>
              <a:blip r:embed="rId4" cstate="print"/>
              <a:stretch>
                <a:fillRect l="-3000" t="-9000"/>
              </a:stretch>
            </a:blipFill>
            <a:ln>
              <a:noFill/>
            </a:ln>
            <a:effectLst>
              <a:outerShdw blurRad="50800" dist="38100" dir="2700000" sx="96000" sy="96000" algn="tl" rotWithShape="0">
                <a:prstClr val="black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2627934" y="2285992"/>
              <a:ext cx="4824406" cy="36933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后端如何保存数据</a:t>
              </a:r>
              <a:endParaRPr lang="zh-CN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7" name="TextBox 61"/>
            <p:cNvSpPr txBox="1">
              <a:spLocks noChangeArrowheads="1"/>
            </p:cNvSpPr>
            <p:nvPr/>
          </p:nvSpPr>
          <p:spPr bwMode="auto">
            <a:xfrm>
              <a:off x="1744974" y="2285992"/>
              <a:ext cx="63302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四</a:t>
              </a:r>
              <a:endPara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8" name="组合 57"/>
          <p:cNvGrpSpPr>
            <a:grpSpLocks/>
          </p:cNvGrpSpPr>
          <p:nvPr/>
        </p:nvGrpSpPr>
        <p:grpSpPr bwMode="auto">
          <a:xfrm>
            <a:off x="5076056" y="3939332"/>
            <a:ext cx="3451261" cy="785812"/>
            <a:chOff x="1500166" y="2071678"/>
            <a:chExt cx="6072230" cy="785818"/>
          </a:xfrm>
        </p:grpSpPr>
        <p:sp>
          <p:nvSpPr>
            <p:cNvPr id="29" name="圆角矩形 28"/>
            <p:cNvSpPr/>
            <p:nvPr/>
          </p:nvSpPr>
          <p:spPr>
            <a:xfrm>
              <a:off x="1500166" y="2071678"/>
              <a:ext cx="6072230" cy="785818"/>
            </a:xfrm>
            <a:prstGeom prst="roundRect">
              <a:avLst/>
            </a:prstGeom>
            <a:blipFill dpi="0" rotWithShape="1">
              <a:blip r:embed="rId3" cstate="print"/>
              <a:srcRect/>
              <a:stretch>
                <a:fillRect l="-3000" t="-9000"/>
              </a:stretch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0" name="二十四角星 29"/>
            <p:cNvSpPr/>
            <p:nvPr/>
          </p:nvSpPr>
          <p:spPr>
            <a:xfrm>
              <a:off x="1643040" y="2143116"/>
              <a:ext cx="984892" cy="642942"/>
            </a:xfrm>
            <a:prstGeom prst="star24">
              <a:avLst/>
            </a:prstGeom>
            <a:blipFill>
              <a:blip r:embed="rId4" cstate="print"/>
              <a:stretch>
                <a:fillRect l="-3000" t="-9000"/>
              </a:stretch>
            </a:blipFill>
            <a:ln>
              <a:noFill/>
            </a:ln>
            <a:effectLst>
              <a:outerShdw blurRad="50800" dist="38100" dir="2700000" sx="96000" sy="96000" algn="tl" rotWithShape="0">
                <a:prstClr val="black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2627934" y="2285992"/>
              <a:ext cx="4824406" cy="36933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b="1" dirty="0" err="1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XmlHttp</a:t>
              </a:r>
              <a:r>
                <a:rPr lang="zh-CN" altLang="en-US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与</a:t>
              </a:r>
              <a:r>
                <a:rPr lang="en-US" altLang="zh-CN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Page</a:t>
              </a:r>
              <a:r>
                <a:rPr lang="zh-CN" altLang="en-US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模式</a:t>
              </a:r>
              <a:endParaRPr lang="zh-CN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2" name="TextBox 61"/>
            <p:cNvSpPr txBox="1">
              <a:spLocks noChangeArrowheads="1"/>
            </p:cNvSpPr>
            <p:nvPr/>
          </p:nvSpPr>
          <p:spPr bwMode="auto">
            <a:xfrm>
              <a:off x="1744974" y="2285992"/>
              <a:ext cx="63302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五</a:t>
              </a:r>
              <a:endPara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3" name="组合 57"/>
          <p:cNvGrpSpPr>
            <a:grpSpLocks/>
          </p:cNvGrpSpPr>
          <p:nvPr/>
        </p:nvGrpSpPr>
        <p:grpSpPr bwMode="auto">
          <a:xfrm>
            <a:off x="5076055" y="4881508"/>
            <a:ext cx="3451261" cy="785812"/>
            <a:chOff x="1500166" y="2071678"/>
            <a:chExt cx="6072230" cy="785818"/>
          </a:xfrm>
        </p:grpSpPr>
        <p:sp>
          <p:nvSpPr>
            <p:cNvPr id="34" name="圆角矩形 33"/>
            <p:cNvSpPr/>
            <p:nvPr/>
          </p:nvSpPr>
          <p:spPr>
            <a:xfrm>
              <a:off x="1500166" y="2071678"/>
              <a:ext cx="6072230" cy="785818"/>
            </a:xfrm>
            <a:prstGeom prst="roundRect">
              <a:avLst/>
            </a:prstGeom>
            <a:blipFill dpi="0" rotWithShape="1">
              <a:blip r:embed="rId3" cstate="print"/>
              <a:srcRect/>
              <a:stretch>
                <a:fillRect l="-3000" t="-9000"/>
              </a:stretch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5" name="二十四角星 34"/>
            <p:cNvSpPr/>
            <p:nvPr/>
          </p:nvSpPr>
          <p:spPr>
            <a:xfrm>
              <a:off x="1643040" y="2143116"/>
              <a:ext cx="984892" cy="642942"/>
            </a:xfrm>
            <a:prstGeom prst="star24">
              <a:avLst/>
            </a:prstGeom>
            <a:blipFill>
              <a:blip r:embed="rId4" cstate="print"/>
              <a:stretch>
                <a:fillRect l="-3000" t="-9000"/>
              </a:stretch>
            </a:blipFill>
            <a:ln>
              <a:noFill/>
            </a:ln>
            <a:effectLst>
              <a:outerShdw blurRad="50800" dist="38100" dir="2700000" sx="96000" sy="96000" algn="tl" rotWithShape="0">
                <a:prstClr val="black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2627934" y="2285992"/>
              <a:ext cx="4824406" cy="36933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错误异常如何解析</a:t>
              </a:r>
              <a:endParaRPr lang="zh-CN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1" name="TextBox 61"/>
            <p:cNvSpPr txBox="1">
              <a:spLocks noChangeArrowheads="1"/>
            </p:cNvSpPr>
            <p:nvPr/>
          </p:nvSpPr>
          <p:spPr bwMode="auto">
            <a:xfrm>
              <a:off x="1744974" y="2285992"/>
              <a:ext cx="63302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六</a:t>
              </a:r>
              <a:endPara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2" name="组合 62"/>
          <p:cNvGrpSpPr>
            <a:grpSpLocks/>
          </p:cNvGrpSpPr>
          <p:nvPr/>
        </p:nvGrpSpPr>
        <p:grpSpPr bwMode="auto">
          <a:xfrm>
            <a:off x="621427" y="2963968"/>
            <a:ext cx="3458346" cy="876475"/>
            <a:chOff x="1609833" y="2978054"/>
            <a:chExt cx="6072230" cy="785818"/>
          </a:xfrm>
        </p:grpSpPr>
        <p:sp>
          <p:nvSpPr>
            <p:cNvPr id="43" name="圆角矩形 42"/>
            <p:cNvSpPr/>
            <p:nvPr/>
          </p:nvSpPr>
          <p:spPr>
            <a:xfrm>
              <a:off x="1609833" y="2978054"/>
              <a:ext cx="6072230" cy="785818"/>
            </a:xfrm>
            <a:prstGeom prst="roundRect">
              <a:avLst/>
            </a:prstGeom>
            <a:blipFill dpi="0" rotWithShape="1">
              <a:blip r:embed="rId5" cstate="print"/>
              <a:srcRect/>
              <a:stretch>
                <a:fillRect l="-3000" t="-9000"/>
              </a:stretch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4" name="二十四角星 43"/>
            <p:cNvSpPr/>
            <p:nvPr/>
          </p:nvSpPr>
          <p:spPr>
            <a:xfrm>
              <a:off x="1718941" y="3007626"/>
              <a:ext cx="988322" cy="642942"/>
            </a:xfrm>
            <a:prstGeom prst="star24">
              <a:avLst/>
            </a:prstGeom>
            <a:blipFill>
              <a:blip r:embed="rId4" cstate="print"/>
              <a:stretch>
                <a:fillRect l="-3000" t="-9000"/>
              </a:stretch>
            </a:blipFill>
            <a:ln>
              <a:noFill/>
            </a:ln>
            <a:effectLst>
              <a:outerShdw blurRad="50800" dist="38100" dir="2700000" sx="96000" sy="96000" algn="tl" rotWithShape="0">
                <a:prstClr val="black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5" name="矩形 44"/>
            <p:cNvSpPr/>
            <p:nvPr/>
          </p:nvSpPr>
          <p:spPr>
            <a:xfrm>
              <a:off x="2631365" y="3155123"/>
              <a:ext cx="4912819" cy="3311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 页面如何显示</a:t>
              </a:r>
              <a:endPara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6" name="TextBox 66"/>
            <p:cNvSpPr txBox="1">
              <a:spLocks noChangeArrowheads="1"/>
            </p:cNvSpPr>
            <p:nvPr/>
          </p:nvSpPr>
          <p:spPr bwMode="auto">
            <a:xfrm>
              <a:off x="1844014" y="3145675"/>
              <a:ext cx="633526" cy="331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二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16982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827584" y="35913"/>
            <a:ext cx="265649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页面如何显示</a:t>
            </a:r>
            <a:endParaRPr lang="zh-CN" altLang="en-US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688182"/>
            <a:ext cx="6238875" cy="3829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67544" y="980728"/>
            <a:ext cx="468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n"/>
            </a:pPr>
            <a:r>
              <a:rPr lang="zh-CN" altLang="en-US" b="1" dirty="0" smtClean="0">
                <a:latin typeface="+mn-ea"/>
              </a:rPr>
              <a:t>页面后端方法执行顺序</a:t>
            </a:r>
            <a:endParaRPr lang="zh-CN" altLang="en-US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31932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827584" y="35913"/>
            <a:ext cx="183255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如何显示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0034" y="1357298"/>
            <a:ext cx="8072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67544" y="980728"/>
            <a:ext cx="468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n"/>
            </a:pPr>
            <a:r>
              <a:rPr lang="zh-CN" altLang="en-US" b="1" dirty="0" smtClean="0">
                <a:latin typeface="+mn-ea"/>
              </a:rPr>
              <a:t>为什么需要</a:t>
            </a:r>
            <a:r>
              <a:rPr lang="en-US" altLang="zh-CN" b="1" dirty="0" smtClean="0">
                <a:latin typeface="+mn-ea"/>
              </a:rPr>
              <a:t>override </a:t>
            </a:r>
            <a:r>
              <a:rPr lang="en-US" altLang="zh-CN" b="1" dirty="0" err="1" smtClean="0">
                <a:latin typeface="+mn-ea"/>
              </a:rPr>
              <a:t>ConfigureForm</a:t>
            </a:r>
            <a:r>
              <a:rPr lang="zh-CN" altLang="en-US" b="1" dirty="0" smtClean="0">
                <a:latin typeface="+mn-ea"/>
              </a:rPr>
              <a:t>方法</a:t>
            </a:r>
            <a:endParaRPr lang="zh-CN" altLang="en-US" b="1" dirty="0">
              <a:latin typeface="+mn-ea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528517"/>
            <a:ext cx="439102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971600" y="2348880"/>
            <a:ext cx="71287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 smtClean="0"/>
              <a:t>在</a:t>
            </a:r>
            <a:r>
              <a:rPr lang="en-US" altLang="zh-CN" dirty="0" err="1" smtClean="0"/>
              <a:t>AppPage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OnLoad</a:t>
            </a:r>
            <a:r>
              <a:rPr lang="zh-CN" altLang="en-US" dirty="0" smtClean="0"/>
              <a:t>中，调用完页面</a:t>
            </a:r>
            <a:r>
              <a:rPr lang="en-US" altLang="zh-CN" dirty="0" err="1" smtClean="0"/>
              <a:t>Page_Load</a:t>
            </a:r>
            <a:r>
              <a:rPr lang="zh-CN" altLang="en-US" dirty="0" smtClean="0"/>
              <a:t>之后初始化</a:t>
            </a:r>
            <a:r>
              <a:rPr lang="en-US" altLang="zh-CN" dirty="0" err="1" smtClean="0"/>
              <a:t>AppForm</a:t>
            </a:r>
            <a:r>
              <a:rPr lang="zh-CN" altLang="en-US" dirty="0" smtClean="0"/>
              <a:t>控件的</a:t>
            </a:r>
            <a:r>
              <a:rPr lang="en-US" altLang="zh-CN" dirty="0" err="1" smtClean="0"/>
              <a:t>PageState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FormEvent</a:t>
            </a:r>
            <a:r>
              <a:rPr lang="zh-CN" altLang="en-US" dirty="0" smtClean="0"/>
              <a:t>等配置</a:t>
            </a:r>
            <a:endParaRPr lang="en-US" altLang="zh-CN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 smtClean="0"/>
              <a:t>通过</a:t>
            </a:r>
            <a:r>
              <a:rPr lang="en-US" altLang="zh-CN" dirty="0" smtClean="0"/>
              <a:t>Page</a:t>
            </a:r>
            <a:r>
              <a:rPr lang="zh-CN" altLang="en-US" dirty="0" smtClean="0"/>
              <a:t>模式保存数据时，在</a:t>
            </a:r>
            <a:r>
              <a:rPr lang="en-US" altLang="zh-CN" dirty="0" err="1" smtClean="0"/>
              <a:t>appForm.Execute</a:t>
            </a:r>
            <a:r>
              <a:rPr lang="zh-CN" altLang="en-US" dirty="0" smtClean="0"/>
              <a:t>中会执行自定义</a:t>
            </a:r>
            <a:r>
              <a:rPr lang="en-US" altLang="zh-CN" dirty="0" err="1" smtClean="0"/>
              <a:t>OnSave</a:t>
            </a:r>
            <a:r>
              <a:rPr lang="zh-CN" altLang="en-US" dirty="0" smtClean="0"/>
              <a:t>事件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00034" y="4067780"/>
            <a:ext cx="6232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n"/>
            </a:pPr>
            <a:r>
              <a:rPr lang="en-US" altLang="zh-CN" b="1" dirty="0" err="1" smtClean="0">
                <a:latin typeface="+mn-ea"/>
              </a:rPr>
              <a:t>DefaultValueXml</a:t>
            </a:r>
            <a:r>
              <a:rPr lang="zh-CN" altLang="en-US" b="1" dirty="0" smtClean="0">
                <a:latin typeface="+mn-ea"/>
              </a:rPr>
              <a:t>赋值的时机，在</a:t>
            </a:r>
            <a:r>
              <a:rPr lang="en-US" altLang="zh-CN" b="1" dirty="0" smtClean="0">
                <a:latin typeface="+mn-ea"/>
              </a:rPr>
              <a:t>Render</a:t>
            </a:r>
            <a:r>
              <a:rPr lang="zh-CN" altLang="en-US" b="1" dirty="0" smtClean="0">
                <a:latin typeface="+mn-ea"/>
              </a:rPr>
              <a:t>前赋值</a:t>
            </a:r>
            <a:endParaRPr lang="zh-CN" altLang="en-US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94436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827584" y="35913"/>
            <a:ext cx="183255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如何显示</a:t>
            </a:r>
            <a:endParaRPr lang="zh-CN" altLang="en-US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980728"/>
            <a:ext cx="468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n"/>
            </a:pPr>
            <a:r>
              <a:rPr lang="en-US" altLang="zh-CN" b="1" dirty="0" err="1" smtClean="0">
                <a:latin typeface="+mn-ea"/>
              </a:rPr>
              <a:t>AppForm</a:t>
            </a:r>
            <a:r>
              <a:rPr lang="zh-CN" altLang="en-US" b="1" dirty="0" smtClean="0">
                <a:latin typeface="+mn-ea"/>
              </a:rPr>
              <a:t>页面</a:t>
            </a:r>
            <a:r>
              <a:rPr lang="en-US" altLang="zh-CN" b="1" dirty="0" smtClean="0">
                <a:latin typeface="+mn-ea"/>
              </a:rPr>
              <a:t>Render</a:t>
            </a:r>
            <a:r>
              <a:rPr lang="zh-CN" altLang="en-US" b="1" dirty="0" smtClean="0">
                <a:latin typeface="+mn-ea"/>
              </a:rPr>
              <a:t>执行顺序</a:t>
            </a:r>
            <a:endParaRPr lang="zh-CN" altLang="en-US" b="1" dirty="0">
              <a:latin typeface="+mn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9688" y="1938338"/>
            <a:ext cx="6524625" cy="298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94436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827584" y="35913"/>
            <a:ext cx="183255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如何显示</a:t>
            </a:r>
            <a:endParaRPr lang="zh-CN" altLang="en-US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980728"/>
            <a:ext cx="468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n"/>
            </a:pPr>
            <a:r>
              <a:rPr lang="zh-CN" altLang="en-US" b="1" dirty="0">
                <a:latin typeface="+mn-ea"/>
              </a:rPr>
              <a:t>依据</a:t>
            </a:r>
            <a:r>
              <a:rPr lang="en-US" altLang="zh-CN" b="1" dirty="0">
                <a:latin typeface="+mn-ea"/>
              </a:rPr>
              <a:t>item</a:t>
            </a:r>
            <a:r>
              <a:rPr lang="zh-CN" altLang="en-US" b="1" dirty="0">
                <a:latin typeface="+mn-ea"/>
              </a:rPr>
              <a:t>类型输出控件内容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1792" y="1403484"/>
            <a:ext cx="7632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 smtClean="0"/>
              <a:t>常见类型有</a:t>
            </a:r>
            <a:r>
              <a:rPr lang="en-US" altLang="zh-CN" dirty="0" smtClean="0"/>
              <a:t>text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memo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password</a:t>
            </a:r>
            <a:r>
              <a:rPr lang="zh-CN" altLang="en-US" dirty="0" smtClean="0"/>
              <a:t>、</a:t>
            </a:r>
            <a:r>
              <a:rPr lang="en-US" altLang="zh-CN" dirty="0" smtClean="0"/>
              <a:t>number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datetime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radio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select</a:t>
            </a:r>
            <a:r>
              <a:rPr lang="zh-CN" altLang="en-US" dirty="0" smtClean="0"/>
              <a:t>、</a:t>
            </a:r>
            <a:endParaRPr lang="en-US" altLang="zh-CN" dirty="0" smtClean="0"/>
          </a:p>
          <a:p>
            <a:r>
              <a:rPr lang="en-US" altLang="zh-CN" dirty="0" smtClean="0"/>
              <a:t>Lookup</a:t>
            </a:r>
            <a:r>
              <a:rPr lang="zh-CN" altLang="en-US" dirty="0" smtClean="0"/>
              <a:t>、</a:t>
            </a:r>
            <a:r>
              <a:rPr lang="en-US" altLang="zh-CN" dirty="0" smtClean="0"/>
              <a:t>hidden</a:t>
            </a:r>
            <a:r>
              <a:rPr lang="zh-CN" altLang="en-US" dirty="0" smtClean="0"/>
              <a:t>、</a:t>
            </a:r>
            <a:r>
              <a:rPr lang="en-US" altLang="zh-CN" dirty="0" smtClean="0"/>
              <a:t>hyperlink</a:t>
            </a:r>
            <a:r>
              <a:rPr lang="zh-CN" altLang="en-US" dirty="0" smtClean="0"/>
              <a:t>、</a:t>
            </a:r>
            <a:r>
              <a:rPr lang="en-US" altLang="zh-CN" dirty="0">
                <a:solidFill>
                  <a:srgbClr val="FF0000"/>
                </a:solidFill>
              </a:rPr>
              <a:t>blank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1867" y="2132856"/>
            <a:ext cx="76328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 startAt="2"/>
            </a:pPr>
            <a:r>
              <a:rPr lang="zh-CN" altLang="en-US" dirty="0" smtClean="0"/>
              <a:t>常见属性</a:t>
            </a:r>
            <a:endParaRPr lang="en-US" altLang="zh-CN" dirty="0" smtClean="0"/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zh-CN" dirty="0" err="1" smtClean="0"/>
              <a:t>Req</a:t>
            </a:r>
            <a:r>
              <a:rPr lang="en-US" altLang="zh-CN" dirty="0" smtClean="0"/>
              <a:t> </a:t>
            </a:r>
            <a:r>
              <a:rPr lang="zh-CN" altLang="en-US" dirty="0" smtClean="0"/>
              <a:t>是否必填 </a:t>
            </a:r>
            <a:r>
              <a:rPr lang="en-US" altLang="zh-CN" dirty="0" smtClean="0"/>
              <a:t>: </a:t>
            </a:r>
            <a:r>
              <a:rPr lang="zh-CN" altLang="en-US" dirty="0" smtClean="0"/>
              <a:t>添加</a:t>
            </a:r>
            <a:r>
              <a:rPr lang="en-US" altLang="zh-CN" dirty="0" err="1" smtClean="0"/>
              <a:t>req</a:t>
            </a:r>
            <a:r>
              <a:rPr lang="zh-CN" altLang="en-US" dirty="0" smtClean="0"/>
              <a:t>样式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req</a:t>
            </a:r>
            <a:r>
              <a:rPr lang="zh-CN" altLang="en-US" dirty="0" smtClean="0"/>
              <a:t>、</a:t>
            </a:r>
            <a:r>
              <a:rPr lang="en-US" altLang="zh-CN" dirty="0" smtClean="0"/>
              <a:t>rec</a:t>
            </a:r>
            <a:r>
              <a:rPr lang="zh-CN" altLang="en-US" dirty="0" smtClean="0"/>
              <a:t>、</a:t>
            </a:r>
            <a:r>
              <a:rPr lang="zh-CN" altLang="en-US" dirty="0"/>
              <a:t>无</a:t>
            </a:r>
            <a:r>
              <a:rPr lang="en-US" altLang="zh-CN" dirty="0" smtClean="0"/>
              <a:t>]</a:t>
            </a:r>
            <a:r>
              <a:rPr lang="zh-CN" altLang="en-US" dirty="0" smtClean="0"/>
              <a:t>，添加元素</a:t>
            </a:r>
            <a:r>
              <a:rPr lang="en-US" altLang="zh-CN" dirty="0" err="1" smtClean="0"/>
              <a:t>req</a:t>
            </a:r>
            <a:r>
              <a:rPr lang="zh-CN" altLang="en-US" dirty="0" smtClean="0"/>
              <a:t>属性</a:t>
            </a:r>
            <a:endParaRPr lang="en-US" altLang="zh-CN" dirty="0" smtClean="0"/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zh-CN" dirty="0" err="1" smtClean="0"/>
              <a:t>createapi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updateapi</a:t>
            </a:r>
            <a:r>
              <a:rPr lang="en-US" altLang="zh-CN" dirty="0" smtClean="0"/>
              <a:t>:</a:t>
            </a:r>
            <a:r>
              <a:rPr lang="zh-CN" altLang="en-US" dirty="0" smtClean="0"/>
              <a:t>通过控制控件是否只读来设置权限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27584" y="3356992"/>
            <a:ext cx="7632848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3.    </a:t>
            </a:r>
            <a:r>
              <a:rPr lang="zh-CN" altLang="en-US" dirty="0" smtClean="0"/>
              <a:t>常见</a:t>
            </a:r>
            <a:r>
              <a:rPr lang="zh-CN" altLang="en-US" dirty="0"/>
              <a:t>事件</a:t>
            </a:r>
            <a:endParaRPr lang="en-US" altLang="zh-CN" dirty="0" smtClean="0"/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zh-CN" dirty="0" err="1"/>
              <a:t>onchange</a:t>
            </a:r>
            <a:r>
              <a:rPr lang="zh-CN" altLang="en-US" dirty="0" smtClean="0"/>
              <a:t>事件：</a:t>
            </a:r>
            <a:r>
              <a:rPr lang="en-US" altLang="zh-CN" dirty="0" err="1" smtClean="0"/>
              <a:t>text,password,memo,select</a:t>
            </a:r>
            <a:endParaRPr lang="en-US" altLang="zh-CN" dirty="0" smtClean="0"/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zh-CN" dirty="0" err="1" smtClean="0"/>
              <a:t>onclick</a:t>
            </a:r>
            <a:r>
              <a:rPr lang="zh-CN" altLang="en-US" dirty="0" smtClean="0"/>
              <a:t>事件：</a:t>
            </a:r>
            <a:r>
              <a:rPr lang="en-US" altLang="zh-CN" dirty="0"/>
              <a:t>radio, </a:t>
            </a:r>
            <a:r>
              <a:rPr lang="en-US" altLang="zh-CN" dirty="0" smtClean="0"/>
              <a:t>hyperlink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zh-CN" dirty="0" err="1" smtClean="0"/>
              <a:t>onreturnvaluechange</a:t>
            </a:r>
            <a:r>
              <a:rPr lang="zh-CN" altLang="en-US" dirty="0" smtClean="0"/>
              <a:t>事件：</a:t>
            </a:r>
            <a:r>
              <a:rPr lang="en-US" altLang="zh-CN" dirty="0" err="1" smtClean="0"/>
              <a:t>number,datetime</a:t>
            </a:r>
            <a:endParaRPr lang="en-US" altLang="zh-CN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827584" y="4981525"/>
            <a:ext cx="76328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4.    </a:t>
            </a:r>
            <a:r>
              <a:rPr lang="zh-CN" altLang="en-US" dirty="0" smtClean="0"/>
              <a:t>事件填写位置</a:t>
            </a:r>
            <a:endParaRPr lang="en-US" altLang="zh-CN" dirty="0" smtClean="0"/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dirty="0" smtClean="0"/>
              <a:t>作为</a:t>
            </a:r>
            <a:r>
              <a:rPr lang="en-US" altLang="zh-CN" dirty="0" smtClean="0"/>
              <a:t>item</a:t>
            </a:r>
            <a:r>
              <a:rPr lang="zh-CN" altLang="en-US" dirty="0" smtClean="0"/>
              <a:t>的属性</a:t>
            </a:r>
            <a:endParaRPr lang="en-US" altLang="zh-CN" dirty="0" smtClean="0"/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dirty="0" smtClean="0"/>
              <a:t>作为</a:t>
            </a:r>
            <a:r>
              <a:rPr lang="en-US" altLang="zh-CN" dirty="0" smtClean="0"/>
              <a:t>attribute</a:t>
            </a:r>
            <a:r>
              <a:rPr lang="zh-CN" altLang="en-US" dirty="0" smtClean="0"/>
              <a:t>的属性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515922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明源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顶峰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000" dirty="0" smtClean="0">
            <a:solidFill>
              <a:schemeClr val="tx1"/>
            </a:solidFill>
            <a:latin typeface="微软雅黑" pitchFamily="34" charset="-122"/>
            <a:ea typeface="微软雅黑" pitchFamily="3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8576</TotalTime>
  <Words>1168</Words>
  <Application>Microsoft Office PowerPoint</Application>
  <PresentationFormat>全屏显示(4:3)</PresentationFormat>
  <Paragraphs>211</Paragraphs>
  <Slides>22</Slides>
  <Notes>9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3" baseType="lpstr">
      <vt:lpstr>明源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明源·运维支持部</dc:title>
  <dc:creator>杨尚清</dc:creator>
  <cp:lastModifiedBy>Administrator</cp:lastModifiedBy>
  <cp:revision>1146</cp:revision>
  <dcterms:created xsi:type="dcterms:W3CDTF">2010-11-10T02:35:49Z</dcterms:created>
  <dcterms:modified xsi:type="dcterms:W3CDTF">2013-07-29T08:11:58Z</dcterms:modified>
</cp:coreProperties>
</file>