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90" r:id="rId3"/>
    <p:sldId id="392" r:id="rId4"/>
    <p:sldId id="393" r:id="rId5"/>
    <p:sldId id="394" r:id="rId6"/>
    <p:sldId id="391" r:id="rId7"/>
    <p:sldId id="385" r:id="rId8"/>
    <p:sldId id="386" r:id="rId9"/>
    <p:sldId id="395" r:id="rId10"/>
    <p:sldId id="396" r:id="rId11"/>
    <p:sldId id="397" r:id="rId12"/>
    <p:sldId id="398" r:id="rId13"/>
    <p:sldId id="371" r:id="rId14"/>
    <p:sldId id="28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0" autoAdjust="0"/>
  </p:normalViewPr>
  <p:slideViewPr>
    <p:cSldViewPr>
      <p:cViewPr varScale="1">
        <p:scale>
          <a:sx n="89" d="100"/>
          <a:sy n="89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9BF02-CB56-4E14-A1F9-3F874C1838EA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70CD0-C7B5-42F4-A8A5-F5D0EDF49D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0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8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70CD0-C7B5-42F4-A8A5-F5D0EDF49D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1C49556-2C11-4A4D-B616-431F6E15AF7E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EB3A220-1EB3-4719-90E0-DFF2C05DB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8"/>
          <p:cNvSpPr txBox="1">
            <a:spLocks noChangeArrowheads="1"/>
          </p:cNvSpPr>
          <p:nvPr/>
        </p:nvSpPr>
        <p:spPr bwMode="auto">
          <a:xfrm>
            <a:off x="8756650" y="6586538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1" name="图片 11" descr="未标题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91535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-328521" y="1196752"/>
            <a:ext cx="920476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2013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年源动力培养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           -MAP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常规一级界面开发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6429375" y="5500688"/>
            <a:ext cx="2000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6732240" y="6021288"/>
            <a:ext cx="2088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2012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732240" y="5661248"/>
            <a:ext cx="2088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杨容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11" descr="未标题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91535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357290" y="92867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42918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44274" y="1187066"/>
            <a:ext cx="405591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AppForm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学习分享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          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500826" y="5429264"/>
            <a:ext cx="23025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陈伟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6538634" y="5857892"/>
            <a:ext cx="24625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2013/07/21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如何显示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>
                <a:latin typeface="+mn-ea"/>
              </a:rPr>
              <a:t>依据</a:t>
            </a:r>
            <a:r>
              <a:rPr lang="en-US" altLang="zh-CN" b="1" dirty="0">
                <a:latin typeface="+mn-ea"/>
              </a:rPr>
              <a:t>item</a:t>
            </a:r>
            <a:r>
              <a:rPr lang="zh-CN" altLang="en-US" b="1" dirty="0">
                <a:latin typeface="+mn-ea"/>
              </a:rPr>
              <a:t>类型输出控件内容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867" y="1484784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zh-CN" altLang="en-US" dirty="0"/>
              <a:t>并非只能执行常用事件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在</a:t>
            </a:r>
            <a:r>
              <a:rPr lang="en-US" altLang="zh-CN" dirty="0"/>
              <a:t>item</a:t>
            </a:r>
            <a:r>
              <a:rPr lang="zh-CN" altLang="en-US" dirty="0"/>
              <a:t>属性中添加的事件名称必须与</a:t>
            </a:r>
            <a:r>
              <a:rPr lang="en-US" altLang="zh-CN" dirty="0"/>
              <a:t>SDK</a:t>
            </a:r>
            <a:r>
              <a:rPr lang="zh-CN" altLang="en-US" dirty="0"/>
              <a:t>上一致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/>
              <a:t>在</a:t>
            </a:r>
            <a:r>
              <a:rPr lang="en-US" altLang="zh-CN" dirty="0"/>
              <a:t>attribute</a:t>
            </a:r>
            <a:r>
              <a:rPr lang="zh-CN" altLang="en-US" dirty="0"/>
              <a:t>属性中添加的事件可以是任何可以执行的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8" y="2642681"/>
            <a:ext cx="65627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3717032"/>
            <a:ext cx="76328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   </a:t>
            </a:r>
            <a:r>
              <a:rPr lang="zh-CN" altLang="en-US" dirty="0" smtClean="0"/>
              <a:t>自定义</a:t>
            </a:r>
            <a:r>
              <a:rPr lang="zh-CN" altLang="en-US" dirty="0"/>
              <a:t>事件如何执行</a:t>
            </a:r>
            <a:r>
              <a:rPr lang="en-US" altLang="zh-CN" dirty="0"/>
              <a:t>(</a:t>
            </a:r>
            <a:r>
              <a:rPr lang="en-US" altLang="zh-CN" dirty="0" err="1"/>
              <a:t>onreturnvaluechange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number: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onblur</a:t>
            </a:r>
            <a:r>
              <a:rPr lang="zh-CN" altLang="en-US" dirty="0" smtClean="0"/>
              <a:t>中触法</a:t>
            </a:r>
            <a:r>
              <a:rPr lang="en-US" altLang="zh-CN" dirty="0" err="1"/>
              <a:t>onreturnvaluechange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/>
              <a:t>d</a:t>
            </a:r>
            <a:r>
              <a:rPr lang="en-US" altLang="zh-CN" dirty="0" err="1" smtClean="0"/>
              <a:t>atetime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onbeforedeactivate</a:t>
            </a:r>
            <a:r>
              <a:rPr lang="zh-CN" altLang="en-US" dirty="0" smtClean="0"/>
              <a:t>中触发</a:t>
            </a:r>
            <a:r>
              <a:rPr lang="en-US" altLang="zh-CN" dirty="0" err="1" smtClean="0">
                <a:solidFill>
                  <a:prstClr val="black"/>
                </a:solidFill>
              </a:rPr>
              <a:t>onreturnvaluechange</a:t>
            </a:r>
            <a:r>
              <a:rPr lang="zh-CN" altLang="en-US" dirty="0" smtClean="0">
                <a:solidFill>
                  <a:prstClr val="black"/>
                </a:solidFill>
              </a:rPr>
              <a:t>事件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80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7584" y="35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1252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9463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如何显示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9813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788024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如何保存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12" name="组合 57"/>
          <p:cNvGrpSpPr>
            <a:grpSpLocks/>
          </p:cNvGrpSpPr>
          <p:nvPr/>
        </p:nvGrpSpPr>
        <p:grpSpPr bwMode="auto">
          <a:xfrm>
            <a:off x="628512" y="2060847"/>
            <a:ext cx="3451261" cy="785812"/>
            <a:chOff x="1500166" y="2071678"/>
            <a:chExt cx="6072230" cy="785818"/>
          </a:xfrm>
        </p:grpSpPr>
        <p:sp>
          <p:nvSpPr>
            <p:cNvPr id="13" name="圆角矩形 12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二十四角星 13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如何配置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29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628511" y="2996952"/>
            <a:ext cx="3451261" cy="785812"/>
            <a:chOff x="1500166" y="2071678"/>
            <a:chExt cx="6072230" cy="785818"/>
          </a:xfrm>
        </p:grpSpPr>
        <p:sp>
          <p:nvSpPr>
            <p:cNvPr id="19" name="圆角矩形 1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二十四角星 1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页面如何显示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57"/>
          <p:cNvGrpSpPr>
            <a:grpSpLocks/>
          </p:cNvGrpSpPr>
          <p:nvPr/>
        </p:nvGrpSpPr>
        <p:grpSpPr bwMode="auto">
          <a:xfrm>
            <a:off x="5076056" y="3003228"/>
            <a:ext cx="3451261" cy="785812"/>
            <a:chOff x="1500166" y="2071678"/>
            <a:chExt cx="6072230" cy="785818"/>
          </a:xfrm>
        </p:grpSpPr>
        <p:sp>
          <p:nvSpPr>
            <p:cNvPr id="24" name="圆角矩形 2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二十四角星 2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后端如何保存数据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57"/>
          <p:cNvGrpSpPr>
            <a:grpSpLocks/>
          </p:cNvGrpSpPr>
          <p:nvPr/>
        </p:nvGrpSpPr>
        <p:grpSpPr bwMode="auto">
          <a:xfrm>
            <a:off x="5076056" y="3939332"/>
            <a:ext cx="3451261" cy="785812"/>
            <a:chOff x="1500166" y="2071678"/>
            <a:chExt cx="6072230" cy="785818"/>
          </a:xfrm>
        </p:grpSpPr>
        <p:sp>
          <p:nvSpPr>
            <p:cNvPr id="29" name="圆角矩形 2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二十四角星 2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XmlHttp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模式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57"/>
          <p:cNvGrpSpPr>
            <a:grpSpLocks/>
          </p:cNvGrpSpPr>
          <p:nvPr/>
        </p:nvGrpSpPr>
        <p:grpSpPr bwMode="auto">
          <a:xfrm>
            <a:off x="5148064" y="4875436"/>
            <a:ext cx="3451261" cy="785812"/>
            <a:chOff x="1500166" y="2071678"/>
            <a:chExt cx="6072230" cy="785818"/>
          </a:xfrm>
        </p:grpSpPr>
        <p:sp>
          <p:nvSpPr>
            <p:cNvPr id="34" name="圆角矩形 3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二十四角星 3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错误异常如何解析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六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62"/>
          <p:cNvGrpSpPr>
            <a:grpSpLocks/>
          </p:cNvGrpSpPr>
          <p:nvPr/>
        </p:nvGrpSpPr>
        <p:grpSpPr bwMode="auto">
          <a:xfrm>
            <a:off x="5076056" y="1970184"/>
            <a:ext cx="3458346" cy="876475"/>
            <a:chOff x="1609833" y="2978054"/>
            <a:chExt cx="6072230" cy="785818"/>
          </a:xfrm>
        </p:grpSpPr>
        <p:sp>
          <p:nvSpPr>
            <p:cNvPr id="43" name="圆角矩形 42"/>
            <p:cNvSpPr/>
            <p:nvPr/>
          </p:nvSpPr>
          <p:spPr>
            <a:xfrm>
              <a:off x="1609833" y="2978054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二十四角星 43"/>
            <p:cNvSpPr/>
            <p:nvPr/>
          </p:nvSpPr>
          <p:spPr>
            <a:xfrm>
              <a:off x="1718941" y="3007626"/>
              <a:ext cx="98832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631365" y="3155123"/>
              <a:ext cx="4912819" cy="33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前端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如何收集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66"/>
            <p:cNvSpPr txBox="1">
              <a:spLocks noChangeArrowheads="1"/>
            </p:cNvSpPr>
            <p:nvPr/>
          </p:nvSpPr>
          <p:spPr bwMode="auto">
            <a:xfrm>
              <a:off x="1844014" y="3145675"/>
              <a:ext cx="633526" cy="3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5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前端如何收集数据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*</a:t>
            </a:r>
            <a:r>
              <a:rPr lang="en-US" altLang="zh-CN" b="1" dirty="0" smtClean="0">
                <a:latin typeface="+mn-ea"/>
              </a:rPr>
              <a:t>_Edit.aspx</a:t>
            </a:r>
            <a:r>
              <a:rPr lang="zh-CN" altLang="en-US" b="1" dirty="0" smtClean="0">
                <a:latin typeface="+mn-ea"/>
              </a:rPr>
              <a:t>页面点击保存脚本执行顺序</a:t>
            </a:r>
            <a:endParaRPr lang="zh-CN" altLang="en-US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0388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个人改进意见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7969" name="图片 2" descr="未标题-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7584" y="35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1252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9463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如何显示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9813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788024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如何保存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7" name="组合 62"/>
          <p:cNvGrpSpPr>
            <a:grpSpLocks/>
          </p:cNvGrpSpPr>
          <p:nvPr/>
        </p:nvGrpSpPr>
        <p:grpSpPr bwMode="auto">
          <a:xfrm>
            <a:off x="611560" y="2060848"/>
            <a:ext cx="3458346" cy="876475"/>
            <a:chOff x="1493468" y="2930219"/>
            <a:chExt cx="6072230" cy="785818"/>
          </a:xfrm>
        </p:grpSpPr>
        <p:sp>
          <p:nvSpPr>
            <p:cNvPr id="8" name="圆角矩形 7"/>
            <p:cNvSpPr/>
            <p:nvPr/>
          </p:nvSpPr>
          <p:spPr>
            <a:xfrm>
              <a:off x="1493468" y="2930219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二十四角星 8"/>
            <p:cNvSpPr/>
            <p:nvPr/>
          </p:nvSpPr>
          <p:spPr>
            <a:xfrm>
              <a:off x="1643043" y="3001658"/>
              <a:ext cx="98832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631365" y="3155123"/>
              <a:ext cx="4912819" cy="33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如何配置</a:t>
              </a:r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</a:t>
              </a:r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66"/>
            <p:cNvSpPr txBox="1">
              <a:spLocks noChangeArrowheads="1"/>
            </p:cNvSpPr>
            <p:nvPr/>
          </p:nvSpPr>
          <p:spPr bwMode="auto">
            <a:xfrm>
              <a:off x="1744973" y="3145675"/>
              <a:ext cx="633526" cy="3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</p:grpSp>
      <p:grpSp>
        <p:nvGrpSpPr>
          <p:cNvPr id="12" name="组合 57"/>
          <p:cNvGrpSpPr>
            <a:grpSpLocks/>
          </p:cNvGrpSpPr>
          <p:nvPr/>
        </p:nvGrpSpPr>
        <p:grpSpPr bwMode="auto">
          <a:xfrm>
            <a:off x="618645" y="3147244"/>
            <a:ext cx="3451261" cy="785812"/>
            <a:chOff x="1500166" y="2071678"/>
            <a:chExt cx="6072230" cy="785818"/>
          </a:xfrm>
        </p:grpSpPr>
        <p:sp>
          <p:nvSpPr>
            <p:cNvPr id="13" name="圆角矩形 12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二十四角星 13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如何显示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29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5081179" y="2060848"/>
            <a:ext cx="3451261" cy="785812"/>
            <a:chOff x="1500166" y="2071678"/>
            <a:chExt cx="6072230" cy="785818"/>
          </a:xfrm>
        </p:grpSpPr>
        <p:sp>
          <p:nvSpPr>
            <p:cNvPr id="19" name="圆角矩形 1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二十四角星 1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前端如何收集数据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57"/>
          <p:cNvGrpSpPr>
            <a:grpSpLocks/>
          </p:cNvGrpSpPr>
          <p:nvPr/>
        </p:nvGrpSpPr>
        <p:grpSpPr bwMode="auto">
          <a:xfrm>
            <a:off x="5076056" y="3003228"/>
            <a:ext cx="3451261" cy="785812"/>
            <a:chOff x="1500166" y="2071678"/>
            <a:chExt cx="6072230" cy="785818"/>
          </a:xfrm>
        </p:grpSpPr>
        <p:sp>
          <p:nvSpPr>
            <p:cNvPr id="24" name="圆角矩形 2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二十四角星 2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后端如何保存数据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57"/>
          <p:cNvGrpSpPr>
            <a:grpSpLocks/>
          </p:cNvGrpSpPr>
          <p:nvPr/>
        </p:nvGrpSpPr>
        <p:grpSpPr bwMode="auto">
          <a:xfrm>
            <a:off x="5076056" y="3939332"/>
            <a:ext cx="3451261" cy="785812"/>
            <a:chOff x="1500166" y="2071678"/>
            <a:chExt cx="6072230" cy="785818"/>
          </a:xfrm>
        </p:grpSpPr>
        <p:sp>
          <p:nvSpPr>
            <p:cNvPr id="29" name="圆角矩形 2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二十四角星 2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XmlHttp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模式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57"/>
          <p:cNvGrpSpPr>
            <a:grpSpLocks/>
          </p:cNvGrpSpPr>
          <p:nvPr/>
        </p:nvGrpSpPr>
        <p:grpSpPr bwMode="auto">
          <a:xfrm>
            <a:off x="5148064" y="4875436"/>
            <a:ext cx="3451261" cy="785812"/>
            <a:chOff x="1500166" y="2071678"/>
            <a:chExt cx="6072230" cy="785818"/>
          </a:xfrm>
        </p:grpSpPr>
        <p:sp>
          <p:nvSpPr>
            <p:cNvPr id="34" name="圆角矩形 3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二十四角星 3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错误异常如何解析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六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6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如何配置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792" y="133147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AppForm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ID</a:t>
            </a:r>
            <a:r>
              <a:rPr lang="zh-CN" altLang="en-US" dirty="0" smtClean="0"/>
              <a:t>必须与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一致，建议统一命名为</a:t>
            </a:r>
            <a:r>
              <a:rPr lang="en-US" altLang="zh-CN" dirty="0" err="1" smtClean="0"/>
              <a:t>appForm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smtClean="0">
                <a:latin typeface="+mn-ea"/>
              </a:rPr>
              <a:t>ID</a:t>
            </a:r>
            <a:r>
              <a:rPr lang="zh-CN" altLang="en-US" b="1" dirty="0" smtClean="0">
                <a:latin typeface="+mn-ea"/>
              </a:rPr>
              <a:t>一致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045" y="17635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DataSource</a:t>
            </a:r>
            <a:r>
              <a:rPr lang="zh-CN" altLang="en-US" b="1" dirty="0" smtClean="0">
                <a:latin typeface="+mn-ea"/>
              </a:rPr>
              <a:t>条件替换</a:t>
            </a:r>
            <a:endParaRPr lang="zh-CN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PageState</a:t>
            </a:r>
            <a:r>
              <a:rPr lang="en-US" altLang="zh-CN" dirty="0" smtClean="0"/>
              <a:t>==Add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1=1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1=2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5649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PageState</a:t>
            </a:r>
            <a:r>
              <a:rPr lang="en-US" altLang="zh-CN" dirty="0" smtClean="0"/>
              <a:t>==Modify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1=1</a:t>
            </a:r>
            <a:r>
              <a:rPr lang="zh-CN" altLang="en-US" dirty="0" smtClean="0"/>
              <a:t>替换为</a:t>
            </a:r>
            <a:r>
              <a:rPr lang="en-US" altLang="zh-CN" dirty="0" err="1" smtClean="0"/>
              <a:t>keyName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oid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249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ps</a:t>
            </a:r>
            <a:r>
              <a:rPr lang="en-US" altLang="zh-CN" dirty="0" smtClean="0"/>
              <a:t>: 1=1</a:t>
            </a:r>
            <a:r>
              <a:rPr lang="zh-CN" altLang="en-US" dirty="0" smtClean="0"/>
              <a:t>中间不能有分隔，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前端属性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无效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34770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Sql</a:t>
            </a:r>
            <a:r>
              <a:rPr lang="zh-CN" altLang="en-US" b="1" dirty="0" smtClean="0">
                <a:latin typeface="+mn-ea"/>
              </a:rPr>
              <a:t>中默认会被替换的关键字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792" y="377974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/>
              <a:t>授权系统</a:t>
            </a:r>
            <a:r>
              <a:rPr lang="en-US" altLang="zh-CN" dirty="0" smtClean="0"/>
              <a:t>],</a:t>
            </a:r>
            <a:r>
              <a:rPr lang="en-US" altLang="zh-CN" dirty="0"/>
              <a:t> [</a:t>
            </a:r>
            <a:r>
              <a:rPr lang="zh-CN" altLang="en-US" dirty="0"/>
              <a:t>用户所属公司及下级公司过滤</a:t>
            </a:r>
            <a:r>
              <a:rPr lang="en-US" altLang="zh-CN" dirty="0" smtClean="0"/>
              <a:t>],</a:t>
            </a:r>
            <a:r>
              <a:rPr lang="en-US" altLang="zh-CN" dirty="0"/>
              <a:t> [</a:t>
            </a:r>
            <a:r>
              <a:rPr lang="zh-CN" altLang="en-US" dirty="0"/>
              <a:t>今天</a:t>
            </a:r>
            <a:r>
              <a:rPr lang="en-US" altLang="zh-CN" dirty="0" smtClean="0"/>
              <a:t>],</a:t>
            </a:r>
            <a:r>
              <a:rPr lang="en-US" altLang="zh-CN" dirty="0"/>
              <a:t> [</a:t>
            </a:r>
            <a:r>
              <a:rPr lang="zh-CN" altLang="en-US" dirty="0"/>
              <a:t>本周初</a:t>
            </a:r>
            <a:r>
              <a:rPr lang="en-US" altLang="zh-CN" dirty="0" smtClean="0"/>
              <a:t>], </a:t>
            </a:r>
            <a:r>
              <a:rPr lang="en-US" altLang="zh-CN" dirty="0"/>
              <a:t>[</a:t>
            </a:r>
            <a:r>
              <a:rPr lang="zh-CN" altLang="en-US" dirty="0"/>
              <a:t>本周末</a:t>
            </a:r>
            <a:r>
              <a:rPr lang="en-US" altLang="zh-CN" dirty="0" smtClean="0"/>
              <a:t>]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422108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KeywordName</a:t>
            </a:r>
            <a:r>
              <a:rPr lang="en-US" altLang="zh-CN" dirty="0"/>
              <a:t> FROM </a:t>
            </a:r>
            <a:endParaRPr lang="en-US" altLang="zh-CN" dirty="0" smtClean="0"/>
          </a:p>
          <a:p>
            <a:r>
              <a:rPr lang="en-US" altLang="zh-CN" dirty="0" err="1" smtClean="0"/>
              <a:t>myKeyword</a:t>
            </a:r>
            <a:r>
              <a:rPr lang="en-US" altLang="zh-CN" dirty="0" smtClean="0"/>
              <a:t> </a:t>
            </a:r>
            <a:r>
              <a:rPr lang="en-US" altLang="zh-CN" dirty="0"/>
              <a:t>WHERE Purpose='</a:t>
            </a:r>
            <a:r>
              <a:rPr lang="zh-CN" altLang="en-US" dirty="0"/>
              <a:t>数据过滤</a:t>
            </a:r>
            <a:r>
              <a:rPr lang="en-US" altLang="zh-CN" dirty="0"/>
              <a:t>' OR Purpose='</a:t>
            </a:r>
            <a:r>
              <a:rPr lang="zh-CN" altLang="en-US" dirty="0"/>
              <a:t>当前信息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523094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ps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其它常见配置参考</a:t>
            </a:r>
            <a:r>
              <a:rPr lang="en-US" altLang="zh-CN" dirty="0" smtClean="0"/>
              <a:t>MAP3.02 SDK</a:t>
            </a:r>
          </a:p>
        </p:txBody>
      </p:sp>
    </p:spTree>
    <p:extLst>
      <p:ext uri="{BB962C8B-B14F-4D97-AF65-F5344CB8AC3E}">
        <p14:creationId xmlns:p14="http://schemas.microsoft.com/office/powerpoint/2010/main" val="25597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如何配置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后端</a:t>
            </a:r>
            <a:r>
              <a:rPr lang="en-US" altLang="zh-CN" b="1" dirty="0" err="1" smtClean="0">
                <a:latin typeface="+mn-ea"/>
              </a:rPr>
              <a:t>DefaultValueXml</a:t>
            </a:r>
            <a:endParaRPr lang="zh-CN" altLang="en-US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792" y="140348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&lt;xml&gt;</a:t>
            </a:r>
            <a:r>
              <a:rPr lang="zh-CN" altLang="en-US" dirty="0" smtClean="0"/>
              <a:t>开头</a:t>
            </a:r>
            <a:r>
              <a:rPr lang="en-US" altLang="zh-CN" dirty="0" smtClean="0"/>
              <a:t>,&lt;/xml&gt;</a:t>
            </a:r>
            <a:r>
              <a:rPr lang="zh-CN" altLang="en-US" dirty="0" smtClean="0"/>
              <a:t>结尾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18355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以页面对应的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作为结点名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8" y="4349849"/>
            <a:ext cx="79248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420888"/>
            <a:ext cx="77057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27584" y="551897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DefaultValueXml</a:t>
            </a:r>
            <a:r>
              <a:rPr lang="zh-CN" altLang="en-US" dirty="0" smtClean="0"/>
              <a:t>并非只可用于初始化默认标签值，还可添加其它任意属性及属性的值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04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7584" y="35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01252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9463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如何显示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89813" y="1556792"/>
            <a:ext cx="4026731" cy="4752528"/>
          </a:xfrm>
          <a:prstGeom prst="roundRect">
            <a:avLst>
              <a:gd name="adj" fmla="val 10480"/>
            </a:avLst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788024" y="1124744"/>
            <a:ext cx="4028519" cy="647632"/>
          </a:xfrm>
          <a:custGeom>
            <a:avLst/>
            <a:gdLst>
              <a:gd name="connsiteX0" fmla="*/ 366050 w 3492847"/>
              <a:gd name="connsiteY0" fmla="*/ 0 h 584472"/>
              <a:gd name="connsiteX1" fmla="*/ 3126797 w 3492847"/>
              <a:gd name="connsiteY1" fmla="*/ 0 h 584472"/>
              <a:gd name="connsiteX2" fmla="*/ 3492847 w 3492847"/>
              <a:gd name="connsiteY2" fmla="*/ 366050 h 584472"/>
              <a:gd name="connsiteX3" fmla="*/ 3492847 w 3492847"/>
              <a:gd name="connsiteY3" fmla="*/ 584472 h 584472"/>
              <a:gd name="connsiteX4" fmla="*/ 0 w 3492847"/>
              <a:gd name="connsiteY4" fmla="*/ 584472 h 584472"/>
              <a:gd name="connsiteX5" fmla="*/ 0 w 3492847"/>
              <a:gd name="connsiteY5" fmla="*/ 366050 h 584472"/>
              <a:gd name="connsiteX6" fmla="*/ 366050 w 3492847"/>
              <a:gd name="connsiteY6" fmla="*/ 0 h 58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847" h="584472">
                <a:moveTo>
                  <a:pt x="366050" y="0"/>
                </a:moveTo>
                <a:lnTo>
                  <a:pt x="3126797" y="0"/>
                </a:lnTo>
                <a:cubicBezTo>
                  <a:pt x="3328961" y="0"/>
                  <a:pt x="3492847" y="163886"/>
                  <a:pt x="3492847" y="366050"/>
                </a:cubicBezTo>
                <a:lnTo>
                  <a:pt x="3492847" y="584472"/>
                </a:lnTo>
                <a:lnTo>
                  <a:pt x="0" y="584472"/>
                </a:lnTo>
                <a:lnTo>
                  <a:pt x="0" y="366050"/>
                </a:lnTo>
                <a:cubicBezTo>
                  <a:pt x="0" y="163886"/>
                  <a:pt x="163886" y="0"/>
                  <a:pt x="3660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如何保存</a:t>
            </a:r>
            <a:endParaRPr lang="zh-CN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12" name="组合 57"/>
          <p:cNvGrpSpPr>
            <a:grpSpLocks/>
          </p:cNvGrpSpPr>
          <p:nvPr/>
        </p:nvGrpSpPr>
        <p:grpSpPr bwMode="auto">
          <a:xfrm>
            <a:off x="628512" y="2060847"/>
            <a:ext cx="3451261" cy="785812"/>
            <a:chOff x="1500166" y="2071678"/>
            <a:chExt cx="6072230" cy="785818"/>
          </a:xfrm>
        </p:grpSpPr>
        <p:sp>
          <p:nvSpPr>
            <p:cNvPr id="13" name="圆角矩形 12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二十四角星 13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如何配置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295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5081179" y="2060848"/>
            <a:ext cx="3451261" cy="785812"/>
            <a:chOff x="1500166" y="2071678"/>
            <a:chExt cx="6072230" cy="785818"/>
          </a:xfrm>
        </p:grpSpPr>
        <p:sp>
          <p:nvSpPr>
            <p:cNvPr id="19" name="圆角矩形 1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二十四角星 1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前端如何收集数据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57"/>
          <p:cNvGrpSpPr>
            <a:grpSpLocks/>
          </p:cNvGrpSpPr>
          <p:nvPr/>
        </p:nvGrpSpPr>
        <p:grpSpPr bwMode="auto">
          <a:xfrm>
            <a:off x="5076056" y="3003228"/>
            <a:ext cx="3451261" cy="785812"/>
            <a:chOff x="1500166" y="2071678"/>
            <a:chExt cx="6072230" cy="785818"/>
          </a:xfrm>
        </p:grpSpPr>
        <p:sp>
          <p:nvSpPr>
            <p:cNvPr id="24" name="圆角矩形 2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二十四角星 2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后端如何保存数据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57"/>
          <p:cNvGrpSpPr>
            <a:grpSpLocks/>
          </p:cNvGrpSpPr>
          <p:nvPr/>
        </p:nvGrpSpPr>
        <p:grpSpPr bwMode="auto">
          <a:xfrm>
            <a:off x="5076056" y="3939332"/>
            <a:ext cx="3451261" cy="785812"/>
            <a:chOff x="1500166" y="2071678"/>
            <a:chExt cx="6072230" cy="785818"/>
          </a:xfrm>
        </p:grpSpPr>
        <p:sp>
          <p:nvSpPr>
            <p:cNvPr id="29" name="圆角矩形 28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二十四角星 29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XmlHttp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模式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57"/>
          <p:cNvGrpSpPr>
            <a:grpSpLocks/>
          </p:cNvGrpSpPr>
          <p:nvPr/>
        </p:nvGrpSpPr>
        <p:grpSpPr bwMode="auto">
          <a:xfrm>
            <a:off x="5148064" y="4875436"/>
            <a:ext cx="3451261" cy="785812"/>
            <a:chOff x="1500166" y="2071678"/>
            <a:chExt cx="6072230" cy="785818"/>
          </a:xfrm>
        </p:grpSpPr>
        <p:sp>
          <p:nvSpPr>
            <p:cNvPr id="34" name="圆角矩形 33"/>
            <p:cNvSpPr/>
            <p:nvPr/>
          </p:nvSpPr>
          <p:spPr>
            <a:xfrm>
              <a:off x="1500166" y="2071678"/>
              <a:ext cx="6072230" cy="785818"/>
            </a:xfrm>
            <a:prstGeom prst="roundRect">
              <a:avLst/>
            </a:prstGeom>
            <a:blipFill dpi="0" rotWithShape="1">
              <a:blip r:embed="rId3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二十四角星 34"/>
            <p:cNvSpPr/>
            <p:nvPr/>
          </p:nvSpPr>
          <p:spPr>
            <a:xfrm>
              <a:off x="1643040" y="2143116"/>
              <a:ext cx="98489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27934" y="2285992"/>
              <a:ext cx="4824406" cy="369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错误异常如何解析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61"/>
            <p:cNvSpPr txBox="1">
              <a:spLocks noChangeArrowheads="1"/>
            </p:cNvSpPr>
            <p:nvPr/>
          </p:nvSpPr>
          <p:spPr bwMode="auto">
            <a:xfrm>
              <a:off x="1744974" y="2285992"/>
              <a:ext cx="633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六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62"/>
          <p:cNvGrpSpPr>
            <a:grpSpLocks/>
          </p:cNvGrpSpPr>
          <p:nvPr/>
        </p:nvGrpSpPr>
        <p:grpSpPr bwMode="auto">
          <a:xfrm>
            <a:off x="621427" y="2963968"/>
            <a:ext cx="3458346" cy="876475"/>
            <a:chOff x="1609833" y="2978054"/>
            <a:chExt cx="6072230" cy="785818"/>
          </a:xfrm>
        </p:grpSpPr>
        <p:sp>
          <p:nvSpPr>
            <p:cNvPr id="43" name="圆角矩形 42"/>
            <p:cNvSpPr/>
            <p:nvPr/>
          </p:nvSpPr>
          <p:spPr>
            <a:xfrm>
              <a:off x="1609833" y="2978054"/>
              <a:ext cx="6072230" cy="785818"/>
            </a:xfrm>
            <a:prstGeom prst="roundRect">
              <a:avLst/>
            </a:prstGeom>
            <a:blipFill dpi="0" rotWithShape="1">
              <a:blip r:embed="rId5" cstate="print"/>
              <a:srcRect/>
              <a:stretch>
                <a:fillRect l="-3000" t="-9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二十四角星 43"/>
            <p:cNvSpPr/>
            <p:nvPr/>
          </p:nvSpPr>
          <p:spPr>
            <a:xfrm>
              <a:off x="1718941" y="3007626"/>
              <a:ext cx="988322" cy="642942"/>
            </a:xfrm>
            <a:prstGeom prst="star24">
              <a:avLst/>
            </a:prstGeom>
            <a:blipFill>
              <a:blip r:embed="rId4" cstate="print"/>
              <a:stretch>
                <a:fillRect l="-3000" t="-9000"/>
              </a:stretch>
            </a:blipFill>
            <a:ln>
              <a:noFill/>
            </a:ln>
            <a:effectLst>
              <a:outerShdw blurRad="50800" dist="38100" dir="2700000" sx="96000" sy="96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631365" y="3155123"/>
              <a:ext cx="4912819" cy="331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页面如何显示</a:t>
              </a:r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66"/>
            <p:cNvSpPr txBox="1">
              <a:spLocks noChangeArrowheads="1"/>
            </p:cNvSpPr>
            <p:nvPr/>
          </p:nvSpPr>
          <p:spPr bwMode="auto">
            <a:xfrm>
              <a:off x="1844014" y="3145675"/>
              <a:ext cx="633526" cy="3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页面如何显示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88182"/>
            <a:ext cx="62388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页面后端方法执行顺序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19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如何显示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latin typeface="+mn-ea"/>
              </a:rPr>
              <a:t>为什么需要</a:t>
            </a:r>
            <a:r>
              <a:rPr lang="en-US" altLang="zh-CN" b="1" dirty="0" smtClean="0">
                <a:latin typeface="+mn-ea"/>
              </a:rPr>
              <a:t>override </a:t>
            </a:r>
            <a:r>
              <a:rPr lang="en-US" altLang="zh-CN" b="1" dirty="0" err="1" smtClean="0">
                <a:latin typeface="+mn-ea"/>
              </a:rPr>
              <a:t>ConfigureForm</a:t>
            </a:r>
            <a:r>
              <a:rPr lang="zh-CN" altLang="en-US" b="1" dirty="0" smtClean="0">
                <a:latin typeface="+mn-ea"/>
              </a:rPr>
              <a:t>方法</a:t>
            </a:r>
            <a:endParaRPr lang="zh-CN" altLang="en-US" b="1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28517"/>
            <a:ext cx="43910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234888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AppPage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中，调用完页面</a:t>
            </a:r>
            <a:r>
              <a:rPr lang="en-US" altLang="zh-CN" dirty="0" err="1" smtClean="0"/>
              <a:t>Page_Load</a:t>
            </a:r>
            <a:r>
              <a:rPr lang="zh-CN" altLang="en-US" dirty="0" smtClean="0"/>
              <a:t>之后初始化</a:t>
            </a:r>
            <a:r>
              <a:rPr lang="en-US" altLang="zh-CN" dirty="0" err="1" smtClean="0"/>
              <a:t>AppForm</a:t>
            </a:r>
            <a:r>
              <a:rPr lang="zh-CN" altLang="en-US" dirty="0" smtClean="0"/>
              <a:t>控件的</a:t>
            </a:r>
            <a:r>
              <a:rPr lang="en-US" altLang="zh-CN" dirty="0" err="1" smtClean="0"/>
              <a:t>PageState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FormEvent</a:t>
            </a:r>
            <a:r>
              <a:rPr lang="zh-CN" altLang="en-US" dirty="0" smtClean="0"/>
              <a:t>等配置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419708"/>
            <a:ext cx="62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DefaultValueXml</a:t>
            </a:r>
            <a:r>
              <a:rPr lang="zh-CN" altLang="en-US" b="1" dirty="0" smtClean="0">
                <a:latin typeface="+mn-ea"/>
              </a:rPr>
              <a:t>赋值的时机，在</a:t>
            </a:r>
            <a:r>
              <a:rPr lang="en-US" altLang="zh-CN" b="1" dirty="0" smtClean="0">
                <a:latin typeface="+mn-ea"/>
              </a:rPr>
              <a:t>Render</a:t>
            </a:r>
            <a:r>
              <a:rPr lang="zh-CN" altLang="en-US" b="1" dirty="0" smtClean="0">
                <a:latin typeface="+mn-ea"/>
              </a:rPr>
              <a:t>前赋值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44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如何显示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2579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-US" altLang="zh-CN" b="1" dirty="0" err="1" smtClean="0">
                <a:latin typeface="+mn-ea"/>
              </a:rPr>
              <a:t>AppForm</a:t>
            </a:r>
            <a:r>
              <a:rPr lang="zh-CN" altLang="en-US" b="1" dirty="0" smtClean="0">
                <a:latin typeface="+mn-ea"/>
              </a:rPr>
              <a:t>页面</a:t>
            </a:r>
            <a:r>
              <a:rPr lang="en-US" altLang="zh-CN" b="1" dirty="0" smtClean="0">
                <a:latin typeface="+mn-ea"/>
              </a:rPr>
              <a:t>Render</a:t>
            </a:r>
            <a:r>
              <a:rPr lang="zh-CN" altLang="en-US" b="1" dirty="0" smtClean="0">
                <a:latin typeface="+mn-ea"/>
              </a:rPr>
              <a:t>执行顺序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44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3591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如何显示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>
                <a:latin typeface="+mn-ea"/>
              </a:rPr>
              <a:t>依据</a:t>
            </a:r>
            <a:r>
              <a:rPr lang="en-US" altLang="zh-CN" b="1" dirty="0">
                <a:latin typeface="+mn-ea"/>
              </a:rPr>
              <a:t>item</a:t>
            </a:r>
            <a:r>
              <a:rPr lang="zh-CN" altLang="en-US" b="1" dirty="0">
                <a:latin typeface="+mn-ea"/>
              </a:rPr>
              <a:t>类型输出控件内容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1792" y="140348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常见类型有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Lookup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hyperlink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blank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867" y="213285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/>
              <a:t>常见属性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Req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是否必填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rec</a:t>
            </a:r>
            <a:r>
              <a:rPr lang="zh-CN" altLang="en-US" dirty="0" smtClean="0"/>
              <a:t>、</a:t>
            </a:r>
            <a:r>
              <a:rPr lang="zh-CN" altLang="en-US" dirty="0"/>
              <a:t>无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，添加元素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createapi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updateapi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通过控制控件是否只读来设置权限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356992"/>
            <a:ext cx="76328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   </a:t>
            </a:r>
            <a:r>
              <a:rPr lang="zh-CN" altLang="en-US" dirty="0" smtClean="0"/>
              <a:t>常见</a:t>
            </a:r>
            <a:r>
              <a:rPr lang="zh-CN" altLang="en-US" dirty="0"/>
              <a:t>事件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/>
              <a:t>onchange</a:t>
            </a:r>
            <a:r>
              <a:rPr lang="zh-CN" altLang="en-US" dirty="0" smtClean="0"/>
              <a:t>事件：</a:t>
            </a:r>
            <a:r>
              <a:rPr lang="en-US" altLang="zh-CN" dirty="0" err="1" smtClean="0"/>
              <a:t>text,password,memo,select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onclick</a:t>
            </a:r>
            <a:r>
              <a:rPr lang="zh-CN" altLang="en-US" dirty="0" smtClean="0"/>
              <a:t>事件：</a:t>
            </a:r>
            <a:r>
              <a:rPr lang="en-US" altLang="zh-CN" dirty="0"/>
              <a:t>radio, </a:t>
            </a:r>
            <a:r>
              <a:rPr lang="en-US" altLang="zh-CN" dirty="0" smtClean="0"/>
              <a:t>hyperlink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onreturnvaluechange</a:t>
            </a:r>
            <a:r>
              <a:rPr lang="zh-CN" altLang="en-US" dirty="0" smtClean="0"/>
              <a:t>事件：</a:t>
            </a:r>
            <a:r>
              <a:rPr lang="en-US" altLang="zh-CN" dirty="0" err="1" smtClean="0"/>
              <a:t>number,datetime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7584" y="4981525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   </a:t>
            </a:r>
            <a:r>
              <a:rPr lang="zh-CN" altLang="en-US" dirty="0" smtClean="0"/>
              <a:t>事件填写位置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作为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作为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ttriubte</a:t>
            </a:r>
            <a:r>
              <a:rPr lang="zh-CN" altLang="en-US" dirty="0" smtClean="0"/>
              <a:t>的属性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59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明源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7950</TotalTime>
  <Words>526</Words>
  <Application>Microsoft Office PowerPoint</Application>
  <PresentationFormat>全屏显示(4:3)</PresentationFormat>
  <Paragraphs>109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明源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明源·运维支持部</dc:title>
  <dc:creator>杨尚清</dc:creator>
  <cp:lastModifiedBy>Administrator</cp:lastModifiedBy>
  <cp:revision>1040</cp:revision>
  <dcterms:created xsi:type="dcterms:W3CDTF">2010-11-10T02:35:49Z</dcterms:created>
  <dcterms:modified xsi:type="dcterms:W3CDTF">2013-07-24T01:11:23Z</dcterms:modified>
</cp:coreProperties>
</file>