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68" r:id="rId2"/>
    <p:sldId id="269" r:id="rId3"/>
    <p:sldId id="267" r:id="rId4"/>
    <p:sldId id="271" r:id="rId5"/>
    <p:sldId id="272" r:id="rId6"/>
    <p:sldId id="256" r:id="rId7"/>
    <p:sldId id="273" r:id="rId8"/>
    <p:sldId id="274" r:id="rId9"/>
    <p:sldId id="275" r:id="rId10"/>
    <p:sldId id="276" r:id="rId11"/>
    <p:sldId id="265" r:id="rId12"/>
    <p:sldId id="266" r:id="rId13"/>
    <p:sldId id="277" r:id="rId14"/>
    <p:sldId id="281" r:id="rId15"/>
    <p:sldId id="282" r:id="rId16"/>
    <p:sldId id="283" r:id="rId17"/>
    <p:sldId id="278" r:id="rId18"/>
    <p:sldId id="284" r:id="rId19"/>
    <p:sldId id="288" r:id="rId20"/>
    <p:sldId id="287" r:id="rId21"/>
    <p:sldId id="289" r:id="rId22"/>
    <p:sldId id="290" r:id="rId23"/>
    <p:sldId id="285" r:id="rId24"/>
    <p:sldId id="286" r:id="rId25"/>
    <p:sldId id="291" r:id="rId26"/>
    <p:sldId id="279" r:id="rId27"/>
    <p:sldId id="292" r:id="rId28"/>
    <p:sldId id="293" r:id="rId29"/>
    <p:sldId id="297" r:id="rId30"/>
    <p:sldId id="280" r:id="rId31"/>
    <p:sldId id="294" r:id="rId32"/>
    <p:sldId id="262" r:id="rId33"/>
    <p:sldId id="263" r:id="rId34"/>
    <p:sldId id="29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16" autoAdjust="0"/>
  </p:normalViewPr>
  <p:slideViewPr>
    <p:cSldViewPr snapToGrid="0">
      <p:cViewPr varScale="1">
        <p:scale>
          <a:sx n="59" d="100"/>
          <a:sy n="59" d="100"/>
        </p:scale>
        <p:origin x="17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C6316-C31E-4D20-9EAB-1E7A73B3EED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2CFF1-C88D-46E5-90EE-C4A2928F7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0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100000"/>
              </a:spcBef>
              <a:defRPr/>
            </a:pPr>
            <a:r>
              <a:rPr lang="en-US" altLang="zh-CN" sz="2400" dirty="0" smtClean="0">
                <a:effectLst/>
                <a:ea typeface="宋体" charset="-122"/>
                <a:cs typeface="宋体" charset="-122"/>
              </a:rPr>
              <a:t>Local IM: deals only with </a:t>
            </a:r>
            <a:r>
              <a:rPr lang="en-US" altLang="zh-CN" sz="2400" i="1" dirty="0" smtClean="0">
                <a:effectLst/>
                <a:ea typeface="宋体" charset="-122"/>
                <a:cs typeface="宋体" charset="-122"/>
              </a:rPr>
              <a:t>isolated</a:t>
            </a:r>
            <a:r>
              <a:rPr lang="en-US" altLang="zh-CN" sz="2400" dirty="0" smtClean="0">
                <a:effectLst/>
                <a:ea typeface="宋体" charset="-122"/>
                <a:cs typeface="宋体" charset="-122"/>
              </a:rPr>
              <a:t> surface points and direct light sources, e.g., </a:t>
            </a:r>
            <a:r>
              <a:rPr lang="en-US" altLang="zh-CN" sz="2400" dirty="0" err="1" smtClean="0">
                <a:effectLst/>
                <a:ea typeface="宋体" charset="-122"/>
                <a:cs typeface="宋体" charset="-122"/>
              </a:rPr>
              <a:t>Phong</a:t>
            </a:r>
            <a:r>
              <a:rPr lang="en-US" altLang="zh-CN" sz="2400" dirty="0" smtClean="0">
                <a:effectLst/>
                <a:ea typeface="宋体" charset="-122"/>
                <a:cs typeface="宋体" charset="-122"/>
              </a:rPr>
              <a:t> reflectance model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altLang="zh-CN" sz="2400" dirty="0" smtClean="0">
                <a:effectLst/>
                <a:ea typeface="宋体" charset="-122"/>
                <a:cs typeface="宋体" charset="-122"/>
              </a:rPr>
              <a:t>Global IM: takes into account the relationships between </a:t>
            </a:r>
            <a:r>
              <a:rPr lang="en-US" altLang="zh-CN" sz="2400" i="1" dirty="0" smtClean="0">
                <a:effectLst/>
                <a:ea typeface="宋体" charset="-122"/>
                <a:cs typeface="宋体" charset="-122"/>
              </a:rPr>
              <a:t>all</a:t>
            </a:r>
            <a:r>
              <a:rPr lang="en-US" altLang="zh-CN" sz="2400" dirty="0" smtClean="0">
                <a:effectLst/>
                <a:ea typeface="宋体" charset="-122"/>
                <a:cs typeface="宋体" charset="-122"/>
              </a:rPr>
              <a:t> surface points in the environment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altLang="zh-CN" sz="1200" b="1" dirty="0" smtClean="0">
                <a:solidFill>
                  <a:srgbClr val="C00000"/>
                </a:solidFill>
                <a:effectLst/>
                <a:ea typeface="宋体" charset="-122"/>
                <a:cs typeface="宋体" charset="-122"/>
              </a:rPr>
              <a:t>Shading: colors the whole scene </a:t>
            </a:r>
            <a:r>
              <a:rPr lang="en-US" altLang="zh-CN" sz="1200" dirty="0" smtClean="0">
                <a:effectLst/>
                <a:ea typeface="宋体" charset="-122"/>
                <a:cs typeface="宋体" charset="-122"/>
              </a:rPr>
              <a:t>after applying an illumination model at a </a:t>
            </a:r>
            <a:r>
              <a:rPr lang="en-US" altLang="zh-CN" sz="1200" i="1" dirty="0" smtClean="0">
                <a:effectLst/>
                <a:ea typeface="宋体" charset="-122"/>
                <a:cs typeface="宋体" charset="-122"/>
              </a:rPr>
              <a:t>sparse</a:t>
            </a:r>
            <a:r>
              <a:rPr lang="en-US" altLang="zh-CN" sz="1200" dirty="0" smtClean="0">
                <a:effectLst/>
                <a:ea typeface="宋体" charset="-122"/>
                <a:cs typeface="宋体" charset="-122"/>
              </a:rPr>
              <a:t> set of point samples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2CFF1-C88D-46E5-90EE-C4A2928F7F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2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光线追踪是对空间中光线传播过程的仿真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2CFF1-C88D-46E5-90EE-C4A2928F7F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5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dirty="0" smtClean="0">
                <a:ea typeface="宋体" charset="-122"/>
                <a:cs typeface="宋体" charset="-122"/>
              </a:rPr>
              <a:t>Cast ray from eye through each pixel (so each pixel gets a color returned). Three cases: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zh-CN" dirty="0" smtClean="0">
                <a:ea typeface="宋体" charset="-122"/>
                <a:cs typeface="宋体" charset="-122"/>
              </a:rPr>
              <a:t>If the ray hits light source: assign color of light</a:t>
            </a:r>
          </a:p>
          <a:p>
            <a:pPr lvl="1">
              <a:spcBef>
                <a:spcPct val="50000"/>
              </a:spcBef>
              <a:spcAft>
                <a:spcPct val="20000"/>
              </a:spcAft>
              <a:defRPr/>
            </a:pPr>
            <a:r>
              <a:rPr lang="en-US" altLang="zh-CN" dirty="0" smtClean="0">
                <a:ea typeface="宋体" charset="-122"/>
                <a:cs typeface="宋体" charset="-122"/>
              </a:rPr>
              <a:t>If the ray hits infinity: assign a background color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zh-CN" dirty="0" smtClean="0">
                <a:ea typeface="宋体" charset="-122"/>
                <a:cs typeface="宋体" charset="-122"/>
              </a:rPr>
              <a:t>If the ray hits a surface: apply a LIM such as the </a:t>
            </a:r>
            <a:r>
              <a:rPr lang="en-US" altLang="zh-CN" dirty="0" err="1" smtClean="0">
                <a:ea typeface="宋体" charset="-122"/>
                <a:cs typeface="宋体" charset="-122"/>
              </a:rPr>
              <a:t>Phong</a:t>
            </a:r>
            <a:r>
              <a:rPr lang="en-US" altLang="zh-CN" dirty="0" smtClean="0">
                <a:ea typeface="宋体" charset="-122"/>
                <a:cs typeface="宋体" charset="-122"/>
              </a:rPr>
              <a:t> model to get a color for the pixel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 smtClean="0">
                <a:ea typeface="宋体" charset="-122"/>
                <a:cs typeface="宋体" charset="-122"/>
              </a:rPr>
              <a:t>This basically performs visibility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2CFF1-C88D-46E5-90EE-C4A2928F7F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6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假设两个根是</a:t>
            </a:r>
            <a:r>
              <a:rPr lang="en-US" altLang="zh-CN" dirty="0" smtClean="0"/>
              <a:t>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t2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t1</a:t>
            </a:r>
            <a:r>
              <a:rPr lang="en-US" altLang="zh-CN" baseline="0" dirty="0" smtClean="0"/>
              <a:t> &lt;= t2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t2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，说明无交点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t1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t2</a:t>
            </a:r>
            <a:r>
              <a:rPr lang="zh-CN" altLang="en-US" baseline="0" dirty="0" smtClean="0"/>
              <a:t>大于</a:t>
            </a:r>
            <a:r>
              <a:rPr lang="en-US" altLang="zh-CN" baseline="0" dirty="0" smtClean="0"/>
              <a:t>0, </a:t>
            </a:r>
            <a:r>
              <a:rPr lang="zh-CN" altLang="en-US" baseline="0" dirty="0" smtClean="0"/>
              <a:t>说明光线射出点在球体内部，</a:t>
            </a:r>
            <a:r>
              <a:rPr lang="en-US" altLang="zh-CN" baseline="0" dirty="0" smtClean="0"/>
              <a:t>t2</a:t>
            </a:r>
            <a:r>
              <a:rPr lang="zh-CN" altLang="en-US" baseline="0" dirty="0" smtClean="0"/>
              <a:t>时与球体相交</a:t>
            </a:r>
            <a:endParaRPr lang="en-US" altLang="zh-CN" baseline="0" dirty="0" smtClean="0"/>
          </a:p>
          <a:p>
            <a:r>
              <a:rPr lang="zh-CN" altLang="en-US" baseline="0" dirty="0" smtClean="0"/>
              <a:t>如果</a:t>
            </a:r>
            <a:r>
              <a:rPr lang="en-US" altLang="zh-CN" baseline="0" dirty="0" smtClean="0"/>
              <a:t>t1</a:t>
            </a:r>
            <a:r>
              <a:rPr lang="zh-CN" altLang="en-US" baseline="0" dirty="0" smtClean="0"/>
              <a:t>大于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，说明光线在</a:t>
            </a:r>
            <a:r>
              <a:rPr lang="en-US" altLang="zh-CN" baseline="0" dirty="0" smtClean="0"/>
              <a:t>t1</a:t>
            </a:r>
            <a:r>
              <a:rPr lang="zh-CN" altLang="en-US" baseline="0" dirty="0" smtClean="0"/>
              <a:t>时与球体相交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2CFF1-C88D-46E5-90EE-C4A2928F7F7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9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交点的法线的获取，如果是三角面，很简单，通过叉乘就能得到平面的法线；如果是球体，也和简单，交点坐标减去圆心坐标；</a:t>
            </a:r>
            <a:endParaRPr lang="en-US" altLang="zh-CN" dirty="0" smtClean="0"/>
          </a:p>
          <a:p>
            <a:r>
              <a:rPr lang="zh-CN" altLang="en-US" dirty="0" smtClean="0"/>
              <a:t>下面说光线在交点处，发生反射和折射的情形。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2CFF1-C88D-46E5-90EE-C4A2928F7F7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2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we can see the underwater things clearly. </a:t>
            </a:r>
          </a:p>
          <a:p>
            <a:r>
              <a:rPr lang="en-US" altLang="zh-CN" dirty="0" smtClean="0"/>
              <a:t>so we will see the reflection in the distance.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2CFF1-C88D-46E5-90EE-C4A2928F7F7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0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2CFF1-C88D-46E5-90EE-C4A2928F7F7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33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3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3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3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4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3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8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2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D18E-688E-4FE3-BF7A-E7DD0AC9292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E65B-61F3-4A80-AE6B-5F75E619B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7117" y="188373"/>
            <a:ext cx="3995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Last week's </a:t>
            </a:r>
            <a:r>
              <a:rPr lang="zh-CN" altLang="en-US" sz="3600" dirty="0" smtClean="0"/>
              <a:t>Lecture</a:t>
            </a:r>
            <a:r>
              <a:rPr lang="en-US" altLang="zh-CN" sz="3600" dirty="0" smtClean="0"/>
              <a:t>s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45434" y="834704"/>
            <a:ext cx="746516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Local illumination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- </a:t>
            </a:r>
            <a:r>
              <a:rPr lang="en-US" altLang="zh-CN" dirty="0" smtClean="0">
                <a:ea typeface="宋体" charset="-122"/>
                <a:cs typeface="宋体" charset="-122"/>
              </a:rPr>
              <a:t>Much </a:t>
            </a:r>
            <a:r>
              <a:rPr lang="en-US" altLang="zh-CN" dirty="0">
                <a:ea typeface="宋体" charset="-122"/>
                <a:cs typeface="宋体" charset="-122"/>
              </a:rPr>
              <a:t>more simplified and </a:t>
            </a:r>
            <a:r>
              <a:rPr lang="en-US" altLang="zh-CN" dirty="0" smtClean="0">
                <a:ea typeface="宋体" charset="-122"/>
                <a:cs typeface="宋体" charset="-122"/>
              </a:rPr>
              <a:t>non-physical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charset="-122"/>
                <a:cs typeface="宋体" charset="-122"/>
              </a:rPr>
              <a:t>    - No </a:t>
            </a:r>
            <a:r>
              <a:rPr lang="en-US" altLang="zh-CN" dirty="0">
                <a:ea typeface="宋体" charset="-122"/>
                <a:cs typeface="宋体" charset="-122"/>
              </a:rPr>
              <a:t>explicit account for </a:t>
            </a:r>
            <a:r>
              <a:rPr lang="en-US" altLang="zh-CN" b="1" dirty="0">
                <a:solidFill>
                  <a:srgbClr val="C00000"/>
                </a:solidFill>
                <a:ea typeface="宋体" charset="-122"/>
                <a:cs typeface="宋体" charset="-122"/>
              </a:rPr>
              <a:t>inter-object </a:t>
            </a:r>
            <a:r>
              <a:rPr lang="en-US" altLang="zh-CN" b="1" dirty="0" smtClean="0">
                <a:solidFill>
                  <a:srgbClr val="C00000"/>
                </a:solidFill>
                <a:ea typeface="宋体" charset="-122"/>
                <a:cs typeface="宋体" charset="-122"/>
              </a:rPr>
              <a:t>reflections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charset="-122"/>
                <a:cs typeface="宋体" charset="-122"/>
              </a:rPr>
              <a:t>    - </a:t>
            </a:r>
            <a:r>
              <a:rPr lang="en-US" altLang="zh-CN" dirty="0" smtClean="0">
                <a:ea typeface="宋体" charset="-122"/>
                <a:cs typeface="宋体" charset="-122"/>
              </a:rPr>
              <a:t>Hard shadows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Global illumination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ea typeface="宋体" charset="-122"/>
                <a:cs typeface="宋体" charset="-122"/>
              </a:rPr>
              <a:t>    - </a:t>
            </a:r>
            <a:r>
              <a:rPr lang="en-US" altLang="zh-CN" b="1" dirty="0">
                <a:solidFill>
                  <a:srgbClr val="C00000"/>
                </a:solidFill>
                <a:ea typeface="宋体" charset="-122"/>
                <a:cs typeface="宋体" charset="-122"/>
              </a:rPr>
              <a:t>Incorporate all lights in the scene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ea typeface="宋体" charset="-122"/>
                <a:cs typeface="宋体" charset="-122"/>
              </a:rPr>
              <a:t>   - </a:t>
            </a:r>
            <a:r>
              <a:rPr lang="en-US" altLang="zh-CN" dirty="0">
                <a:ea typeface="宋体" charset="-122"/>
              </a:rPr>
              <a:t>About how </a:t>
            </a:r>
            <a:r>
              <a:rPr lang="en-US" altLang="zh-CN" dirty="0">
                <a:solidFill>
                  <a:prstClr val="black"/>
                </a:solidFill>
                <a:ea typeface="宋体" charset="-122"/>
                <a:cs typeface="宋体" charset="-122"/>
              </a:rPr>
              <a:t>to illuminate the whole scene dependently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</a:rPr>
              <a:t>    - Physically-based rendering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Shading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</a:rPr>
              <a:t>     - </a:t>
            </a:r>
            <a:r>
              <a:rPr lang="en-US" altLang="zh-CN" dirty="0">
                <a:solidFill>
                  <a:prstClr val="black"/>
                </a:solidFill>
              </a:rPr>
              <a:t>colors the whole scene after applying an illumination model at </a:t>
            </a:r>
            <a:r>
              <a:rPr lang="en-US" altLang="zh-CN" dirty="0" smtClean="0">
                <a:solidFill>
                  <a:prstClr val="black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a </a:t>
            </a:r>
            <a:r>
              <a:rPr lang="en-US" altLang="zh-CN" dirty="0">
                <a:solidFill>
                  <a:prstClr val="black"/>
                </a:solidFill>
              </a:rPr>
              <a:t>sparse set of point </a:t>
            </a:r>
            <a:r>
              <a:rPr lang="en-US" altLang="zh-CN" dirty="0" smtClean="0">
                <a:solidFill>
                  <a:prstClr val="black"/>
                </a:solidFill>
              </a:rPr>
              <a:t>samples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- </a:t>
            </a:r>
            <a:r>
              <a:rPr lang="en-US" altLang="zh-CN" dirty="0">
                <a:solidFill>
                  <a:prstClr val="black"/>
                </a:solidFill>
              </a:rPr>
              <a:t>Flat </a:t>
            </a:r>
            <a:r>
              <a:rPr lang="en-US" altLang="zh-CN" dirty="0" smtClean="0">
                <a:solidFill>
                  <a:prstClr val="black"/>
                </a:solidFill>
              </a:rPr>
              <a:t>shading / </a:t>
            </a:r>
            <a:r>
              <a:rPr lang="en-US" altLang="zh-CN" dirty="0" err="1" smtClean="0">
                <a:solidFill>
                  <a:prstClr val="black"/>
                </a:solidFill>
              </a:rPr>
              <a:t>Gouraud</a:t>
            </a:r>
            <a:r>
              <a:rPr lang="en-US" altLang="zh-CN" dirty="0" smtClean="0">
                <a:solidFill>
                  <a:prstClr val="black"/>
                </a:solidFill>
              </a:rPr>
              <a:t>  shading / </a:t>
            </a:r>
            <a:r>
              <a:rPr lang="en-US" altLang="zh-CN" dirty="0" err="1" smtClean="0">
                <a:solidFill>
                  <a:prstClr val="black"/>
                </a:solidFill>
              </a:rPr>
              <a:t>Phong</a:t>
            </a:r>
            <a:r>
              <a:rPr lang="en-US" altLang="zh-CN" dirty="0" smtClean="0">
                <a:solidFill>
                  <a:prstClr val="black"/>
                </a:solidFill>
              </a:rPr>
              <a:t> shading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7" y="1548490"/>
            <a:ext cx="8129453" cy="43838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354" y="528429"/>
            <a:ext cx="5318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Ray Tracing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16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4206" y="373830"/>
            <a:ext cx="5915025" cy="9941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The ray tree</a:t>
            </a:r>
          </a:p>
        </p:txBody>
      </p:sp>
      <p:grpSp>
        <p:nvGrpSpPr>
          <p:cNvPr id="28677" name="Group 7"/>
          <p:cNvGrpSpPr>
            <a:grpSpLocks/>
          </p:cNvGrpSpPr>
          <p:nvPr/>
        </p:nvGrpSpPr>
        <p:grpSpPr bwMode="auto">
          <a:xfrm>
            <a:off x="806053" y="1708031"/>
            <a:ext cx="8076690" cy="3956290"/>
            <a:chOff x="521" y="1152"/>
            <a:chExt cx="5251" cy="2322"/>
          </a:xfrm>
        </p:grpSpPr>
        <p:pic>
          <p:nvPicPr>
            <p:cNvPr id="28682" name="Picture 6" descr="14-3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" y="1152"/>
              <a:ext cx="1914" cy="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5" descr="14-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152"/>
              <a:ext cx="3600" cy="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1165283" y="5924124"/>
            <a:ext cx="67704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latin typeface="+mn-ea"/>
                <a:ea typeface="+mn-ea"/>
              </a:rPr>
              <a:t>Follow rays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recursively</a:t>
            </a:r>
            <a:r>
              <a:rPr lang="en-US" altLang="zh-CN" sz="2000" dirty="0">
                <a:latin typeface="+mn-ea"/>
                <a:ea typeface="+mn-ea"/>
              </a:rPr>
              <a:t> – recursive ray tracing</a:t>
            </a:r>
          </a:p>
        </p:txBody>
      </p:sp>
      <p:sp>
        <p:nvSpPr>
          <p:cNvPr id="28679" name="Oval 9"/>
          <p:cNvSpPr>
            <a:spLocks noChangeArrowheads="1"/>
          </p:cNvSpPr>
          <p:nvPr/>
        </p:nvSpPr>
        <p:spPr bwMode="auto">
          <a:xfrm>
            <a:off x="3763566" y="2741170"/>
            <a:ext cx="259766" cy="421972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CA" altLang="zh-CN" sz="135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575448" y="2646761"/>
            <a:ext cx="110728" cy="432197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918097" y="3014663"/>
            <a:ext cx="360759" cy="33575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028950" y="3350420"/>
            <a:ext cx="300038" cy="33575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0243" y="409181"/>
            <a:ext cx="5943600" cy="5834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A simple recursive ray tracer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993325" y="1291009"/>
            <a:ext cx="7522024" cy="4783220"/>
          </a:xfrm>
          <a:solidFill>
            <a:schemeClr val="bg1">
              <a:lumMod val="9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color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c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trace </a:t>
            </a:r>
            <a:r>
              <a:rPr lang="en-US" altLang="zh-CN" sz="1500" dirty="0">
                <a:ea typeface="宋体" charset="-122"/>
                <a:cs typeface="宋体" charset="-122"/>
              </a:rPr>
              <a:t>(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point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p,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vector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d, </a:t>
            </a:r>
            <a:r>
              <a:rPr lang="en-US" altLang="zh-CN" sz="1500" b="1" dirty="0" err="1">
                <a:solidFill>
                  <a:srgbClr val="6600FF"/>
                </a:solidFill>
                <a:ea typeface="宋体" charset="-122"/>
                <a:cs typeface="宋体" charset="-122"/>
              </a:rPr>
              <a:t>int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step) {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if (step &gt; max) return (</a:t>
            </a:r>
            <a:r>
              <a:rPr lang="en-US" altLang="zh-CN" sz="1500" dirty="0" err="1">
                <a:ea typeface="宋体" charset="-122"/>
                <a:cs typeface="宋体" charset="-122"/>
              </a:rPr>
              <a:t>background_color</a:t>
            </a:r>
            <a:r>
              <a:rPr lang="en-US" altLang="zh-CN" sz="1500" dirty="0">
                <a:ea typeface="宋体" charset="-122"/>
                <a:cs typeface="宋体" charset="-122"/>
              </a:rPr>
              <a:t>);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point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q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intersect </a:t>
            </a:r>
            <a:r>
              <a:rPr lang="en-US" altLang="zh-CN" sz="1500" dirty="0">
                <a:ea typeface="宋体" charset="-122"/>
                <a:cs typeface="宋体" charset="-122"/>
              </a:rPr>
              <a:t>(p, d, type);     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the most expensive operation</a:t>
            </a:r>
          </a:p>
          <a:p>
            <a:pPr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if (type == </a:t>
            </a:r>
            <a:r>
              <a:rPr lang="en-US" altLang="zh-CN" sz="1500" dirty="0" err="1">
                <a:ea typeface="宋体" charset="-122"/>
                <a:cs typeface="宋体" charset="-122"/>
              </a:rPr>
              <a:t>light_source</a:t>
            </a:r>
            <a:r>
              <a:rPr lang="en-US" altLang="zh-CN" sz="1500" dirty="0">
                <a:ea typeface="宋体" charset="-122"/>
                <a:cs typeface="宋体" charset="-122"/>
              </a:rPr>
              <a:t>) return (</a:t>
            </a:r>
            <a:r>
              <a:rPr lang="en-US" altLang="zh-CN" sz="1500" dirty="0" err="1">
                <a:ea typeface="宋体" charset="-122"/>
                <a:cs typeface="宋体" charset="-122"/>
              </a:rPr>
              <a:t>light_source_color</a:t>
            </a:r>
            <a:r>
              <a:rPr lang="en-US" altLang="zh-CN" sz="1500" dirty="0">
                <a:ea typeface="宋体" charset="-122"/>
                <a:cs typeface="宋体" charset="-122"/>
              </a:rPr>
              <a:t>);</a:t>
            </a:r>
          </a:p>
          <a:p>
            <a:pPr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if (type == </a:t>
            </a:r>
            <a:r>
              <a:rPr lang="en-US" altLang="zh-CN" sz="1500" dirty="0" err="1">
                <a:ea typeface="宋体" charset="-122"/>
                <a:cs typeface="宋体" charset="-122"/>
              </a:rPr>
              <a:t>no_intersection</a:t>
            </a:r>
            <a:r>
              <a:rPr lang="en-US" altLang="zh-CN" sz="1500" dirty="0">
                <a:ea typeface="宋体" charset="-122"/>
                <a:cs typeface="宋体" charset="-122"/>
              </a:rPr>
              <a:t>) return (</a:t>
            </a:r>
            <a:r>
              <a:rPr lang="en-US" altLang="zh-CN" sz="1500" dirty="0" err="1">
                <a:ea typeface="宋体" charset="-122"/>
                <a:cs typeface="宋体" charset="-122"/>
              </a:rPr>
              <a:t>background_color</a:t>
            </a:r>
            <a:r>
              <a:rPr lang="en-US" altLang="zh-CN" sz="1500" dirty="0">
                <a:ea typeface="宋体" charset="-122"/>
                <a:cs typeface="宋体" charset="-122"/>
              </a:rPr>
              <a:t>);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vector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n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normal </a:t>
            </a:r>
            <a:r>
              <a:rPr lang="en-US" altLang="zh-CN" sz="1500" dirty="0">
                <a:ea typeface="宋体" charset="-122"/>
                <a:cs typeface="宋体" charset="-122"/>
              </a:rPr>
              <a:t>(q, surface);</a:t>
            </a:r>
          </a:p>
          <a:p>
            <a:pPr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vector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</a:rPr>
              <a:t>s</a:t>
            </a:r>
            <a:r>
              <a:rPr lang="en-US" altLang="zh-CN" sz="1500" dirty="0">
                <a:ea typeface="宋体" charset="-122"/>
                <a:cs typeface="宋体" charset="-122"/>
              </a:rPr>
              <a:t> = light - q; 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shadow ray vector</a:t>
            </a:r>
            <a:endParaRPr lang="en-US" altLang="zh-CN" sz="1500" dirty="0">
              <a:ea typeface="宋体" charset="-122"/>
              <a:cs typeface="宋体" charset="-122"/>
            </a:endParaRPr>
          </a:p>
          <a:p>
            <a:pPr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vector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r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reflect</a:t>
            </a:r>
            <a:r>
              <a:rPr lang="en-US" altLang="zh-CN" sz="1500" dirty="0">
                <a:ea typeface="宋体" charset="-122"/>
                <a:cs typeface="宋体" charset="-122"/>
              </a:rPr>
              <a:t> (q, n, d); 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reflected ray vector</a:t>
            </a:r>
            <a:endParaRPr lang="en-US" altLang="zh-CN" sz="1500" dirty="0">
              <a:ea typeface="宋体" charset="-122"/>
              <a:cs typeface="宋体" charset="-122"/>
            </a:endParaRP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vector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t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transmit </a:t>
            </a:r>
            <a:r>
              <a:rPr lang="en-US" altLang="zh-CN" sz="1500" dirty="0">
                <a:ea typeface="宋体" charset="-122"/>
                <a:cs typeface="宋体" charset="-122"/>
              </a:rPr>
              <a:t>(q, n, d, surface_material_1, surface_material_2);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color</a:t>
            </a:r>
            <a:r>
              <a:rPr lang="en-US" altLang="zh-CN" sz="1500" dirty="0">
                <a:ea typeface="宋体" charset="-122"/>
                <a:cs typeface="宋体" charset="-122"/>
              </a:rPr>
              <a:t> local = </a:t>
            </a:r>
            <a:r>
              <a:rPr lang="en-US" altLang="zh-CN" sz="1500" b="1" dirty="0" err="1">
                <a:ea typeface="宋体" charset="-122"/>
                <a:cs typeface="宋体" charset="-122"/>
              </a:rPr>
              <a:t>phong</a:t>
            </a:r>
            <a:r>
              <a:rPr lang="en-US" altLang="zh-CN" sz="1500" b="1" dirty="0"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(q, n, d, s);   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shadow ray 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color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reflected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trace </a:t>
            </a:r>
            <a:r>
              <a:rPr lang="en-US" altLang="zh-CN" sz="1500" dirty="0">
                <a:ea typeface="宋体" charset="-122"/>
                <a:cs typeface="宋体" charset="-122"/>
              </a:rPr>
              <a:t>(q, r, step+1);	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recursive call </a:t>
            </a:r>
            <a:endParaRPr lang="en-US" altLang="zh-CN" sz="1500" dirty="0">
              <a:solidFill>
                <a:schemeClr val="accent6">
                  <a:lumMod val="75000"/>
                </a:schemeClr>
              </a:solidFill>
              <a:ea typeface="宋体" charset="-122"/>
              <a:cs typeface="宋体" charset="-122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color</a:t>
            </a:r>
            <a:r>
              <a:rPr lang="en-US" altLang="zh-CN" sz="1500" dirty="0">
                <a:ea typeface="宋体" charset="-122"/>
                <a:cs typeface="宋体" charset="-122"/>
              </a:rPr>
              <a:t> transmitted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trace </a:t>
            </a:r>
            <a:r>
              <a:rPr lang="en-US" altLang="zh-CN" sz="1500" dirty="0">
                <a:ea typeface="宋体" charset="-122"/>
                <a:cs typeface="宋体" charset="-122"/>
              </a:rPr>
              <a:t>(q, t, step+1);</a:t>
            </a:r>
            <a:r>
              <a:rPr lang="en-US" altLang="zh-CN" sz="1500" b="1" dirty="0">
                <a:solidFill>
                  <a:srgbClr val="66FF33"/>
                </a:solidFill>
                <a:ea typeface="宋体" charset="-122"/>
                <a:cs typeface="宋体" charset="-122"/>
              </a:rPr>
              <a:t>	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recursive call</a:t>
            </a:r>
            <a:endParaRPr lang="en-US" altLang="zh-CN" sz="1500" dirty="0">
              <a:solidFill>
                <a:schemeClr val="accent6">
                  <a:lumMod val="75000"/>
                </a:schemeClr>
              </a:solidFill>
              <a:ea typeface="宋体" charset="-122"/>
              <a:cs typeface="宋体" charset="-122"/>
            </a:endParaRP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return </a:t>
            </a:r>
            <a:r>
              <a:rPr lang="en-US" altLang="zh-CN" sz="1500" dirty="0" smtClean="0">
                <a:ea typeface="宋体" charset="-122"/>
                <a:cs typeface="宋体" charset="-122"/>
              </a:rPr>
              <a:t>local </a:t>
            </a:r>
            <a:r>
              <a:rPr lang="en-US" altLang="zh-CN" sz="1500" dirty="0">
                <a:ea typeface="宋体" charset="-122"/>
                <a:cs typeface="宋体" charset="-122"/>
              </a:rPr>
              <a:t>+ reflected + </a:t>
            </a:r>
            <a:r>
              <a:rPr lang="en-US" altLang="zh-CN" sz="1500" dirty="0" smtClean="0">
                <a:ea typeface="宋体" charset="-122"/>
                <a:cs typeface="宋体" charset="-122"/>
              </a:rPr>
              <a:t>transmitted;</a:t>
            </a:r>
            <a:endParaRPr lang="en-US" altLang="zh-CN" sz="1500" dirty="0">
              <a:ea typeface="宋体" charset="-122"/>
              <a:cs typeface="宋体" charset="-122"/>
            </a:endParaRP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} </a:t>
            </a:r>
            <a:r>
              <a:rPr lang="en-US" altLang="zh-CN" sz="1500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end of procedural</a:t>
            </a:r>
          </a:p>
        </p:txBody>
      </p:sp>
      <p:pic>
        <p:nvPicPr>
          <p:cNvPr id="6" name="Picture 6" descr="14-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99" y="956245"/>
            <a:ext cx="1019901" cy="1237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 smtClean="0">
                <a:latin typeface="+mn-lt"/>
                <a:ea typeface="+mn-ea"/>
                <a:cs typeface="+mn-cs"/>
              </a:rPr>
              <a:t>Ray casting</a:t>
            </a:r>
            <a:endParaRPr lang="en-US" altLang="zh-CN" sz="3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10" y="860145"/>
            <a:ext cx="3216805" cy="1951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71" y="3028556"/>
            <a:ext cx="6067425" cy="357187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84" y="409181"/>
            <a:ext cx="4286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 smtClean="0">
                <a:latin typeface="+mn-lt"/>
                <a:ea typeface="+mn-ea"/>
                <a:cs typeface="+mn-cs"/>
              </a:rPr>
              <a:t>Ray casting</a:t>
            </a:r>
            <a:endParaRPr lang="en-US" altLang="zh-CN" sz="3200" dirty="0">
              <a:latin typeface="+mn-lt"/>
              <a:ea typeface="+mn-ea"/>
              <a:cs typeface="+mn-cs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044292" y="3115621"/>
            <a:ext cx="752475" cy="704850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6349732" y="2348784"/>
            <a:ext cx="1851595" cy="1850181"/>
            <a:chOff x="310243" y="2248291"/>
            <a:chExt cx="1851595" cy="1850181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310243" y="3265714"/>
              <a:ext cx="1632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1094014" y="2449286"/>
              <a:ext cx="0" cy="1649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877786" y="331276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26671" y="224829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94013" y="2847973"/>
              <a:ext cx="36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99452" y="3686172"/>
              <a:ext cx="36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518562" y="3233053"/>
              <a:ext cx="0" cy="36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42268" y="3238492"/>
              <a:ext cx="0" cy="36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363436" y="3298376"/>
              <a:ext cx="244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88576" y="2682170"/>
              <a:ext cx="244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74351" y="3559051"/>
              <a:ext cx="52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25585" y="3269053"/>
              <a:ext cx="52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89185" y="1219175"/>
            <a:ext cx="4707843" cy="3826354"/>
            <a:chOff x="3425325" y="1545746"/>
            <a:chExt cx="4707843" cy="3826354"/>
          </a:xfrm>
        </p:grpSpPr>
        <p:sp>
          <p:nvSpPr>
            <p:cNvPr id="62" name="文本框 61"/>
            <p:cNvSpPr txBox="1"/>
            <p:nvPr/>
          </p:nvSpPr>
          <p:spPr>
            <a:xfrm>
              <a:off x="3425325" y="4943108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(H, 0)</a:t>
              </a:r>
              <a:endParaRPr lang="zh-CN" altLang="en-US" b="1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365009" y="168126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(0, W)</a:t>
              </a:r>
              <a:endParaRPr lang="zh-CN" altLang="en-US" b="1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520747" y="1743488"/>
              <a:ext cx="67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(0,0)</a:t>
              </a:r>
              <a:endParaRPr lang="zh-CN" altLang="en-US" b="1" dirty="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065814" y="2090057"/>
              <a:ext cx="3706586" cy="3282043"/>
              <a:chOff x="4065814" y="2090057"/>
              <a:chExt cx="3706586" cy="3282043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4065814" y="2106386"/>
                <a:ext cx="3461651" cy="2998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箭头连接符 58"/>
              <p:cNvCxnSpPr/>
              <p:nvPr/>
            </p:nvCxnSpPr>
            <p:spPr>
              <a:xfrm flipV="1">
                <a:off x="4065814" y="2090057"/>
                <a:ext cx="37065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>
                <a:off x="4065814" y="2090057"/>
                <a:ext cx="0" cy="3282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4065814" y="5110836"/>
                <a:ext cx="34616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7527465" y="2106386"/>
                <a:ext cx="0" cy="2998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4065814" y="4607372"/>
                <a:ext cx="34616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4065814" y="4103909"/>
                <a:ext cx="34616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4065814" y="3600446"/>
                <a:ext cx="34616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065814" y="3096983"/>
                <a:ext cx="34616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4065814" y="2593520"/>
                <a:ext cx="34616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4642756" y="2106386"/>
                <a:ext cx="0" cy="2998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5219698" y="2106386"/>
                <a:ext cx="0" cy="2998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5796640" y="2106386"/>
                <a:ext cx="0" cy="2998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6373582" y="2106386"/>
                <a:ext cx="0" cy="2998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6950524" y="2106386"/>
                <a:ext cx="0" cy="2998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4275599" y="227795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4851375" y="227795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427151" y="227795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002927" y="227795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6578703" y="227795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7132940" y="227795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4275599" y="279959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4275599" y="3306156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4275599" y="3794617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4275599" y="4274711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4275599" y="4779705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4847067" y="279959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4847067" y="3306156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4847067" y="3794617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4847067" y="4274711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47067" y="4779705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5418535" y="279959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5418535" y="3306156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5418535" y="3794617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418535" y="4274711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990003" y="279959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418535" y="4779705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990003" y="3306156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5990003" y="3794617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5990003" y="4274711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5990003" y="4779705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6561471" y="279959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6561471" y="3306156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6561471" y="3794617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6561471" y="4274711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6561471" y="4779705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7132940" y="2799593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7132940" y="3306156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7132940" y="3794617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7132940" y="4274711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7132940" y="4779705"/>
                <a:ext cx="144000" cy="144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矩形 118"/>
            <p:cNvSpPr/>
            <p:nvPr/>
          </p:nvSpPr>
          <p:spPr>
            <a:xfrm>
              <a:off x="5260519" y="1545746"/>
              <a:ext cx="10404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Screen</a:t>
              </a:r>
              <a:endParaRPr lang="zh-CN" altLang="en-US" sz="2400" dirty="0"/>
            </a:p>
          </p:txBody>
        </p:sp>
      </p:grpSp>
      <p:pic>
        <p:nvPicPr>
          <p:cNvPr id="122" name="图片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995" y="4593435"/>
            <a:ext cx="1514475" cy="1466850"/>
          </a:xfrm>
          <a:prstGeom prst="rect">
            <a:avLst/>
          </a:prstGeom>
        </p:spPr>
      </p:pic>
      <p:sp>
        <p:nvSpPr>
          <p:cNvPr id="123" name="文本框 122"/>
          <p:cNvSpPr txBox="1"/>
          <p:nvPr/>
        </p:nvSpPr>
        <p:spPr>
          <a:xfrm>
            <a:off x="1794871" y="5777680"/>
            <a:ext cx="530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 ((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+ 0.5) * 2 – W ) / W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(H - (j + 0.5) * 2) / H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704748" y="17023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145893" y="48653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89856" y="5944559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Near plane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1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 smtClean="0">
                <a:latin typeface="+mn-lt"/>
                <a:ea typeface="+mn-ea"/>
                <a:cs typeface="+mn-cs"/>
              </a:rPr>
              <a:t>Ray casting</a:t>
            </a:r>
            <a:endParaRPr lang="en-US" altLang="zh-CN" sz="3200" dirty="0"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4574042" y="311023"/>
            <a:ext cx="4003675" cy="2003425"/>
            <a:chOff x="357" y="2522"/>
            <a:chExt cx="2522" cy="1262"/>
          </a:xfrm>
        </p:grpSpPr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V="1">
              <a:off x="624" y="3024"/>
              <a:ext cx="0" cy="384"/>
            </a:xfrm>
            <a:prstGeom prst="line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H="1">
              <a:off x="397" y="3408"/>
              <a:ext cx="227" cy="104"/>
            </a:xfrm>
            <a:prstGeom prst="line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624" y="3408"/>
              <a:ext cx="247" cy="205"/>
            </a:xfrm>
            <a:prstGeom prst="line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624" y="2522"/>
              <a:ext cx="1296" cy="886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624" y="2810"/>
              <a:ext cx="1872" cy="598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624" y="3168"/>
              <a:ext cx="1296" cy="240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624" y="3408"/>
              <a:ext cx="1872" cy="144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920" y="2522"/>
              <a:ext cx="576" cy="288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496" y="2810"/>
              <a:ext cx="0" cy="742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 flipV="1">
              <a:off x="1920" y="3168"/>
              <a:ext cx="576" cy="384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1920" y="2522"/>
              <a:ext cx="0" cy="646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1404" y="2868"/>
              <a:ext cx="389" cy="174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1788" y="3036"/>
              <a:ext cx="0" cy="462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1417" y="3262"/>
              <a:ext cx="375" cy="232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1417" y="2877"/>
              <a:ext cx="0" cy="374"/>
            </a:xfrm>
            <a:prstGeom prst="line">
              <a:avLst/>
            </a:prstGeom>
            <a:noFill/>
            <a:ln w="63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538" y="2782"/>
              <a:ext cx="6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i="1" dirty="0">
                  <a:ea typeface="宋体" charset="-122"/>
                </a:rPr>
                <a:t>y</a:t>
              </a:r>
              <a:r>
                <a:rPr lang="en-US" altLang="zh-CN" sz="1400" dirty="0">
                  <a:ea typeface="宋体" charset="-122"/>
                </a:rPr>
                <a:t> = top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1766" y="3155"/>
              <a:ext cx="6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i="1" dirty="0">
                  <a:ea typeface="宋体" charset="-122"/>
                </a:rPr>
                <a:t>x</a:t>
              </a:r>
              <a:r>
                <a:rPr lang="en-US" altLang="zh-CN" sz="1400" dirty="0">
                  <a:ea typeface="宋体" charset="-122"/>
                </a:rPr>
                <a:t> = right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1149" y="3273"/>
              <a:ext cx="6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i="1" dirty="0">
                  <a:ea typeface="宋体" charset="-122"/>
                </a:rPr>
                <a:t>y</a:t>
              </a:r>
              <a:r>
                <a:rPr lang="en-US" altLang="zh-CN" sz="1400" dirty="0">
                  <a:ea typeface="宋体" charset="-122"/>
                </a:rPr>
                <a:t> = bottom</a:t>
              </a: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998" y="2996"/>
              <a:ext cx="5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i="1">
                  <a:ea typeface="宋体" charset="-122"/>
                </a:rPr>
                <a:t>x</a:t>
              </a:r>
              <a:r>
                <a:rPr lang="en-US" altLang="zh-CN" sz="1400">
                  <a:ea typeface="宋体" charset="-122"/>
                </a:rPr>
                <a:t> = left</a:t>
              </a: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1564" y="3557"/>
              <a:ext cx="6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i="1">
                  <a:ea typeface="宋体" charset="-122"/>
                </a:rPr>
                <a:t>z</a:t>
              </a:r>
              <a:r>
                <a:rPr lang="en-US" altLang="zh-CN" sz="1400">
                  <a:ea typeface="宋体" charset="-122"/>
                </a:rPr>
                <a:t> = near</a:t>
              </a: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2262" y="3592"/>
              <a:ext cx="6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i="1">
                  <a:ea typeface="宋体" charset="-122"/>
                </a:rPr>
                <a:t>z</a:t>
              </a:r>
              <a:r>
                <a:rPr lang="en-US" altLang="zh-CN" sz="1400">
                  <a:ea typeface="宋体" charset="-122"/>
                </a:rPr>
                <a:t> = far</a:t>
              </a: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453" y="2988"/>
              <a:ext cx="1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i="1">
                  <a:ea typeface="宋体" charset="-122"/>
                </a:rPr>
                <a:t>y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860" y="3545"/>
              <a:ext cx="1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i="1">
                  <a:ea typeface="宋体" charset="-122"/>
                </a:rPr>
                <a:t>x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357" y="3509"/>
              <a:ext cx="1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i="1">
                  <a:ea typeface="宋体" charset="-122"/>
                </a:rPr>
                <a:t>z</a:t>
              </a:r>
              <a:endParaRPr lang="en-US" altLang="zh-CN" sz="1400">
                <a:ea typeface="宋体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74236" y="5073567"/>
            <a:ext cx="812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+ 0.5) * 2 – W ) / W *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aspect_ratio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tan(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fov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0.5) 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(H - (j + 0.5) * 2) / H *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tan(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fov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0.5) 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83404" y="2042986"/>
            <a:ext cx="341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Perspective Projection Matrix</a:t>
            </a:r>
            <a:endParaRPr lang="zh-CN" altLang="en-US" dirty="0"/>
          </a:p>
        </p:txBody>
      </p:sp>
      <p:sp>
        <p:nvSpPr>
          <p:cNvPr id="37" name="双括号 36"/>
          <p:cNvSpPr/>
          <p:nvPr/>
        </p:nvSpPr>
        <p:spPr>
          <a:xfrm>
            <a:off x="1609613" y="2589289"/>
            <a:ext cx="5690961" cy="207767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 smtClean="0"/>
              <a:t>1/tan(</a:t>
            </a:r>
            <a:r>
              <a:rPr lang="en-US" altLang="zh-CN" dirty="0" err="1" smtClean="0"/>
              <a:t>fov</a:t>
            </a:r>
            <a:r>
              <a:rPr lang="en-US" altLang="zh-CN" dirty="0" smtClean="0"/>
              <a:t> * 0.5) * </a:t>
            </a:r>
            <a:r>
              <a:rPr lang="en-US" altLang="zh-CN" dirty="0" err="1" smtClean="0"/>
              <a:t>aspect_ratio</a:t>
            </a:r>
            <a:r>
              <a:rPr lang="en-US" altLang="zh-CN" dirty="0" smtClean="0"/>
              <a:t>       0              0               0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0                                         </a:t>
            </a:r>
            <a:r>
              <a:rPr lang="en-US" altLang="zh-CN" dirty="0"/>
              <a:t>1/tan(</a:t>
            </a:r>
            <a:r>
              <a:rPr lang="en-US" altLang="zh-CN" dirty="0" err="1"/>
              <a:t>fov</a:t>
            </a:r>
            <a:r>
              <a:rPr lang="en-US" altLang="zh-CN" dirty="0"/>
              <a:t> * 0.5) </a:t>
            </a:r>
            <a:r>
              <a:rPr lang="en-US" altLang="zh-CN" dirty="0" smtClean="0"/>
              <a:t>     0               0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0                                                          0               …            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0                                                          0               1               0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9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4643" y="2346849"/>
            <a:ext cx="72009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https://www.scratchapixel.com/lessons/3d-basic-rendering/ray-tracing-generating-camera-rays/generating-camera-rays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 smtClean="0">
                <a:latin typeface="+mn-lt"/>
                <a:ea typeface="+mn-ea"/>
                <a:cs typeface="+mn-cs"/>
              </a:rPr>
              <a:t>Ray casting</a:t>
            </a:r>
            <a:endParaRPr lang="en-US" altLang="zh-CN" sz="3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Intersection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300" y="992587"/>
            <a:ext cx="7217229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Ray Intersection With </a:t>
            </a:r>
            <a:r>
              <a:rPr lang="en-US" altLang="zh-CN" sz="2800" dirty="0" smtClean="0"/>
              <a:t>Triangle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Ray Intersection With Sphere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957"/>
          <a:stretch/>
        </p:blipFill>
        <p:spPr>
          <a:xfrm>
            <a:off x="1875064" y="2596243"/>
            <a:ext cx="5981700" cy="36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Ray Intersection With Triangle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651226"/>
            <a:ext cx="849797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Ray Intersection With Triangle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43" y="1380444"/>
            <a:ext cx="7309688" cy="4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188640"/>
            <a:ext cx="8335838" cy="1296145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ea typeface="宋体" charset="-122"/>
                <a:cs typeface="宋体" charset="-122"/>
              </a:rPr>
              <a:t>Overview of local illumination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4537075" y="1647825"/>
            <a:ext cx="4322763" cy="819150"/>
          </a:xfrm>
        </p:spPr>
        <p:txBody>
          <a:bodyPr>
            <a:normAutofit/>
          </a:bodyPr>
          <a:lstStyle/>
          <a:p>
            <a:pPr>
              <a:buFont typeface="Wingdings" charset="2"/>
              <a:buNone/>
              <a:defRPr/>
            </a:pPr>
            <a:r>
              <a:rPr lang="en-US" altLang="zh-CN" sz="2400" dirty="0">
                <a:ea typeface="宋体" charset="-122"/>
                <a:cs typeface="宋体" charset="-122"/>
              </a:rPr>
              <a:t>In a local illumination model with only reflected light:</a:t>
            </a:r>
          </a:p>
        </p:txBody>
      </p:sp>
      <p:grpSp>
        <p:nvGrpSpPr>
          <p:cNvPr id="21510" name="Group 43"/>
          <p:cNvGrpSpPr>
            <a:grpSpLocks/>
          </p:cNvGrpSpPr>
          <p:nvPr/>
        </p:nvGrpSpPr>
        <p:grpSpPr bwMode="auto">
          <a:xfrm>
            <a:off x="457200" y="2009775"/>
            <a:ext cx="3727450" cy="3771900"/>
            <a:chOff x="415" y="1266"/>
            <a:chExt cx="2348" cy="2376"/>
          </a:xfrm>
        </p:grpSpPr>
        <p:sp>
          <p:nvSpPr>
            <p:cNvPr id="21534" name="Freeform 4"/>
            <p:cNvSpPr>
              <a:spLocks/>
            </p:cNvSpPr>
            <p:nvPr/>
          </p:nvSpPr>
          <p:spPr bwMode="auto">
            <a:xfrm>
              <a:off x="936" y="2038"/>
              <a:ext cx="952" cy="640"/>
            </a:xfrm>
            <a:custGeom>
              <a:avLst/>
              <a:gdLst>
                <a:gd name="T0" fmla="*/ 384 w 952"/>
                <a:gd name="T1" fmla="*/ 0 h 640"/>
                <a:gd name="T2" fmla="*/ 96 w 952"/>
                <a:gd name="T3" fmla="*/ 96 h 640"/>
                <a:gd name="T4" fmla="*/ 48 w 952"/>
                <a:gd name="T5" fmla="*/ 336 h 640"/>
                <a:gd name="T6" fmla="*/ 384 w 952"/>
                <a:gd name="T7" fmla="*/ 432 h 640"/>
                <a:gd name="T8" fmla="*/ 480 w 952"/>
                <a:gd name="T9" fmla="*/ 384 h 640"/>
                <a:gd name="T10" fmla="*/ 576 w 952"/>
                <a:gd name="T11" fmla="*/ 432 h 640"/>
                <a:gd name="T12" fmla="*/ 624 w 952"/>
                <a:gd name="T13" fmla="*/ 576 h 640"/>
                <a:gd name="T14" fmla="*/ 912 w 952"/>
                <a:gd name="T15" fmla="*/ 576 h 640"/>
                <a:gd name="T16" fmla="*/ 864 w 952"/>
                <a:gd name="T17" fmla="*/ 192 h 640"/>
                <a:gd name="T18" fmla="*/ 480 w 952"/>
                <a:gd name="T19" fmla="*/ 240 h 640"/>
                <a:gd name="T20" fmla="*/ 432 w 952"/>
                <a:gd name="T21" fmla="*/ 96 h 640"/>
                <a:gd name="T22" fmla="*/ 384 w 952"/>
                <a:gd name="T23" fmla="*/ 0 h 6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2"/>
                <a:gd name="T37" fmla="*/ 0 h 640"/>
                <a:gd name="T38" fmla="*/ 952 w 952"/>
                <a:gd name="T39" fmla="*/ 640 h 6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2" h="640">
                  <a:moveTo>
                    <a:pt x="384" y="0"/>
                  </a:moveTo>
                  <a:cubicBezTo>
                    <a:pt x="328" y="0"/>
                    <a:pt x="152" y="40"/>
                    <a:pt x="96" y="96"/>
                  </a:cubicBezTo>
                  <a:cubicBezTo>
                    <a:pt x="40" y="152"/>
                    <a:pt x="0" y="280"/>
                    <a:pt x="48" y="336"/>
                  </a:cubicBezTo>
                  <a:cubicBezTo>
                    <a:pt x="96" y="392"/>
                    <a:pt x="312" y="424"/>
                    <a:pt x="384" y="432"/>
                  </a:cubicBezTo>
                  <a:cubicBezTo>
                    <a:pt x="456" y="440"/>
                    <a:pt x="448" y="384"/>
                    <a:pt x="480" y="384"/>
                  </a:cubicBezTo>
                  <a:cubicBezTo>
                    <a:pt x="512" y="384"/>
                    <a:pt x="552" y="400"/>
                    <a:pt x="576" y="432"/>
                  </a:cubicBezTo>
                  <a:cubicBezTo>
                    <a:pt x="600" y="464"/>
                    <a:pt x="568" y="552"/>
                    <a:pt x="624" y="576"/>
                  </a:cubicBezTo>
                  <a:cubicBezTo>
                    <a:pt x="680" y="600"/>
                    <a:pt x="872" y="640"/>
                    <a:pt x="912" y="576"/>
                  </a:cubicBezTo>
                  <a:cubicBezTo>
                    <a:pt x="952" y="512"/>
                    <a:pt x="936" y="248"/>
                    <a:pt x="864" y="192"/>
                  </a:cubicBezTo>
                  <a:cubicBezTo>
                    <a:pt x="792" y="136"/>
                    <a:pt x="552" y="256"/>
                    <a:pt x="480" y="240"/>
                  </a:cubicBezTo>
                  <a:cubicBezTo>
                    <a:pt x="408" y="224"/>
                    <a:pt x="448" y="136"/>
                    <a:pt x="432" y="96"/>
                  </a:cubicBezTo>
                  <a:cubicBezTo>
                    <a:pt x="416" y="56"/>
                    <a:pt x="440" y="0"/>
                    <a:pt x="384" y="0"/>
                  </a:cubicBezTo>
                  <a:close/>
                </a:path>
              </a:pathLst>
            </a:cu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5" name="Line 5"/>
            <p:cNvSpPr>
              <a:spLocks noChangeShapeType="1"/>
            </p:cNvSpPr>
            <p:nvPr/>
          </p:nvSpPr>
          <p:spPr bwMode="auto">
            <a:xfrm>
              <a:off x="2184" y="1558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6" name="Line 6"/>
            <p:cNvSpPr>
              <a:spLocks noChangeShapeType="1"/>
            </p:cNvSpPr>
            <p:nvPr/>
          </p:nvSpPr>
          <p:spPr bwMode="auto">
            <a:xfrm>
              <a:off x="2110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7" name="Line 7"/>
            <p:cNvSpPr>
              <a:spLocks noChangeShapeType="1"/>
            </p:cNvSpPr>
            <p:nvPr/>
          </p:nvSpPr>
          <p:spPr bwMode="auto">
            <a:xfrm flipV="1">
              <a:off x="2150" y="1577"/>
              <a:ext cx="96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8" name="Line 8"/>
            <p:cNvSpPr>
              <a:spLocks noChangeShapeType="1"/>
            </p:cNvSpPr>
            <p:nvPr/>
          </p:nvSpPr>
          <p:spPr bwMode="auto">
            <a:xfrm flipH="1">
              <a:off x="1728" y="1632"/>
              <a:ext cx="456" cy="5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9" name="Text Box 9"/>
            <p:cNvSpPr txBox="1">
              <a:spLocks noChangeArrowheads="1"/>
            </p:cNvSpPr>
            <p:nvPr/>
          </p:nvSpPr>
          <p:spPr bwMode="auto">
            <a:xfrm>
              <a:off x="2170" y="1266"/>
              <a:ext cx="4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ts val="1000"/>
                </a:spcAft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zh-CN" sz="2000">
                  <a:ea typeface="宋体" charset="-122"/>
                </a:rPr>
                <a:t>Light</a:t>
              </a:r>
            </a:p>
          </p:txBody>
        </p:sp>
        <p:sp>
          <p:nvSpPr>
            <p:cNvPr id="21540" name="Line 10"/>
            <p:cNvSpPr>
              <a:spLocks noChangeShapeType="1"/>
            </p:cNvSpPr>
            <p:nvPr/>
          </p:nvSpPr>
          <p:spPr bwMode="auto">
            <a:xfrm flipH="1" flipV="1">
              <a:off x="1291" y="1577"/>
              <a:ext cx="437" cy="6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1" name="Line 11"/>
            <p:cNvSpPr>
              <a:spLocks noChangeShapeType="1"/>
            </p:cNvSpPr>
            <p:nvPr/>
          </p:nvSpPr>
          <p:spPr bwMode="auto">
            <a:xfrm flipH="1">
              <a:off x="1383" y="2198"/>
              <a:ext cx="345" cy="61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2" name="Text Box 12"/>
            <p:cNvSpPr txBox="1">
              <a:spLocks noChangeArrowheads="1"/>
            </p:cNvSpPr>
            <p:nvPr/>
          </p:nvSpPr>
          <p:spPr bwMode="auto">
            <a:xfrm>
              <a:off x="1893" y="2078"/>
              <a:ext cx="7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ts val="1000"/>
                </a:spcAft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zh-CN" sz="2000">
                  <a:ea typeface="宋体" charset="-122"/>
                </a:rPr>
                <a:t>absorbed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21543" name="Text Box 13"/>
            <p:cNvSpPr txBox="1">
              <a:spLocks noChangeArrowheads="1"/>
            </p:cNvSpPr>
            <p:nvPr/>
          </p:nvSpPr>
          <p:spPr bwMode="auto">
            <a:xfrm>
              <a:off x="629" y="2776"/>
              <a:ext cx="9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ts val="1000"/>
                </a:spcAft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zh-CN" sz="2000">
                  <a:ea typeface="宋体" charset="-122"/>
                </a:rPr>
                <a:t>transmitted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21544" name="Text Box 14"/>
            <p:cNvSpPr txBox="1">
              <a:spLocks noChangeArrowheads="1"/>
            </p:cNvSpPr>
            <p:nvPr/>
          </p:nvSpPr>
          <p:spPr bwMode="auto">
            <a:xfrm>
              <a:off x="869" y="1296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ts val="1000"/>
                </a:spcAft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zh-CN" sz="2000">
                  <a:ea typeface="宋体" charset="-122"/>
                </a:rPr>
                <a:t>reflected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21545" name="Text Box 15"/>
            <p:cNvSpPr txBox="1">
              <a:spLocks noChangeArrowheads="1"/>
            </p:cNvSpPr>
            <p:nvPr/>
          </p:nvSpPr>
          <p:spPr bwMode="auto">
            <a:xfrm>
              <a:off x="415" y="3120"/>
              <a:ext cx="2348" cy="52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ts val="1000"/>
                </a:spcAft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zh-CN" sz="2000">
                  <a:ea typeface="宋体" charset="-122"/>
                </a:rPr>
                <a:t>Light = reflected + absorbed + transmitted (refracted)</a:t>
              </a:r>
            </a:p>
          </p:txBody>
        </p:sp>
        <p:sp>
          <p:nvSpPr>
            <p:cNvPr id="21546" name="Line 23"/>
            <p:cNvSpPr>
              <a:spLocks noChangeShapeType="1"/>
            </p:cNvSpPr>
            <p:nvPr/>
          </p:nvSpPr>
          <p:spPr bwMode="auto">
            <a:xfrm flipH="1">
              <a:off x="1846" y="1637"/>
              <a:ext cx="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7" name="Line 24"/>
            <p:cNvSpPr>
              <a:spLocks noChangeShapeType="1"/>
            </p:cNvSpPr>
            <p:nvPr/>
          </p:nvSpPr>
          <p:spPr bwMode="auto">
            <a:xfrm flipH="1">
              <a:off x="1888" y="1632"/>
              <a:ext cx="296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8" name="Line 25"/>
            <p:cNvSpPr>
              <a:spLocks noChangeShapeType="1"/>
            </p:cNvSpPr>
            <p:nvPr/>
          </p:nvSpPr>
          <p:spPr bwMode="auto">
            <a:xfrm>
              <a:off x="2184" y="1656"/>
              <a:ext cx="218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9" name="Line 26"/>
            <p:cNvSpPr>
              <a:spLocks noChangeShapeType="1"/>
            </p:cNvSpPr>
            <p:nvPr/>
          </p:nvSpPr>
          <p:spPr bwMode="auto">
            <a:xfrm>
              <a:off x="2184" y="173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775" name="Group 48"/>
          <p:cNvGrpSpPr>
            <a:grpSpLocks/>
          </p:cNvGrpSpPr>
          <p:nvPr/>
        </p:nvGrpSpPr>
        <p:grpSpPr bwMode="auto">
          <a:xfrm>
            <a:off x="4776788" y="2455863"/>
            <a:ext cx="3914775" cy="2420937"/>
            <a:chOff x="3009" y="1547"/>
            <a:chExt cx="2466" cy="1525"/>
          </a:xfrm>
        </p:grpSpPr>
        <p:sp>
          <p:nvSpPr>
            <p:cNvPr id="21514" name="Freeform 16"/>
            <p:cNvSpPr>
              <a:spLocks/>
            </p:cNvSpPr>
            <p:nvPr/>
          </p:nvSpPr>
          <p:spPr bwMode="auto">
            <a:xfrm>
              <a:off x="3009" y="2341"/>
              <a:ext cx="952" cy="640"/>
            </a:xfrm>
            <a:custGeom>
              <a:avLst/>
              <a:gdLst>
                <a:gd name="T0" fmla="*/ 384 w 952"/>
                <a:gd name="T1" fmla="*/ 0 h 640"/>
                <a:gd name="T2" fmla="*/ 96 w 952"/>
                <a:gd name="T3" fmla="*/ 96 h 640"/>
                <a:gd name="T4" fmla="*/ 48 w 952"/>
                <a:gd name="T5" fmla="*/ 336 h 640"/>
                <a:gd name="T6" fmla="*/ 384 w 952"/>
                <a:gd name="T7" fmla="*/ 432 h 640"/>
                <a:gd name="T8" fmla="*/ 480 w 952"/>
                <a:gd name="T9" fmla="*/ 384 h 640"/>
                <a:gd name="T10" fmla="*/ 576 w 952"/>
                <a:gd name="T11" fmla="*/ 432 h 640"/>
                <a:gd name="T12" fmla="*/ 624 w 952"/>
                <a:gd name="T13" fmla="*/ 576 h 640"/>
                <a:gd name="T14" fmla="*/ 912 w 952"/>
                <a:gd name="T15" fmla="*/ 576 h 640"/>
                <a:gd name="T16" fmla="*/ 864 w 952"/>
                <a:gd name="T17" fmla="*/ 192 h 640"/>
                <a:gd name="T18" fmla="*/ 480 w 952"/>
                <a:gd name="T19" fmla="*/ 240 h 640"/>
                <a:gd name="T20" fmla="*/ 432 w 952"/>
                <a:gd name="T21" fmla="*/ 96 h 640"/>
                <a:gd name="T22" fmla="*/ 384 w 952"/>
                <a:gd name="T23" fmla="*/ 0 h 6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2"/>
                <a:gd name="T37" fmla="*/ 0 h 640"/>
                <a:gd name="T38" fmla="*/ 952 w 952"/>
                <a:gd name="T39" fmla="*/ 640 h 6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2" h="640">
                  <a:moveTo>
                    <a:pt x="384" y="0"/>
                  </a:moveTo>
                  <a:cubicBezTo>
                    <a:pt x="328" y="0"/>
                    <a:pt x="152" y="40"/>
                    <a:pt x="96" y="96"/>
                  </a:cubicBezTo>
                  <a:cubicBezTo>
                    <a:pt x="40" y="152"/>
                    <a:pt x="0" y="280"/>
                    <a:pt x="48" y="336"/>
                  </a:cubicBezTo>
                  <a:cubicBezTo>
                    <a:pt x="96" y="392"/>
                    <a:pt x="312" y="424"/>
                    <a:pt x="384" y="432"/>
                  </a:cubicBezTo>
                  <a:cubicBezTo>
                    <a:pt x="456" y="440"/>
                    <a:pt x="448" y="384"/>
                    <a:pt x="480" y="384"/>
                  </a:cubicBezTo>
                  <a:cubicBezTo>
                    <a:pt x="512" y="384"/>
                    <a:pt x="552" y="400"/>
                    <a:pt x="576" y="432"/>
                  </a:cubicBezTo>
                  <a:cubicBezTo>
                    <a:pt x="600" y="464"/>
                    <a:pt x="568" y="552"/>
                    <a:pt x="624" y="576"/>
                  </a:cubicBezTo>
                  <a:cubicBezTo>
                    <a:pt x="680" y="600"/>
                    <a:pt x="872" y="640"/>
                    <a:pt x="912" y="576"/>
                  </a:cubicBezTo>
                  <a:cubicBezTo>
                    <a:pt x="952" y="512"/>
                    <a:pt x="936" y="248"/>
                    <a:pt x="864" y="192"/>
                  </a:cubicBezTo>
                  <a:cubicBezTo>
                    <a:pt x="792" y="136"/>
                    <a:pt x="552" y="256"/>
                    <a:pt x="480" y="240"/>
                  </a:cubicBezTo>
                  <a:cubicBezTo>
                    <a:pt x="408" y="224"/>
                    <a:pt x="448" y="136"/>
                    <a:pt x="432" y="96"/>
                  </a:cubicBezTo>
                  <a:cubicBezTo>
                    <a:pt x="416" y="56"/>
                    <a:pt x="440" y="0"/>
                    <a:pt x="384" y="0"/>
                  </a:cubicBezTo>
                  <a:close/>
                </a:path>
              </a:pathLst>
            </a:cu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Text Box 21"/>
            <p:cNvSpPr txBox="1">
              <a:spLocks noChangeArrowheads="1"/>
            </p:cNvSpPr>
            <p:nvPr/>
          </p:nvSpPr>
          <p:spPr bwMode="auto">
            <a:xfrm>
              <a:off x="4246" y="1667"/>
              <a:ext cx="42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ts val="1000"/>
                </a:spcAft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zh-CN">
                  <a:ea typeface="宋体" charset="-122"/>
                </a:rPr>
                <a:t>Light</a:t>
              </a:r>
            </a:p>
          </p:txBody>
        </p:sp>
        <p:sp>
          <p:nvSpPr>
            <p:cNvPr id="21516" name="Text Box 31"/>
            <p:cNvSpPr txBox="1">
              <a:spLocks noChangeArrowheads="1"/>
            </p:cNvSpPr>
            <p:nvPr/>
          </p:nvSpPr>
          <p:spPr bwMode="auto">
            <a:xfrm>
              <a:off x="4176" y="2459"/>
              <a:ext cx="1299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ts val="1000"/>
                </a:spcAft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zh-CN" sz="1600">
                  <a:ea typeface="宋体" charset="-122"/>
                </a:rPr>
                <a:t>ambient – general brightness due to this light source</a:t>
              </a:r>
            </a:p>
          </p:txBody>
        </p:sp>
        <p:sp>
          <p:nvSpPr>
            <p:cNvPr id="21517" name="Text Box 32"/>
            <p:cNvSpPr txBox="1">
              <a:spLocks noChangeArrowheads="1"/>
            </p:cNvSpPr>
            <p:nvPr/>
          </p:nvSpPr>
          <p:spPr bwMode="auto">
            <a:xfrm>
              <a:off x="3043" y="1547"/>
              <a:ext cx="6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ts val="1000"/>
                </a:spcAft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zh-CN">
                  <a:ea typeface="宋体" charset="-122"/>
                </a:rPr>
                <a:t>specular</a:t>
              </a:r>
              <a:endParaRPr lang="en-US" altLang="zh-CN" sz="2000">
                <a:ea typeface="宋体" charset="-122"/>
              </a:endParaRPr>
            </a:p>
          </p:txBody>
        </p:sp>
        <p:sp>
          <p:nvSpPr>
            <p:cNvPr id="21518" name="Line 17"/>
            <p:cNvSpPr>
              <a:spLocks noChangeShapeType="1"/>
            </p:cNvSpPr>
            <p:nvPr/>
          </p:nvSpPr>
          <p:spPr bwMode="auto">
            <a:xfrm>
              <a:off x="4257" y="1880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9" name="Line 18"/>
            <p:cNvSpPr>
              <a:spLocks noChangeShapeType="1"/>
            </p:cNvSpPr>
            <p:nvPr/>
          </p:nvSpPr>
          <p:spPr bwMode="auto">
            <a:xfrm>
              <a:off x="4183" y="19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0" name="Line 19"/>
            <p:cNvSpPr>
              <a:spLocks noChangeShapeType="1"/>
            </p:cNvSpPr>
            <p:nvPr/>
          </p:nvSpPr>
          <p:spPr bwMode="auto">
            <a:xfrm flipV="1">
              <a:off x="4223" y="1899"/>
              <a:ext cx="96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1" name="Line 20"/>
            <p:cNvSpPr>
              <a:spLocks noChangeShapeType="1"/>
            </p:cNvSpPr>
            <p:nvPr/>
          </p:nvSpPr>
          <p:spPr bwMode="auto">
            <a:xfrm flipH="1">
              <a:off x="3801" y="1954"/>
              <a:ext cx="456" cy="5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2" name="Line 22"/>
            <p:cNvSpPr>
              <a:spLocks noChangeShapeType="1"/>
            </p:cNvSpPr>
            <p:nvPr/>
          </p:nvSpPr>
          <p:spPr bwMode="auto">
            <a:xfrm flipH="1" flipV="1">
              <a:off x="3364" y="1899"/>
              <a:ext cx="437" cy="6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3" name="Line 27"/>
            <p:cNvSpPr>
              <a:spLocks noChangeShapeType="1"/>
            </p:cNvSpPr>
            <p:nvPr/>
          </p:nvSpPr>
          <p:spPr bwMode="auto">
            <a:xfrm flipH="1">
              <a:off x="3953" y="1954"/>
              <a:ext cx="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4" name="Line 28"/>
            <p:cNvSpPr>
              <a:spLocks noChangeShapeType="1"/>
            </p:cNvSpPr>
            <p:nvPr/>
          </p:nvSpPr>
          <p:spPr bwMode="auto">
            <a:xfrm flipH="1">
              <a:off x="3961" y="1954"/>
              <a:ext cx="296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5" name="Line 29"/>
            <p:cNvSpPr>
              <a:spLocks noChangeShapeType="1"/>
            </p:cNvSpPr>
            <p:nvPr/>
          </p:nvSpPr>
          <p:spPr bwMode="auto">
            <a:xfrm>
              <a:off x="4257" y="1954"/>
              <a:ext cx="218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6" name="Line 30"/>
            <p:cNvSpPr>
              <a:spLocks noChangeShapeType="1"/>
            </p:cNvSpPr>
            <p:nvPr/>
          </p:nvSpPr>
          <p:spPr bwMode="auto">
            <a:xfrm>
              <a:off x="4257" y="1954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7" name="Text Box 33"/>
            <p:cNvSpPr txBox="1">
              <a:spLocks noChangeArrowheads="1"/>
            </p:cNvSpPr>
            <p:nvPr/>
          </p:nvSpPr>
          <p:spPr bwMode="auto">
            <a:xfrm>
              <a:off x="4116" y="2182"/>
              <a:ext cx="5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ts val="1000"/>
                </a:spcAft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zh-CN">
                  <a:ea typeface="宋体" charset="-122"/>
                </a:rPr>
                <a:t>diffuse</a:t>
              </a:r>
              <a:endParaRPr lang="en-US" altLang="zh-CN" sz="2000">
                <a:ea typeface="宋体" charset="-122"/>
              </a:endParaRPr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 flipH="1" flipV="1">
              <a:off x="3560" y="2360"/>
              <a:ext cx="241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9" name="Line 35"/>
            <p:cNvSpPr>
              <a:spLocks noChangeShapeType="1"/>
            </p:cNvSpPr>
            <p:nvPr/>
          </p:nvSpPr>
          <p:spPr bwMode="auto">
            <a:xfrm flipV="1">
              <a:off x="3801" y="2246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0" name="Line 36"/>
            <p:cNvSpPr>
              <a:spLocks noChangeShapeType="1"/>
            </p:cNvSpPr>
            <p:nvPr/>
          </p:nvSpPr>
          <p:spPr bwMode="auto">
            <a:xfrm flipV="1">
              <a:off x="3801" y="2375"/>
              <a:ext cx="331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1" name="Line 37"/>
            <p:cNvSpPr>
              <a:spLocks noChangeShapeType="1"/>
            </p:cNvSpPr>
            <p:nvPr/>
          </p:nvSpPr>
          <p:spPr bwMode="auto">
            <a:xfrm flipH="1" flipV="1">
              <a:off x="3560" y="2474"/>
              <a:ext cx="24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2" name="Line 38"/>
            <p:cNvSpPr>
              <a:spLocks noChangeShapeType="1"/>
            </p:cNvSpPr>
            <p:nvPr/>
          </p:nvSpPr>
          <p:spPr bwMode="auto">
            <a:xfrm flipV="1">
              <a:off x="3801" y="2328"/>
              <a:ext cx="259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3" name="Line 39"/>
            <p:cNvSpPr>
              <a:spLocks noChangeShapeType="1"/>
            </p:cNvSpPr>
            <p:nvPr/>
          </p:nvSpPr>
          <p:spPr bwMode="auto">
            <a:xfrm flipH="1" flipV="1">
              <a:off x="3723" y="2313"/>
              <a:ext cx="81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776" name="Text Box 41"/>
          <p:cNvSpPr txBox="1">
            <a:spLocks noChangeArrowheads="1"/>
          </p:cNvSpPr>
          <p:nvPr/>
        </p:nvSpPr>
        <p:spPr bwMode="auto">
          <a:xfrm>
            <a:off x="4467225" y="4953000"/>
            <a:ext cx="4176713" cy="828675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charset="2"/>
              <a:buNone/>
            </a:pPr>
            <a:r>
              <a:rPr lang="en-US" altLang="zh-CN" sz="2000" dirty="0">
                <a:ea typeface="宋体" charset="-122"/>
              </a:rPr>
              <a:t>Light/color seen = ambient + diffuse + specular</a:t>
            </a:r>
          </a:p>
        </p:txBody>
      </p:sp>
    </p:spTree>
    <p:extLst>
      <p:ext uri="{BB962C8B-B14F-4D97-AF65-F5344CB8AC3E}">
        <p14:creationId xmlns:p14="http://schemas.microsoft.com/office/powerpoint/2010/main" val="42452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Ray Intersection With Triangle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27" y="1449161"/>
            <a:ext cx="7487330" cy="43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Ray Intersection With Triangle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9" y="1152524"/>
            <a:ext cx="7518658" cy="51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Ray Intersection With Triangle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587954"/>
            <a:ext cx="8610383" cy="31473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6534" y="506185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5021614"/>
            <a:ext cx="28860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Ray Intersection With Sphere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90" y="1479096"/>
            <a:ext cx="7331799" cy="40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Ray Intersection With Sphere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45" y="1353229"/>
            <a:ext cx="7605242" cy="44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0243" y="409181"/>
            <a:ext cx="5943600" cy="5834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A simple recursive ray tracer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993325" y="1291009"/>
            <a:ext cx="7522024" cy="4783220"/>
          </a:xfrm>
          <a:solidFill>
            <a:schemeClr val="bg1">
              <a:lumMod val="9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color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c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trace </a:t>
            </a:r>
            <a:r>
              <a:rPr lang="en-US" altLang="zh-CN" sz="1500" dirty="0">
                <a:ea typeface="宋体" charset="-122"/>
                <a:cs typeface="宋体" charset="-122"/>
              </a:rPr>
              <a:t>(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point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p,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vector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d, </a:t>
            </a:r>
            <a:r>
              <a:rPr lang="en-US" altLang="zh-CN" sz="1500" b="1" dirty="0" err="1">
                <a:solidFill>
                  <a:srgbClr val="6600FF"/>
                </a:solidFill>
                <a:ea typeface="宋体" charset="-122"/>
                <a:cs typeface="宋体" charset="-122"/>
              </a:rPr>
              <a:t>int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step) {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if (step &gt; max) return (</a:t>
            </a:r>
            <a:r>
              <a:rPr lang="en-US" altLang="zh-CN" sz="1500" dirty="0" err="1">
                <a:ea typeface="宋体" charset="-122"/>
                <a:cs typeface="宋体" charset="-122"/>
              </a:rPr>
              <a:t>background_color</a:t>
            </a:r>
            <a:r>
              <a:rPr lang="en-US" altLang="zh-CN" sz="1500" dirty="0">
                <a:ea typeface="宋体" charset="-122"/>
                <a:cs typeface="宋体" charset="-122"/>
              </a:rPr>
              <a:t>);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point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q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intersect </a:t>
            </a:r>
            <a:r>
              <a:rPr lang="en-US" altLang="zh-CN" sz="1500" dirty="0">
                <a:ea typeface="宋体" charset="-122"/>
                <a:cs typeface="宋体" charset="-122"/>
              </a:rPr>
              <a:t>(p, d, type);     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the most expensive operation</a:t>
            </a:r>
          </a:p>
          <a:p>
            <a:pPr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if (type == </a:t>
            </a:r>
            <a:r>
              <a:rPr lang="en-US" altLang="zh-CN" sz="1500" dirty="0" err="1">
                <a:ea typeface="宋体" charset="-122"/>
                <a:cs typeface="宋体" charset="-122"/>
              </a:rPr>
              <a:t>light_source</a:t>
            </a:r>
            <a:r>
              <a:rPr lang="en-US" altLang="zh-CN" sz="1500" dirty="0">
                <a:ea typeface="宋体" charset="-122"/>
                <a:cs typeface="宋体" charset="-122"/>
              </a:rPr>
              <a:t>) return (</a:t>
            </a:r>
            <a:r>
              <a:rPr lang="en-US" altLang="zh-CN" sz="1500" dirty="0" err="1">
                <a:ea typeface="宋体" charset="-122"/>
                <a:cs typeface="宋体" charset="-122"/>
              </a:rPr>
              <a:t>light_source_color</a:t>
            </a:r>
            <a:r>
              <a:rPr lang="en-US" altLang="zh-CN" sz="1500" dirty="0">
                <a:ea typeface="宋体" charset="-122"/>
                <a:cs typeface="宋体" charset="-122"/>
              </a:rPr>
              <a:t>);</a:t>
            </a:r>
          </a:p>
          <a:p>
            <a:pPr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if (type == </a:t>
            </a:r>
            <a:r>
              <a:rPr lang="en-US" altLang="zh-CN" sz="1500" dirty="0" err="1">
                <a:ea typeface="宋体" charset="-122"/>
                <a:cs typeface="宋体" charset="-122"/>
              </a:rPr>
              <a:t>no_intersection</a:t>
            </a:r>
            <a:r>
              <a:rPr lang="en-US" altLang="zh-CN" sz="1500" dirty="0">
                <a:ea typeface="宋体" charset="-122"/>
                <a:cs typeface="宋体" charset="-122"/>
              </a:rPr>
              <a:t>) return (</a:t>
            </a:r>
            <a:r>
              <a:rPr lang="en-US" altLang="zh-CN" sz="1500" dirty="0" err="1">
                <a:ea typeface="宋体" charset="-122"/>
                <a:cs typeface="宋体" charset="-122"/>
              </a:rPr>
              <a:t>background_color</a:t>
            </a:r>
            <a:r>
              <a:rPr lang="en-US" altLang="zh-CN" sz="1500" dirty="0">
                <a:ea typeface="宋体" charset="-122"/>
                <a:cs typeface="宋体" charset="-122"/>
              </a:rPr>
              <a:t>);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vector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n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normal </a:t>
            </a:r>
            <a:r>
              <a:rPr lang="en-US" altLang="zh-CN" sz="1500" dirty="0">
                <a:ea typeface="宋体" charset="-122"/>
                <a:cs typeface="宋体" charset="-122"/>
              </a:rPr>
              <a:t>(q, surface);</a:t>
            </a:r>
          </a:p>
          <a:p>
            <a:pPr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vector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</a:rPr>
              <a:t>s</a:t>
            </a:r>
            <a:r>
              <a:rPr lang="en-US" altLang="zh-CN" sz="1500" dirty="0">
                <a:ea typeface="宋体" charset="-122"/>
                <a:cs typeface="宋体" charset="-122"/>
              </a:rPr>
              <a:t> = light - q; 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shadow ray vector</a:t>
            </a:r>
            <a:endParaRPr lang="en-US" altLang="zh-CN" sz="1500" dirty="0">
              <a:ea typeface="宋体" charset="-122"/>
              <a:cs typeface="宋体" charset="-122"/>
            </a:endParaRPr>
          </a:p>
          <a:p>
            <a:pPr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vector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r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reflect</a:t>
            </a:r>
            <a:r>
              <a:rPr lang="en-US" altLang="zh-CN" sz="1500" dirty="0">
                <a:ea typeface="宋体" charset="-122"/>
                <a:cs typeface="宋体" charset="-122"/>
              </a:rPr>
              <a:t> (q, n, d); 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reflected ray vector</a:t>
            </a:r>
            <a:endParaRPr lang="en-US" altLang="zh-CN" sz="1500" dirty="0">
              <a:ea typeface="宋体" charset="-122"/>
              <a:cs typeface="宋体" charset="-122"/>
            </a:endParaRP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vector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t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transmit </a:t>
            </a:r>
            <a:r>
              <a:rPr lang="en-US" altLang="zh-CN" sz="1500" dirty="0">
                <a:ea typeface="宋体" charset="-122"/>
                <a:cs typeface="宋体" charset="-122"/>
              </a:rPr>
              <a:t>(q, n, d, surface_material_1, surface_material_2);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color</a:t>
            </a:r>
            <a:r>
              <a:rPr lang="en-US" altLang="zh-CN" sz="1500" dirty="0">
                <a:ea typeface="宋体" charset="-122"/>
                <a:cs typeface="宋体" charset="-122"/>
              </a:rPr>
              <a:t> local = </a:t>
            </a:r>
            <a:r>
              <a:rPr lang="en-US" altLang="zh-CN" sz="1500" b="1" dirty="0" err="1">
                <a:ea typeface="宋体" charset="-122"/>
                <a:cs typeface="宋体" charset="-122"/>
              </a:rPr>
              <a:t>phong</a:t>
            </a:r>
            <a:r>
              <a:rPr lang="en-US" altLang="zh-CN" sz="1500" b="1" dirty="0"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(q, n, d, s);   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shadow ray 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color</a:t>
            </a:r>
            <a:r>
              <a:rPr lang="en-US" altLang="zh-CN" sz="1500" b="1" dirty="0">
                <a:solidFill>
                  <a:srgbClr val="FFFF00"/>
                </a:solidFill>
                <a:ea typeface="宋体" charset="-122"/>
                <a:cs typeface="宋体" charset="-122"/>
              </a:rPr>
              <a:t> </a:t>
            </a:r>
            <a:r>
              <a:rPr lang="en-US" altLang="zh-CN" sz="1500" dirty="0">
                <a:ea typeface="宋体" charset="-122"/>
                <a:cs typeface="宋体" charset="-122"/>
              </a:rPr>
              <a:t>reflected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trace </a:t>
            </a:r>
            <a:r>
              <a:rPr lang="en-US" altLang="zh-CN" sz="1500" dirty="0">
                <a:ea typeface="宋体" charset="-122"/>
                <a:cs typeface="宋体" charset="-122"/>
              </a:rPr>
              <a:t>(q, r, step+1);	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recursive call </a:t>
            </a:r>
            <a:endParaRPr lang="en-US" altLang="zh-CN" sz="1500" dirty="0">
              <a:solidFill>
                <a:schemeClr val="accent6">
                  <a:lumMod val="75000"/>
                </a:schemeClr>
              </a:solidFill>
              <a:ea typeface="宋体" charset="-122"/>
              <a:cs typeface="宋体" charset="-122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</a:t>
            </a:r>
            <a:r>
              <a:rPr lang="en-US" altLang="zh-CN" sz="1500" b="1" dirty="0">
                <a:solidFill>
                  <a:srgbClr val="6600FF"/>
                </a:solidFill>
                <a:ea typeface="宋体" charset="-122"/>
                <a:cs typeface="宋体" charset="-122"/>
              </a:rPr>
              <a:t>color</a:t>
            </a:r>
            <a:r>
              <a:rPr lang="en-US" altLang="zh-CN" sz="1500" dirty="0">
                <a:ea typeface="宋体" charset="-122"/>
                <a:cs typeface="宋体" charset="-122"/>
              </a:rPr>
              <a:t> transmitted = </a:t>
            </a:r>
            <a:r>
              <a:rPr lang="en-US" altLang="zh-CN" sz="1500" b="1" dirty="0">
                <a:ea typeface="宋体" charset="-122"/>
                <a:cs typeface="宋体" charset="-122"/>
              </a:rPr>
              <a:t>trace </a:t>
            </a:r>
            <a:r>
              <a:rPr lang="en-US" altLang="zh-CN" sz="1500" dirty="0">
                <a:ea typeface="宋体" charset="-122"/>
                <a:cs typeface="宋体" charset="-122"/>
              </a:rPr>
              <a:t>(q, t, step+1);</a:t>
            </a:r>
            <a:r>
              <a:rPr lang="en-US" altLang="zh-CN" sz="1500" b="1" dirty="0">
                <a:solidFill>
                  <a:srgbClr val="66FF33"/>
                </a:solidFill>
                <a:ea typeface="宋体" charset="-122"/>
                <a:cs typeface="宋体" charset="-122"/>
              </a:rPr>
              <a:t>	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recursive call</a:t>
            </a:r>
            <a:endParaRPr lang="en-US" altLang="zh-CN" sz="1500" dirty="0">
              <a:solidFill>
                <a:schemeClr val="accent6">
                  <a:lumMod val="75000"/>
                </a:schemeClr>
              </a:solidFill>
              <a:ea typeface="宋体" charset="-122"/>
              <a:cs typeface="宋体" charset="-122"/>
            </a:endParaRP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    return </a:t>
            </a:r>
            <a:r>
              <a:rPr lang="en-US" altLang="zh-CN" sz="1500" dirty="0" smtClean="0">
                <a:ea typeface="宋体" charset="-122"/>
                <a:cs typeface="宋体" charset="-122"/>
              </a:rPr>
              <a:t>local </a:t>
            </a:r>
            <a:r>
              <a:rPr lang="en-US" altLang="zh-CN" sz="1500" dirty="0">
                <a:ea typeface="宋体" charset="-122"/>
                <a:cs typeface="宋体" charset="-122"/>
              </a:rPr>
              <a:t>+ reflected + </a:t>
            </a:r>
            <a:r>
              <a:rPr lang="en-US" altLang="zh-CN" sz="1500" dirty="0" smtClean="0">
                <a:ea typeface="宋体" charset="-122"/>
                <a:cs typeface="宋体" charset="-122"/>
              </a:rPr>
              <a:t>transmitted;</a:t>
            </a:r>
            <a:endParaRPr lang="en-US" altLang="zh-CN" sz="1500" dirty="0">
              <a:ea typeface="宋体" charset="-122"/>
              <a:cs typeface="宋体" charset="-122"/>
            </a:endParaRP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1500" dirty="0">
                <a:ea typeface="宋体" charset="-122"/>
                <a:cs typeface="宋体" charset="-122"/>
              </a:rPr>
              <a:t>} </a:t>
            </a:r>
            <a:r>
              <a:rPr lang="en-US" altLang="zh-CN" sz="1500" dirty="0">
                <a:solidFill>
                  <a:schemeClr val="accent6">
                    <a:lumMod val="75000"/>
                  </a:schemeClr>
                </a:solidFill>
                <a:ea typeface="宋体" charset="-122"/>
                <a:cs typeface="宋体" charset="-122"/>
              </a:rPr>
              <a:t>// end of procedural</a:t>
            </a:r>
          </a:p>
        </p:txBody>
      </p:sp>
      <p:pic>
        <p:nvPicPr>
          <p:cNvPr id="6" name="Picture 6" descr="14-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99" y="956245"/>
            <a:ext cx="1019901" cy="1237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4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 smtClean="0">
                <a:latin typeface="+mn-lt"/>
                <a:ea typeface="+mn-ea"/>
                <a:cs typeface="+mn-cs"/>
              </a:rPr>
              <a:t>Reflection </a:t>
            </a:r>
            <a:r>
              <a:rPr lang="en-US" altLang="zh-CN" sz="3200" dirty="0">
                <a:latin typeface="+mn-lt"/>
                <a:ea typeface="+mn-ea"/>
                <a:cs typeface="+mn-cs"/>
              </a:rPr>
              <a:t>and R</a:t>
            </a:r>
            <a:r>
              <a:rPr lang="en-US" altLang="zh-CN" sz="3200" dirty="0" smtClean="0">
                <a:latin typeface="+mn-lt"/>
                <a:ea typeface="+mn-ea"/>
                <a:cs typeface="+mn-cs"/>
              </a:rPr>
              <a:t>efraction</a:t>
            </a:r>
            <a:endParaRPr lang="en-US" altLang="zh-CN" sz="32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0" y="1474334"/>
            <a:ext cx="8316006" cy="46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1-mm.cn.bing.net/th/id/R-C.a65a9ccc8d2ffd19b44394f37b339f6f?rik=MHu%2bB7glLzhXaw&amp;riu=http%3a%2f%2f106.53.233.69%2fwp-content%2fuploads%2f2020%2f07%2fimage-30.jpeg&amp;ehk=LmkTN%2fqUodw5Xzdc9axUrtSt5eIulA6uU2iIeP6EPl4%3d&amp;risl=&amp;pid=ImgRaw&amp;r=0&amp;sres=1&amp;sresct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1" y="1557227"/>
            <a:ext cx="3600000" cy="228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73349" y="4221871"/>
            <a:ext cx="4440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Reflection </a:t>
            </a:r>
            <a:r>
              <a:rPr lang="en-US" altLang="zh-CN" dirty="0" smtClean="0"/>
              <a:t>: </a:t>
            </a:r>
            <a:r>
              <a:rPr lang="pt-BR" altLang="zh-CN" dirty="0" smtClean="0">
                <a:latin typeface="Consolas" panose="020B0609020204030204" pitchFamily="49" charset="0"/>
              </a:rPr>
              <a:t>R = L</a:t>
            </a:r>
            <a:r>
              <a:rPr lang="pt-BR" altLang="zh-CN" dirty="0">
                <a:latin typeface="Consolas" panose="020B0609020204030204" pitchFamily="49" charset="0"/>
              </a:rPr>
              <a:t> - 2 * </a:t>
            </a:r>
            <a:r>
              <a:rPr lang="pt-BR" altLang="zh-CN" dirty="0" smtClean="0">
                <a:latin typeface="Consolas" panose="020B0609020204030204" pitchFamily="49" charset="0"/>
              </a:rPr>
              <a:t>L.dot(N</a:t>
            </a:r>
            <a:r>
              <a:rPr lang="pt-BR" altLang="zh-CN" dirty="0">
                <a:latin typeface="Consolas" panose="020B0609020204030204" pitchFamily="49" charset="0"/>
              </a:rPr>
              <a:t>) * N;</a:t>
            </a:r>
            <a:endParaRPr lang="pt-BR" altLang="zh-CN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73600" y="2699562"/>
            <a:ext cx="326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248401" y="2026251"/>
            <a:ext cx="863599" cy="67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53843" y="1557227"/>
            <a:ext cx="0" cy="2284671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5370286" y="2026251"/>
            <a:ext cx="883558" cy="67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8686" y="16981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149506" y="1698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259286" y="2706054"/>
            <a:ext cx="420914" cy="81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86879" y="33342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259286" y="14928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6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 smtClean="0">
                <a:latin typeface="+mn-lt"/>
                <a:ea typeface="+mn-ea"/>
                <a:cs typeface="+mn-cs"/>
              </a:rPr>
              <a:t>Reflection </a:t>
            </a:r>
            <a:r>
              <a:rPr lang="en-US" altLang="zh-CN" sz="3200" dirty="0">
                <a:latin typeface="+mn-lt"/>
                <a:ea typeface="+mn-ea"/>
                <a:cs typeface="+mn-cs"/>
              </a:rPr>
              <a:t>and R</a:t>
            </a:r>
            <a:r>
              <a:rPr lang="en-US" altLang="zh-CN" sz="3200" dirty="0" smtClean="0">
                <a:latin typeface="+mn-lt"/>
                <a:ea typeface="+mn-ea"/>
                <a:cs typeface="+mn-cs"/>
              </a:rPr>
              <a:t>efraction</a:t>
            </a:r>
            <a:endParaRPr lang="en-US" altLang="zh-CN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58307" y="499487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b="0" dirty="0" smtClean="0">
                <a:effectLst/>
                <a:latin typeface="Consolas" panose="020B0609020204030204" pitchFamily="49" charset="0"/>
              </a:rPr>
              <a:t>How about refaction ?</a:t>
            </a:r>
            <a:endParaRPr lang="pt-BR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Refraction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4"/>
          <a:stretch/>
        </p:blipFill>
        <p:spPr>
          <a:xfrm>
            <a:off x="310243" y="1305827"/>
            <a:ext cx="4880733" cy="4180573"/>
          </a:xfrm>
          <a:prstGeom prst="rect">
            <a:avLst/>
          </a:prstGeom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743500"/>
              </p:ext>
            </p:extLst>
          </p:nvPr>
        </p:nvGraphicFramePr>
        <p:xfrm>
          <a:off x="5480682" y="3396113"/>
          <a:ext cx="3445604" cy="164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4" imgW="2019240" imgH="965160" progId="Equation.DSMT4">
                  <p:embed/>
                </p:oleObj>
              </mc:Choice>
              <mc:Fallback>
                <p:oleObj name="Equation" r:id="rId4" imgW="20192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682" y="3396113"/>
                        <a:ext cx="3445604" cy="164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480682" y="1305827"/>
            <a:ext cx="20537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Snell's </a:t>
            </a:r>
            <a:r>
              <a:rPr lang="en-US" altLang="zh-CN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law</a:t>
            </a:r>
          </a:p>
          <a:p>
            <a:endParaRPr lang="en-US" altLang="zh-CN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96163"/>
              </p:ext>
            </p:extLst>
          </p:nvPr>
        </p:nvGraphicFramePr>
        <p:xfrm>
          <a:off x="5480682" y="1722866"/>
          <a:ext cx="2462189" cy="47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6" imgW="1193760" imgH="228600" progId="Equation.DSMT4">
                  <p:embed/>
                </p:oleObj>
              </mc:Choice>
              <mc:Fallback>
                <p:oleObj name="Equation" r:id="rId6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0682" y="1722866"/>
                        <a:ext cx="2462189" cy="471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6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latin typeface="+mn-lt"/>
                <a:ea typeface="+mn-ea"/>
                <a:cs typeface="+mn-cs"/>
              </a:rPr>
              <a:t>Fresnel effect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6744" y="4547482"/>
            <a:ext cx="6733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the direction of the incident light is close to the vertical surface, most of the energy will be </a:t>
            </a:r>
            <a:r>
              <a:rPr lang="en-US" altLang="zh-CN" dirty="0" smtClean="0"/>
              <a:t>refracted</a:t>
            </a:r>
          </a:p>
          <a:p>
            <a:endParaRPr lang="en-US" altLang="zh-CN" dirty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the direction of the incident light is close to the parallel surface, most of the energy will be </a:t>
            </a:r>
            <a:r>
              <a:rPr lang="en-US" altLang="zh-CN" dirty="0" smtClean="0"/>
              <a:t>reflected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84" y="1258348"/>
            <a:ext cx="2029211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00" y="992587"/>
            <a:ext cx="1853028" cy="33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19" y="3462532"/>
            <a:ext cx="2160000" cy="2331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283" y="3462532"/>
            <a:ext cx="2160000" cy="2331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847" y="3474077"/>
            <a:ext cx="2160000" cy="2320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7175" y="5889430"/>
            <a:ext cx="161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Soft shadows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45612" y="5873058"/>
            <a:ext cx="184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Glossy reflection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56304" y="5873058"/>
            <a:ext cx="231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Indirect illumination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8354" y="528429"/>
            <a:ext cx="5318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Why </a:t>
            </a:r>
            <a:r>
              <a:rPr lang="en-US" altLang="zh-CN" sz="3200" dirty="0" smtClean="0"/>
              <a:t>global illumination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86718" y="1549204"/>
            <a:ext cx="7896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local illumination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couldn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global effects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Soft shadows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when the light bounces more than once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 err="1" smtClean="0">
                <a:latin typeface="+mn-lt"/>
                <a:ea typeface="+mn-ea"/>
                <a:cs typeface="+mn-cs"/>
              </a:rPr>
              <a:t>Phong</a:t>
            </a:r>
            <a:endParaRPr lang="en-US" altLang="zh-CN" sz="3200" dirty="0">
              <a:latin typeface="+mn-lt"/>
              <a:ea typeface="+mn-ea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2921" y="992587"/>
            <a:ext cx="8129453" cy="4383801"/>
            <a:chOff x="590007" y="1548490"/>
            <a:chExt cx="8129453" cy="438380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007" y="1548490"/>
              <a:ext cx="8129453" cy="4383801"/>
            </a:xfrm>
            <a:prstGeom prst="rect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>
            <a:xfrm flipH="1" flipV="1">
              <a:off x="6253843" y="2786743"/>
              <a:ext cx="1337128" cy="2467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599022" y="5559684"/>
            <a:ext cx="593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How to deal with intersection </a:t>
            </a:r>
            <a:r>
              <a:rPr lang="en-US" altLang="zh-CN" sz="2000" dirty="0"/>
              <a:t>p</a:t>
            </a:r>
            <a:r>
              <a:rPr lang="en-US" altLang="zh-CN" sz="2000" dirty="0" smtClean="0"/>
              <a:t>oints in shadows?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16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10243" y="409181"/>
            <a:ext cx="5943600" cy="5834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 err="1" smtClean="0">
                <a:latin typeface="+mn-lt"/>
                <a:ea typeface="+mn-ea"/>
                <a:cs typeface="+mn-cs"/>
              </a:rPr>
              <a:t>Phong</a:t>
            </a:r>
            <a:endParaRPr lang="en-US" altLang="zh-CN" sz="3200" dirty="0"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71710" y="1065129"/>
            <a:ext cx="7641193" cy="4021497"/>
            <a:chOff x="655902" y="1065129"/>
            <a:chExt cx="7641193" cy="402149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902" y="1065129"/>
              <a:ext cx="7457584" cy="4021497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>
            <a:xfrm flipV="1">
              <a:off x="5167086" y="2061029"/>
              <a:ext cx="638629" cy="21336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5805715" y="2235201"/>
              <a:ext cx="2491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Ray casting once more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66289" y="5086626"/>
            <a:ext cx="8652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If the testing</a:t>
            </a:r>
            <a:r>
              <a:rPr lang="en-US" altLang="zh-CN" dirty="0">
                <a:latin typeface="Consolas" panose="020B0609020204030204" pitchFamily="49" charset="0"/>
              </a:rPr>
              <a:t> point </a:t>
            </a:r>
            <a:r>
              <a:rPr lang="en-US" altLang="zh-CN" dirty="0" smtClean="0">
                <a:latin typeface="Consolas" panose="020B0609020204030204" pitchFamily="49" charset="0"/>
              </a:rPr>
              <a:t>is in</a:t>
            </a:r>
            <a:r>
              <a:rPr lang="en-US" altLang="zh-CN" dirty="0"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latin typeface="Consolas" panose="020B0609020204030204" pitchFamily="49" charset="0"/>
              </a:rPr>
              <a:t>shadows,</a:t>
            </a:r>
            <a:r>
              <a:rPr lang="en-US" altLang="zh-CN" dirty="0"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latin typeface="Consolas" panose="020B0609020204030204" pitchFamily="49" charset="0"/>
              </a:rPr>
              <a:t>the</a:t>
            </a:r>
            <a:r>
              <a:rPr lang="en-US" altLang="zh-CN" dirty="0">
                <a:latin typeface="Consolas" panose="020B0609020204030204" pitchFamily="49" charset="0"/>
              </a:rPr>
              <a:t> nearest intersection point is definitely  </a:t>
            </a:r>
            <a:r>
              <a:rPr lang="en-US" altLang="zh-CN" dirty="0" smtClean="0">
                <a:latin typeface="Consolas" panose="020B0609020204030204" pitchFamily="49" charset="0"/>
              </a:rPr>
              <a:t>closer</a:t>
            </a:r>
            <a:r>
              <a:rPr lang="en-US" altLang="zh-CN" dirty="0">
                <a:latin typeface="Consolas" panose="020B0609020204030204" pitchFamily="49" charset="0"/>
              </a:rPr>
              <a:t> to </a:t>
            </a:r>
            <a:r>
              <a:rPr lang="en-US" altLang="zh-CN" dirty="0" smtClean="0">
                <a:latin typeface="Consolas" panose="020B0609020204030204" pitchFamily="49" charset="0"/>
              </a:rPr>
              <a:t>light source</a:t>
            </a:r>
            <a:r>
              <a:rPr lang="en-US" altLang="zh-CN" dirty="0">
                <a:latin typeface="Consolas" panose="020B0609020204030204" pitchFamily="49" charset="0"/>
              </a:rPr>
              <a:t> than the </a:t>
            </a:r>
            <a:r>
              <a:rPr lang="en-US" altLang="zh-CN" dirty="0" smtClean="0">
                <a:latin typeface="Consolas" panose="020B0609020204030204" pitchFamily="49" charset="0"/>
              </a:rPr>
              <a:t>testing point!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02" y="5934461"/>
            <a:ext cx="8072811" cy="5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2257" y="643052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作业框架中待实现的代码包括：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光线的生成 </a:t>
            </a:r>
            <a:r>
              <a:rPr lang="en-US" altLang="zh-CN" sz="2400" dirty="0" smtClean="0"/>
              <a:t>Render.cpp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三角形求交，使用</a:t>
            </a:r>
            <a:r>
              <a:rPr lang="en-US" altLang="zh-CN" sz="2400" dirty="0"/>
              <a:t>Moller-</a:t>
            </a:r>
            <a:r>
              <a:rPr lang="en-US" altLang="zh-CN" sz="2400" dirty="0" err="1"/>
              <a:t>Trumbore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算法 </a:t>
            </a:r>
            <a:r>
              <a:rPr lang="en-US" altLang="zh-CN" sz="2400" dirty="0" smtClean="0"/>
              <a:t>Triangle.cpp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交点处反射的处理 </a:t>
            </a:r>
            <a:r>
              <a:rPr lang="en-US" altLang="zh-CN" sz="2400" dirty="0"/>
              <a:t>Render.cpp 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交点处</a:t>
            </a:r>
            <a:r>
              <a:rPr lang="en-US" altLang="zh-CN" sz="2400" dirty="0" err="1" smtClean="0"/>
              <a:t>Phong</a:t>
            </a:r>
            <a:r>
              <a:rPr lang="zh-CN" altLang="en-US" sz="2400" dirty="0" smtClean="0"/>
              <a:t>模型着色 </a:t>
            </a:r>
            <a:r>
              <a:rPr lang="en-US" altLang="zh-CN" sz="2400" dirty="0"/>
              <a:t>Render.cpp 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修改模型材质参数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尝试增加场景中的</a:t>
            </a:r>
            <a:r>
              <a:rPr lang="zh-CN" altLang="en-US" sz="2400" dirty="0" smtClean="0"/>
              <a:t>物体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实现加载自己的模型以及光线追踪实验（加分项、可选）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注意：所有待补充的代码处都标有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TODO</a:t>
            </a:r>
            <a:r>
              <a:rPr lang="zh-CN" altLang="en-US" b="1" dirty="0" smtClean="0"/>
              <a:t>，可通过该关键词查找</a:t>
            </a:r>
            <a:endParaRPr lang="en-US" altLang="zh-CN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589314" y="5598255"/>
            <a:ext cx="7554686" cy="68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50" dirty="0" smtClean="0"/>
              <a:t>框架生成的结果是</a:t>
            </a:r>
            <a:r>
              <a:rPr lang="en-US" altLang="zh-CN" sz="1350" dirty="0" smtClean="0"/>
              <a:t>ppm</a:t>
            </a:r>
            <a:r>
              <a:rPr lang="zh-CN" altLang="en-US" sz="1350" dirty="0" smtClean="0"/>
              <a:t>文件，可以用下面的在线工具转成</a:t>
            </a:r>
            <a:r>
              <a:rPr lang="en-US" altLang="zh-CN" sz="1350" dirty="0" err="1" smtClean="0"/>
              <a:t>png</a:t>
            </a:r>
            <a:r>
              <a:rPr lang="zh-CN" altLang="en-US" sz="1350" dirty="0"/>
              <a:t>图片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https</a:t>
            </a:r>
            <a:r>
              <a:rPr lang="en-US" altLang="zh-CN" sz="1350" dirty="0"/>
              <a:t>://onlineconvertfree.com/zh/convert-format/ppm-to-png/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313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61048" y="2808581"/>
            <a:ext cx="5639937" cy="984885"/>
            <a:chOff x="1810033" y="2955538"/>
            <a:chExt cx="5639937" cy="984885"/>
          </a:xfrm>
        </p:grpSpPr>
        <p:sp>
          <p:nvSpPr>
            <p:cNvPr id="2" name="矩形 1"/>
            <p:cNvSpPr/>
            <p:nvPr/>
          </p:nvSpPr>
          <p:spPr>
            <a:xfrm>
              <a:off x="1810033" y="3601869"/>
              <a:ext cx="56399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/>
                <a:t>(And </a:t>
              </a:r>
              <a:r>
                <a:rPr lang="en-US" altLang="zh-CN" sz="1600" dirty="0"/>
                <a:t>thank Prof. </a:t>
              </a:r>
              <a:r>
                <a:rPr lang="en-US" altLang="zh-CN" sz="1600" dirty="0" err="1"/>
                <a:t>Lingqi</a:t>
              </a:r>
              <a:r>
                <a:rPr lang="en-US" altLang="zh-CN" sz="1600" dirty="0"/>
                <a:t> Yan </a:t>
              </a:r>
              <a:r>
                <a:rPr lang="en-US" altLang="zh-CN" sz="1600" dirty="0" smtClean="0"/>
                <a:t>and Prof</a:t>
              </a:r>
              <a:r>
                <a:rPr lang="en-US" altLang="zh-CN" sz="1600" dirty="0"/>
                <a:t>. </a:t>
              </a:r>
              <a:r>
                <a:rPr lang="en-US" altLang="zh-CN" sz="1600" dirty="0" smtClean="0"/>
                <a:t>Kai Xu </a:t>
              </a:r>
              <a:r>
                <a:rPr lang="en-US" altLang="zh-CN" sz="1600" dirty="0"/>
                <a:t>for many of the slides</a:t>
              </a:r>
              <a:r>
                <a:rPr lang="en-US" altLang="zh-CN" sz="1600" dirty="0" smtClean="0"/>
                <a:t>!)</a:t>
              </a:r>
              <a:endParaRPr lang="zh-CN" altLang="en-US" sz="16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3285683" y="2955538"/>
              <a:ext cx="22679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/>
                <a:t>Thank you!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0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1986" y="2808514"/>
            <a:ext cx="6858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Basic Ray-Tracing Algorithm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515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600" y="921913"/>
            <a:ext cx="89154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ideas about light rays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travels in straight lines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rays do not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other if they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rays travel from the light sources to the eye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the physics is invariant under path reversal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reciprocity（可逆性）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18" y="1688393"/>
            <a:ext cx="5715000" cy="3800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354" y="528429"/>
            <a:ext cx="5318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Ray Tracing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87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" y="1474333"/>
            <a:ext cx="8774127" cy="45998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354" y="528429"/>
            <a:ext cx="5318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Ray Tracing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61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22" y="1598838"/>
            <a:ext cx="7630206" cy="44980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8354" y="528429"/>
            <a:ext cx="5318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Ray Tracing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0" y="1474334"/>
            <a:ext cx="8316006" cy="46353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354" y="528429"/>
            <a:ext cx="5318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Ray Tracing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86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1232</Words>
  <Application>Microsoft Office PowerPoint</Application>
  <PresentationFormat>全屏显示(4:3)</PresentationFormat>
  <Paragraphs>181</Paragraphs>
  <Slides>34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Monotype Sorts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Equation</vt:lpstr>
      <vt:lpstr>PowerPoint 演示文稿</vt:lpstr>
      <vt:lpstr>Overview of local illumination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ray tree</vt:lpstr>
      <vt:lpstr>A simple recursive ray tracer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simple recursive ray tracer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XKL</dc:creator>
  <cp:lastModifiedBy>XKL</cp:lastModifiedBy>
  <cp:revision>100</cp:revision>
  <dcterms:created xsi:type="dcterms:W3CDTF">2021-12-04T12:43:35Z</dcterms:created>
  <dcterms:modified xsi:type="dcterms:W3CDTF">2021-12-06T01:24:46Z</dcterms:modified>
</cp:coreProperties>
</file>