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84" r:id="rId4"/>
    <p:sldId id="257" r:id="rId6"/>
    <p:sldId id="260" r:id="rId7"/>
    <p:sldId id="342" r:id="rId8"/>
    <p:sldId id="361" r:id="rId9"/>
    <p:sldId id="345" r:id="rId10"/>
    <p:sldId id="344" r:id="rId11"/>
    <p:sldId id="360" r:id="rId12"/>
    <p:sldId id="374" r:id="rId13"/>
    <p:sldId id="375" r:id="rId14"/>
    <p:sldId id="355" r:id="rId15"/>
    <p:sldId id="363" r:id="rId16"/>
    <p:sldId id="362" r:id="rId17"/>
    <p:sldId id="364" r:id="rId18"/>
    <p:sldId id="346" r:id="rId19"/>
    <p:sldId id="365" r:id="rId20"/>
    <p:sldId id="348" r:id="rId21"/>
    <p:sldId id="261"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9" autoAdjust="0"/>
    <p:restoredTop sz="72700" autoAdjust="0"/>
  </p:normalViewPr>
  <p:slideViewPr>
    <p:cSldViewPr snapToGrid="0" showGuides="1">
      <p:cViewPr varScale="1">
        <p:scale>
          <a:sx n="83" d="100"/>
          <a:sy n="83" d="100"/>
        </p:scale>
        <p:origin x="1362" y="84"/>
      </p:cViewPr>
      <p:guideLst>
        <p:guide orient="horz" pos="2148"/>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F8AA356-AF7E-48E0-8691-53F34ABDFE14}" type="doc">
      <dgm:prSet loTypeId="urn:microsoft.com/office/officeart/2005/8/layout/process1" loCatId="process" qsTypeId="urn:microsoft.com/office/officeart/2005/8/quickstyle/simple1" qsCatId="simple" csTypeId="urn:microsoft.com/office/officeart/2005/8/colors/accent1_2" csCatId="accent1" phldr="1"/>
      <dgm:spPr/>
    </dgm:pt>
    <dgm:pt modelId="{11D605FF-393D-4758-B9E3-2C41E8ED8C89}">
      <dgm:prSet phldrT="[文本]"/>
      <dgm:spPr/>
      <dgm:t>
        <a:bodyPr/>
        <a:lstStyle/>
        <a:p>
          <a:r>
            <a:rPr lang="zh-CN" altLang="en-US"/>
            <a:t>初始化函数</a:t>
          </a:r>
        </a:p>
      </dgm:t>
    </dgm:pt>
    <dgm:pt modelId="{8A155671-395B-4DED-BB64-41DFAA7E3116}" cxnId="{3C3274CD-8D18-4D7D-A580-F84478C0516F}" type="parTrans">
      <dgm:prSet/>
      <dgm:spPr/>
      <dgm:t>
        <a:bodyPr/>
        <a:lstStyle/>
        <a:p>
          <a:endParaRPr lang="zh-CN" altLang="en-US"/>
        </a:p>
      </dgm:t>
    </dgm:pt>
    <dgm:pt modelId="{E134CD0D-9CB0-4D71-8C84-1D3A0195E8C7}" cxnId="{3C3274CD-8D18-4D7D-A580-F84478C0516F}" type="sibTrans">
      <dgm:prSet/>
      <dgm:spPr/>
      <dgm:t>
        <a:bodyPr/>
        <a:lstStyle/>
        <a:p>
          <a:endParaRPr lang="zh-CN" altLang="en-US"/>
        </a:p>
      </dgm:t>
    </dgm:pt>
    <dgm:pt modelId="{2E95E6A6-7363-4D17-9E69-8F695F82E33D}">
      <dgm:prSet phldrT="[文本]"/>
      <dgm:spPr/>
      <dgm:t>
        <a:bodyPr/>
        <a:lstStyle/>
        <a:p>
          <a:r>
            <a:rPr lang="zh-CN" altLang="en-US"/>
            <a:t>显示绘制函数</a:t>
          </a:r>
        </a:p>
      </dgm:t>
    </dgm:pt>
    <dgm:pt modelId="{478AED5F-738B-4FB9-8CFC-864BFFF338F5}" cxnId="{B7D29623-58D7-4361-9BBA-D164EF8EB55F}" type="parTrans">
      <dgm:prSet/>
      <dgm:spPr/>
      <dgm:t>
        <a:bodyPr/>
        <a:lstStyle/>
        <a:p>
          <a:endParaRPr lang="zh-CN" altLang="en-US"/>
        </a:p>
      </dgm:t>
    </dgm:pt>
    <dgm:pt modelId="{1A82F941-D596-48E7-95F9-7252C596D737}" cxnId="{B7D29623-58D7-4361-9BBA-D164EF8EB55F}" type="sibTrans">
      <dgm:prSet/>
      <dgm:spPr/>
      <dgm:t>
        <a:bodyPr/>
        <a:lstStyle/>
        <a:p>
          <a:endParaRPr lang="zh-CN" altLang="en-US"/>
        </a:p>
      </dgm:t>
    </dgm:pt>
    <dgm:pt modelId="{B0993B96-D181-4D34-8E34-93FBF54ACAD9}">
      <dgm:prSet phldrT="[文本]"/>
      <dgm:spPr/>
      <dgm:t>
        <a:bodyPr/>
        <a:lstStyle/>
        <a:p>
          <a:r>
            <a:rPr lang="zh-CN" altLang="en-US"/>
            <a:t>窗口更新函数</a:t>
          </a:r>
        </a:p>
      </dgm:t>
    </dgm:pt>
    <dgm:pt modelId="{96A548CB-89A7-4FE1-B7FA-39AD27A8AA57}" cxnId="{B8BB61BB-CDB3-432B-A349-AF75C72204FD}" type="parTrans">
      <dgm:prSet/>
      <dgm:spPr/>
      <dgm:t>
        <a:bodyPr/>
        <a:lstStyle/>
        <a:p>
          <a:endParaRPr lang="zh-CN" altLang="en-US"/>
        </a:p>
      </dgm:t>
    </dgm:pt>
    <dgm:pt modelId="{89FAE771-EE22-4632-AB66-9AD86C186E9D}" cxnId="{B8BB61BB-CDB3-432B-A349-AF75C72204FD}" type="sibTrans">
      <dgm:prSet/>
      <dgm:spPr/>
      <dgm:t>
        <a:bodyPr/>
        <a:lstStyle/>
        <a:p>
          <a:endParaRPr lang="zh-CN" altLang="en-US"/>
        </a:p>
      </dgm:t>
    </dgm:pt>
    <dgm:pt modelId="{C3BDCF97-166D-454D-83BE-91DA8CABD1D5}">
      <dgm:prSet phldrT="[文本]"/>
      <dgm:spPr/>
      <dgm:t>
        <a:bodyPr/>
        <a:lstStyle/>
        <a:p>
          <a:r>
            <a:rPr lang="zh-CN" altLang="en-US"/>
            <a:t>主函数</a:t>
          </a:r>
        </a:p>
      </dgm:t>
    </dgm:pt>
    <dgm:pt modelId="{27D2391F-28A5-4DA6-A9FA-0126C176F6DD}" cxnId="{5D658F9B-4170-4945-8560-0AD47472E42B}" type="parTrans">
      <dgm:prSet/>
      <dgm:spPr/>
      <dgm:t>
        <a:bodyPr/>
        <a:lstStyle/>
        <a:p>
          <a:endParaRPr lang="zh-CN" altLang="en-US"/>
        </a:p>
      </dgm:t>
    </dgm:pt>
    <dgm:pt modelId="{3EBE324A-8B8F-4312-B5D8-FAE0A5ECB032}" cxnId="{5D658F9B-4170-4945-8560-0AD47472E42B}" type="sibTrans">
      <dgm:prSet/>
      <dgm:spPr/>
      <dgm:t>
        <a:bodyPr/>
        <a:lstStyle/>
        <a:p>
          <a:endParaRPr lang="zh-CN" altLang="en-US"/>
        </a:p>
      </dgm:t>
    </dgm:pt>
    <dgm:pt modelId="{90C8C58F-25CC-4771-97FB-C641B3ECAFBA}" type="pres">
      <dgm:prSet presAssocID="{2F8AA356-AF7E-48E0-8691-53F34ABDFE14}" presName="Name0" presStyleCnt="0">
        <dgm:presLayoutVars>
          <dgm:dir/>
          <dgm:resizeHandles val="exact"/>
        </dgm:presLayoutVars>
      </dgm:prSet>
      <dgm:spPr/>
    </dgm:pt>
    <dgm:pt modelId="{1FDD0DA8-B30B-438B-9680-6100319872AD}" type="pres">
      <dgm:prSet presAssocID="{11D605FF-393D-4758-B9E3-2C41E8ED8C89}" presName="node" presStyleLbl="node1" presStyleIdx="0" presStyleCnt="4">
        <dgm:presLayoutVars>
          <dgm:bulletEnabled val="1"/>
        </dgm:presLayoutVars>
      </dgm:prSet>
      <dgm:spPr/>
    </dgm:pt>
    <dgm:pt modelId="{B365CBD8-9716-4448-8D1F-A3C38DE52290}" type="pres">
      <dgm:prSet presAssocID="{E134CD0D-9CB0-4D71-8C84-1D3A0195E8C7}" presName="sibTrans" presStyleLbl="sibTrans2D1" presStyleIdx="0" presStyleCnt="3"/>
      <dgm:spPr/>
    </dgm:pt>
    <dgm:pt modelId="{D5531051-2ACA-43AD-AA46-C9E9C7E75B8B}" type="pres">
      <dgm:prSet presAssocID="{E134CD0D-9CB0-4D71-8C84-1D3A0195E8C7}" presName="connectorText" presStyleLbl="sibTrans2D1" presStyleIdx="0" presStyleCnt="3"/>
      <dgm:spPr/>
    </dgm:pt>
    <dgm:pt modelId="{1A5F8AF5-315C-411C-B30B-78BDBCBBBFEF}" type="pres">
      <dgm:prSet presAssocID="{2E95E6A6-7363-4D17-9E69-8F695F82E33D}" presName="node" presStyleLbl="node1" presStyleIdx="1" presStyleCnt="4" custLinFactNeighborX="770" custLinFactNeighborY="-3811">
        <dgm:presLayoutVars>
          <dgm:bulletEnabled val="1"/>
        </dgm:presLayoutVars>
      </dgm:prSet>
      <dgm:spPr/>
    </dgm:pt>
    <dgm:pt modelId="{1198FADA-E0C8-4895-A244-E423C179344B}" type="pres">
      <dgm:prSet presAssocID="{1A82F941-D596-48E7-95F9-7252C596D737}" presName="sibTrans" presStyleLbl="sibTrans2D1" presStyleIdx="1" presStyleCnt="3"/>
      <dgm:spPr/>
    </dgm:pt>
    <dgm:pt modelId="{5CD69541-B65F-4437-8FF3-A4F8B73222CE}" type="pres">
      <dgm:prSet presAssocID="{1A82F941-D596-48E7-95F9-7252C596D737}" presName="connectorText" presStyleLbl="sibTrans2D1" presStyleIdx="1" presStyleCnt="3"/>
      <dgm:spPr/>
    </dgm:pt>
    <dgm:pt modelId="{E38D23E8-0A4C-4436-BFE6-2334C5C0C2AB}" type="pres">
      <dgm:prSet presAssocID="{B0993B96-D181-4D34-8E34-93FBF54ACAD9}" presName="node" presStyleLbl="node1" presStyleIdx="2" presStyleCnt="4">
        <dgm:presLayoutVars>
          <dgm:bulletEnabled val="1"/>
        </dgm:presLayoutVars>
      </dgm:prSet>
      <dgm:spPr/>
    </dgm:pt>
    <dgm:pt modelId="{A062FD74-4CB0-4929-9FF5-82C84FA120C7}" type="pres">
      <dgm:prSet presAssocID="{89FAE771-EE22-4632-AB66-9AD86C186E9D}" presName="sibTrans" presStyleLbl="sibTrans2D1" presStyleIdx="2" presStyleCnt="3"/>
      <dgm:spPr/>
    </dgm:pt>
    <dgm:pt modelId="{FEF57EE0-24ED-4982-97FF-7DA24A7EEA78}" type="pres">
      <dgm:prSet presAssocID="{89FAE771-EE22-4632-AB66-9AD86C186E9D}" presName="connectorText" presStyleLbl="sibTrans2D1" presStyleIdx="2" presStyleCnt="3"/>
      <dgm:spPr/>
    </dgm:pt>
    <dgm:pt modelId="{1A9E53D8-98D4-4591-95F2-49717CF1783C}" type="pres">
      <dgm:prSet presAssocID="{C3BDCF97-166D-454D-83BE-91DA8CABD1D5}" presName="node" presStyleLbl="node1" presStyleIdx="3" presStyleCnt="4">
        <dgm:presLayoutVars>
          <dgm:bulletEnabled val="1"/>
        </dgm:presLayoutVars>
      </dgm:prSet>
      <dgm:spPr/>
    </dgm:pt>
  </dgm:ptLst>
  <dgm:cxnLst>
    <dgm:cxn modelId="{AC7B1F16-CBB6-4800-BDB0-6E400A95AD98}" type="presOf" srcId="{11D605FF-393D-4758-B9E3-2C41E8ED8C89}" destId="{1FDD0DA8-B30B-438B-9680-6100319872AD}" srcOrd="0" destOrd="0" presId="urn:microsoft.com/office/officeart/2005/8/layout/process1"/>
    <dgm:cxn modelId="{B7D29623-58D7-4361-9BBA-D164EF8EB55F}" srcId="{2F8AA356-AF7E-48E0-8691-53F34ABDFE14}" destId="{2E95E6A6-7363-4D17-9E69-8F695F82E33D}" srcOrd="1" destOrd="0" parTransId="{478AED5F-738B-4FB9-8CFC-864BFFF338F5}" sibTransId="{1A82F941-D596-48E7-95F9-7252C596D737}"/>
    <dgm:cxn modelId="{D71A2131-F174-4B0C-A5F3-3566B8FBF1F9}" type="presOf" srcId="{C3BDCF97-166D-454D-83BE-91DA8CABD1D5}" destId="{1A9E53D8-98D4-4591-95F2-49717CF1783C}" srcOrd="0" destOrd="0" presId="urn:microsoft.com/office/officeart/2005/8/layout/process1"/>
    <dgm:cxn modelId="{B4FD646B-DB5B-4EBD-8F35-53B291C0E662}" type="presOf" srcId="{E134CD0D-9CB0-4D71-8C84-1D3A0195E8C7}" destId="{B365CBD8-9716-4448-8D1F-A3C38DE52290}" srcOrd="0" destOrd="0" presId="urn:microsoft.com/office/officeart/2005/8/layout/process1"/>
    <dgm:cxn modelId="{1E31E04B-7F35-4F0C-B6E3-0A65A502EA57}" type="presOf" srcId="{2F8AA356-AF7E-48E0-8691-53F34ABDFE14}" destId="{90C8C58F-25CC-4771-97FB-C641B3ECAFBA}" srcOrd="0" destOrd="0" presId="urn:microsoft.com/office/officeart/2005/8/layout/process1"/>
    <dgm:cxn modelId="{D61E1A73-B7D4-455E-8F1E-5783125C4170}" type="presOf" srcId="{1A82F941-D596-48E7-95F9-7252C596D737}" destId="{1198FADA-E0C8-4895-A244-E423C179344B}" srcOrd="0" destOrd="0" presId="urn:microsoft.com/office/officeart/2005/8/layout/process1"/>
    <dgm:cxn modelId="{0867177E-7F7A-4394-9368-C5B924A79E06}" type="presOf" srcId="{89FAE771-EE22-4632-AB66-9AD86C186E9D}" destId="{FEF57EE0-24ED-4982-97FF-7DA24A7EEA78}" srcOrd="1" destOrd="0" presId="urn:microsoft.com/office/officeart/2005/8/layout/process1"/>
    <dgm:cxn modelId="{CE591887-A337-471A-ACDE-19B1AC31E847}" type="presOf" srcId="{2E95E6A6-7363-4D17-9E69-8F695F82E33D}" destId="{1A5F8AF5-315C-411C-B30B-78BDBCBBBFEF}" srcOrd="0" destOrd="0" presId="urn:microsoft.com/office/officeart/2005/8/layout/process1"/>
    <dgm:cxn modelId="{345FF287-EDB4-4162-8CF0-51CEC7A3E6C1}" type="presOf" srcId="{B0993B96-D181-4D34-8E34-93FBF54ACAD9}" destId="{E38D23E8-0A4C-4436-BFE6-2334C5C0C2AB}" srcOrd="0" destOrd="0" presId="urn:microsoft.com/office/officeart/2005/8/layout/process1"/>
    <dgm:cxn modelId="{5D658F9B-4170-4945-8560-0AD47472E42B}" srcId="{2F8AA356-AF7E-48E0-8691-53F34ABDFE14}" destId="{C3BDCF97-166D-454D-83BE-91DA8CABD1D5}" srcOrd="3" destOrd="0" parTransId="{27D2391F-28A5-4DA6-A9FA-0126C176F6DD}" sibTransId="{3EBE324A-8B8F-4312-B5D8-FAE0A5ECB032}"/>
    <dgm:cxn modelId="{B8BB61BB-CDB3-432B-A349-AF75C72204FD}" srcId="{2F8AA356-AF7E-48E0-8691-53F34ABDFE14}" destId="{B0993B96-D181-4D34-8E34-93FBF54ACAD9}" srcOrd="2" destOrd="0" parTransId="{96A548CB-89A7-4FE1-B7FA-39AD27A8AA57}" sibTransId="{89FAE771-EE22-4632-AB66-9AD86C186E9D}"/>
    <dgm:cxn modelId="{3C3274CD-8D18-4D7D-A580-F84478C0516F}" srcId="{2F8AA356-AF7E-48E0-8691-53F34ABDFE14}" destId="{11D605FF-393D-4758-B9E3-2C41E8ED8C89}" srcOrd="0" destOrd="0" parTransId="{8A155671-395B-4DED-BB64-41DFAA7E3116}" sibTransId="{E134CD0D-9CB0-4D71-8C84-1D3A0195E8C7}"/>
    <dgm:cxn modelId="{1DB57BE1-6C70-49BB-BA72-5ED518A09CCD}" type="presOf" srcId="{1A82F941-D596-48E7-95F9-7252C596D737}" destId="{5CD69541-B65F-4437-8FF3-A4F8B73222CE}" srcOrd="1" destOrd="0" presId="urn:microsoft.com/office/officeart/2005/8/layout/process1"/>
    <dgm:cxn modelId="{EF3382F1-BCF2-4A38-A468-AA69E2A5997D}" type="presOf" srcId="{E134CD0D-9CB0-4D71-8C84-1D3A0195E8C7}" destId="{D5531051-2ACA-43AD-AA46-C9E9C7E75B8B}" srcOrd="1" destOrd="0" presId="urn:microsoft.com/office/officeart/2005/8/layout/process1"/>
    <dgm:cxn modelId="{238C7EF4-57BB-4BA5-A059-0F91B4EC986F}" type="presOf" srcId="{89FAE771-EE22-4632-AB66-9AD86C186E9D}" destId="{A062FD74-4CB0-4929-9FF5-82C84FA120C7}" srcOrd="0" destOrd="0" presId="urn:microsoft.com/office/officeart/2005/8/layout/process1"/>
    <dgm:cxn modelId="{45BDBB08-E08C-4041-8555-AF568B317454}" type="presParOf" srcId="{90C8C58F-25CC-4771-97FB-C641B3ECAFBA}" destId="{1FDD0DA8-B30B-438B-9680-6100319872AD}" srcOrd="0" destOrd="0" presId="urn:microsoft.com/office/officeart/2005/8/layout/process1"/>
    <dgm:cxn modelId="{6E85B593-D2DA-4E93-8898-7F9B5ED79413}" type="presParOf" srcId="{90C8C58F-25CC-4771-97FB-C641B3ECAFBA}" destId="{B365CBD8-9716-4448-8D1F-A3C38DE52290}" srcOrd="1" destOrd="0" presId="urn:microsoft.com/office/officeart/2005/8/layout/process1"/>
    <dgm:cxn modelId="{4C1DD5F1-5A88-4417-8746-C652A8078F74}" type="presParOf" srcId="{B365CBD8-9716-4448-8D1F-A3C38DE52290}" destId="{D5531051-2ACA-43AD-AA46-C9E9C7E75B8B}" srcOrd="0" destOrd="0" presId="urn:microsoft.com/office/officeart/2005/8/layout/process1"/>
    <dgm:cxn modelId="{B0599679-55B8-49CF-9EC2-1A878A23B0A6}" type="presParOf" srcId="{90C8C58F-25CC-4771-97FB-C641B3ECAFBA}" destId="{1A5F8AF5-315C-411C-B30B-78BDBCBBBFEF}" srcOrd="2" destOrd="0" presId="urn:microsoft.com/office/officeart/2005/8/layout/process1"/>
    <dgm:cxn modelId="{20106D13-5BBA-44AE-8637-F0C5B3BAA3CF}" type="presParOf" srcId="{90C8C58F-25CC-4771-97FB-C641B3ECAFBA}" destId="{1198FADA-E0C8-4895-A244-E423C179344B}" srcOrd="3" destOrd="0" presId="urn:microsoft.com/office/officeart/2005/8/layout/process1"/>
    <dgm:cxn modelId="{9ABED189-7EAB-428B-93AF-CC412FA24B6D}" type="presParOf" srcId="{1198FADA-E0C8-4895-A244-E423C179344B}" destId="{5CD69541-B65F-4437-8FF3-A4F8B73222CE}" srcOrd="0" destOrd="0" presId="urn:microsoft.com/office/officeart/2005/8/layout/process1"/>
    <dgm:cxn modelId="{7C9931AC-DCC6-4B56-8768-2C63C0415A5C}" type="presParOf" srcId="{90C8C58F-25CC-4771-97FB-C641B3ECAFBA}" destId="{E38D23E8-0A4C-4436-BFE6-2334C5C0C2AB}" srcOrd="4" destOrd="0" presId="urn:microsoft.com/office/officeart/2005/8/layout/process1"/>
    <dgm:cxn modelId="{6CD07DD6-9543-49FD-BDA2-5F7B66468679}" type="presParOf" srcId="{90C8C58F-25CC-4771-97FB-C641B3ECAFBA}" destId="{A062FD74-4CB0-4929-9FF5-82C84FA120C7}" srcOrd="5" destOrd="0" presId="urn:microsoft.com/office/officeart/2005/8/layout/process1"/>
    <dgm:cxn modelId="{73D55A11-5C85-43FB-8987-64B6E9E1E5AC}" type="presParOf" srcId="{A062FD74-4CB0-4929-9FF5-82C84FA120C7}" destId="{FEF57EE0-24ED-4982-97FF-7DA24A7EEA78}" srcOrd="0" destOrd="0" presId="urn:microsoft.com/office/officeart/2005/8/layout/process1"/>
    <dgm:cxn modelId="{35A97F3F-9411-474B-B1D4-4E0B0072CFC9}" type="presParOf" srcId="{90C8C58F-25CC-4771-97FB-C641B3ECAFBA}" destId="{1A9E53D8-98D4-4591-95F2-49717CF1783C}" srcOrd="6"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8AA356-AF7E-48E0-8691-53F34ABDFE14}" type="doc">
      <dgm:prSet loTypeId="urn:microsoft.com/office/officeart/2005/8/layout/process1" loCatId="process" qsTypeId="urn:microsoft.com/office/officeart/2005/8/quickstyle/simple1" qsCatId="simple" csTypeId="urn:microsoft.com/office/officeart/2005/8/colors/accent1_2" csCatId="accent1" phldr="1"/>
      <dgm:spPr/>
    </dgm:pt>
    <dgm:pt modelId="{11D605FF-393D-4758-B9E3-2C41E8ED8C89}">
      <dgm:prSet phldrT="[文本]" phldr="0" custT="0"/>
      <dgm:spPr/>
      <dgm:t>
        <a:bodyPr vert="horz" wrap="square"/>
        <a:p>
          <a:pPr>
            <a:lnSpc>
              <a:spcPct val="100000"/>
            </a:lnSpc>
            <a:spcBef>
              <a:spcPct val="0"/>
            </a:spcBef>
            <a:spcAft>
              <a:spcPct val="35000"/>
            </a:spcAft>
          </a:pPr>
          <a:r>
            <a:rPr lang="zh-CN" altLang="en-US"/>
            <a:t>初始</a:t>
          </a:r>
          <a:r>
            <a:rPr lang="zh-CN" altLang="en-US"/>
            <a:t>化</a:t>
          </a:r>
          <a:r>
            <a:rPr lang="zh-CN" altLang="en-US"/>
            <a:t>场景</a:t>
          </a:r>
          <a:r>
            <a:rPr lang="zh-CN" altLang="en-US"/>
            <a:t/>
          </a:r>
          <a:endParaRPr lang="zh-CN" altLang="en-US"/>
        </a:p>
      </dgm:t>
    </dgm:pt>
    <dgm:pt modelId="{8A155671-395B-4DED-BB64-41DFAA7E3116}" cxnId="{C77A2350-9BBE-4FD4-9FFC-4A6FDFF350BA}" type="parTrans">
      <dgm:prSet/>
      <dgm:spPr/>
      <dgm:t>
        <a:bodyPr/>
        <a:lstStyle/>
        <a:p>
          <a:endParaRPr lang="zh-CN" altLang="en-US"/>
        </a:p>
      </dgm:t>
    </dgm:pt>
    <dgm:pt modelId="{E134CD0D-9CB0-4D71-8C84-1D3A0195E8C7}" cxnId="{C77A2350-9BBE-4FD4-9FFC-4A6FDFF350BA}" type="sibTrans">
      <dgm:prSet/>
      <dgm:spPr/>
      <dgm:t>
        <a:bodyPr/>
        <a:lstStyle/>
        <a:p>
          <a:endParaRPr lang="zh-CN" altLang="en-US"/>
        </a:p>
      </dgm:t>
    </dgm:pt>
    <dgm:pt modelId="{2E95E6A6-7363-4D17-9E69-8F695F82E33D}">
      <dgm:prSet phldrT="[文本]" phldr="0" custT="0"/>
      <dgm:spPr/>
      <dgm:t>
        <a:bodyPr vert="horz" wrap="square"/>
        <a:p>
          <a:pPr>
            <a:lnSpc>
              <a:spcPct val="100000"/>
            </a:lnSpc>
            <a:spcBef>
              <a:spcPct val="0"/>
            </a:spcBef>
            <a:spcAft>
              <a:spcPct val="35000"/>
            </a:spcAft>
          </a:pPr>
          <a:r>
            <a:rPr lang="zh-CN" altLang="en-US"/>
            <a:t>定义</a:t>
          </a:r>
          <a:r>
            <a:rPr lang="zh-CN" altLang="en-US"/>
            <a:t>观察方式</a:t>
          </a:r>
          <a:r>
            <a:rPr lang="zh-CN" altLang="en-US"/>
            <a:t/>
          </a:r>
          <a:endParaRPr lang="zh-CN" altLang="en-US"/>
        </a:p>
      </dgm:t>
    </dgm:pt>
    <dgm:pt modelId="{478AED5F-738B-4FB9-8CFC-864BFFF338F5}" cxnId="{34917B87-F272-4CC5-A1DD-AB06337849D3}" type="parTrans">
      <dgm:prSet/>
      <dgm:spPr/>
      <dgm:t>
        <a:bodyPr/>
        <a:lstStyle/>
        <a:p>
          <a:endParaRPr lang="zh-CN" altLang="en-US"/>
        </a:p>
      </dgm:t>
    </dgm:pt>
    <dgm:pt modelId="{1A82F941-D596-48E7-95F9-7252C596D737}" cxnId="{34917B87-F272-4CC5-A1DD-AB06337849D3}" type="sibTrans">
      <dgm:prSet/>
      <dgm:spPr/>
      <dgm:t>
        <a:bodyPr/>
        <a:lstStyle/>
        <a:p>
          <a:endParaRPr lang="zh-CN" altLang="en-US"/>
        </a:p>
      </dgm:t>
    </dgm:pt>
    <dgm:pt modelId="{B0993B96-D181-4D34-8E34-93FBF54ACAD9}">
      <dgm:prSet phldrT="[文本]"/>
      <dgm:spPr/>
      <dgm:t>
        <a:bodyPr/>
        <a:lstStyle/>
        <a:p>
          <a:r>
            <a:rPr lang="zh-CN" altLang="en-US" dirty="0"/>
            <a:t>绘制几何体</a:t>
          </a:r>
        </a:p>
      </dgm:t>
    </dgm:pt>
    <dgm:pt modelId="{96A548CB-89A7-4FE1-B7FA-39AD27A8AA57}" cxnId="{4C4C2E22-EECB-473F-A0F3-B6D09E8E0479}" type="parTrans">
      <dgm:prSet/>
      <dgm:spPr/>
      <dgm:t>
        <a:bodyPr/>
        <a:lstStyle/>
        <a:p>
          <a:endParaRPr lang="zh-CN" altLang="en-US"/>
        </a:p>
      </dgm:t>
    </dgm:pt>
    <dgm:pt modelId="{89FAE771-EE22-4632-AB66-9AD86C186E9D}" cxnId="{4C4C2E22-EECB-473F-A0F3-B6D09E8E0479}" type="sibTrans">
      <dgm:prSet/>
      <dgm:spPr/>
      <dgm:t>
        <a:bodyPr/>
        <a:lstStyle/>
        <a:p>
          <a:endParaRPr lang="zh-CN" altLang="en-US"/>
        </a:p>
      </dgm:t>
    </dgm:pt>
    <dgm:pt modelId="{C3BDCF97-166D-454D-83BE-91DA8CABD1D5}">
      <dgm:prSet phldrT="[文本]"/>
      <dgm:spPr/>
      <dgm:t>
        <a:bodyPr/>
        <a:lstStyle/>
        <a:p>
          <a:r>
            <a:rPr lang="zh-CN" altLang="en-US"/>
            <a:t>坐标变换</a:t>
          </a:r>
        </a:p>
      </dgm:t>
    </dgm:pt>
    <dgm:pt modelId="{27D2391F-28A5-4DA6-A9FA-0126C176F6DD}" cxnId="{50456EBB-9496-4988-BC64-114FCEA560E9}" type="parTrans">
      <dgm:prSet/>
      <dgm:spPr/>
      <dgm:t>
        <a:bodyPr/>
        <a:lstStyle/>
        <a:p>
          <a:endParaRPr lang="zh-CN" altLang="en-US"/>
        </a:p>
      </dgm:t>
    </dgm:pt>
    <dgm:pt modelId="{3EBE324A-8B8F-4312-B5D8-FAE0A5ECB032}" cxnId="{50456EBB-9496-4988-BC64-114FCEA560E9}" type="sibTrans">
      <dgm:prSet/>
      <dgm:spPr/>
      <dgm:t>
        <a:bodyPr/>
        <a:lstStyle/>
        <a:p>
          <a:endParaRPr lang="zh-CN" altLang="en-US"/>
        </a:p>
      </dgm:t>
    </dgm:pt>
    <dgm:pt modelId="{D4434B46-E688-49A8-910F-FCCA668C4C1A}">
      <dgm:prSet phldrT="[文本]" phldr="0" custT="0"/>
      <dgm:spPr/>
      <dgm:t>
        <a:bodyPr vert="horz" wrap="square"/>
        <a:p>
          <a:pPr>
            <a:lnSpc>
              <a:spcPct val="100000"/>
            </a:lnSpc>
            <a:spcBef>
              <a:spcPct val="0"/>
            </a:spcBef>
            <a:spcAft>
              <a:spcPct val="35000"/>
            </a:spcAft>
          </a:pPr>
          <a:r>
            <a:rPr lang="zh-CN" altLang="en-US"/>
            <a:t>循环</a:t>
          </a:r>
          <a:r>
            <a:rPr lang="zh-CN" altLang="en-US"/>
            <a:t>更新</a:t>
          </a:r>
          <a:r>
            <a:rPr lang="zh-CN" altLang="en-US"/>
            <a:t/>
          </a:r>
          <a:endParaRPr lang="zh-CN" altLang="en-US"/>
        </a:p>
      </dgm:t>
    </dgm:pt>
    <dgm:pt modelId="{4DAA25ED-46E2-422B-A738-7944072684AD}" cxnId="{4A6033C1-F2D1-4FF9-A68B-9E2A701D02BE}" type="parTrans">
      <dgm:prSet/>
      <dgm:spPr/>
      <dgm:t>
        <a:bodyPr/>
        <a:lstStyle/>
        <a:p>
          <a:endParaRPr lang="zh-CN" altLang="en-US"/>
        </a:p>
      </dgm:t>
    </dgm:pt>
    <dgm:pt modelId="{14CBDA9D-74EF-48BF-A3A0-4E8B8A2B0426}" cxnId="{4A6033C1-F2D1-4FF9-A68B-9E2A701D02BE}" type="sibTrans">
      <dgm:prSet/>
      <dgm:spPr/>
      <dgm:t>
        <a:bodyPr/>
        <a:lstStyle/>
        <a:p>
          <a:endParaRPr lang="zh-CN" altLang="en-US"/>
        </a:p>
      </dgm:t>
    </dgm:pt>
    <dgm:pt modelId="{90C8C58F-25CC-4771-97FB-C641B3ECAFBA}" type="pres">
      <dgm:prSet presAssocID="{2F8AA356-AF7E-48E0-8691-53F34ABDFE14}" presName="Name0" presStyleCnt="0">
        <dgm:presLayoutVars>
          <dgm:dir/>
          <dgm:resizeHandles val="exact"/>
        </dgm:presLayoutVars>
      </dgm:prSet>
      <dgm:spPr/>
    </dgm:pt>
    <dgm:pt modelId="{1FDD0DA8-B30B-438B-9680-6100319872AD}" type="pres">
      <dgm:prSet presAssocID="{11D605FF-393D-4758-B9E3-2C41E8ED8C89}" presName="node" presStyleLbl="node1" presStyleIdx="0" presStyleCnt="5">
        <dgm:presLayoutVars>
          <dgm:bulletEnabled val="1"/>
        </dgm:presLayoutVars>
      </dgm:prSet>
      <dgm:spPr/>
    </dgm:pt>
    <dgm:pt modelId="{B365CBD8-9716-4448-8D1F-A3C38DE52290}" type="pres">
      <dgm:prSet presAssocID="{E134CD0D-9CB0-4D71-8C84-1D3A0195E8C7}" presName="sibTrans" presStyleLbl="sibTrans2D1" presStyleIdx="0" presStyleCnt="4"/>
      <dgm:spPr/>
    </dgm:pt>
    <dgm:pt modelId="{D5531051-2ACA-43AD-AA46-C9E9C7E75B8B}" type="pres">
      <dgm:prSet presAssocID="{E134CD0D-9CB0-4D71-8C84-1D3A0195E8C7}" presName="connectorText" presStyleCnt="0"/>
      <dgm:spPr/>
    </dgm:pt>
    <dgm:pt modelId="{1A5F8AF5-315C-411C-B30B-78BDBCBBBFEF}" type="pres">
      <dgm:prSet presAssocID="{2E95E6A6-7363-4D17-9E69-8F695F82E33D}" presName="node" presStyleLbl="node1" presStyleIdx="1" presStyleCnt="5" custLinFactNeighborX="770" custLinFactNeighborY="-3811">
        <dgm:presLayoutVars>
          <dgm:bulletEnabled val="1"/>
        </dgm:presLayoutVars>
      </dgm:prSet>
      <dgm:spPr/>
    </dgm:pt>
    <dgm:pt modelId="{1198FADA-E0C8-4895-A244-E423C179344B}" type="pres">
      <dgm:prSet presAssocID="{1A82F941-D596-48E7-95F9-7252C596D737}" presName="sibTrans" presStyleLbl="sibTrans2D1" presStyleIdx="1" presStyleCnt="4"/>
      <dgm:spPr/>
    </dgm:pt>
    <dgm:pt modelId="{5CD69541-B65F-4437-8FF3-A4F8B73222CE}" type="pres">
      <dgm:prSet presAssocID="{1A82F941-D596-48E7-95F9-7252C596D737}" presName="connectorText" presStyleCnt="0"/>
      <dgm:spPr/>
    </dgm:pt>
    <dgm:pt modelId="{E38D23E8-0A4C-4436-BFE6-2334C5C0C2AB}" type="pres">
      <dgm:prSet presAssocID="{B0993B96-D181-4D34-8E34-93FBF54ACAD9}" presName="node" presStyleLbl="node1" presStyleIdx="2" presStyleCnt="5">
        <dgm:presLayoutVars>
          <dgm:bulletEnabled val="1"/>
        </dgm:presLayoutVars>
      </dgm:prSet>
      <dgm:spPr/>
    </dgm:pt>
    <dgm:pt modelId="{A062FD74-4CB0-4929-9FF5-82C84FA120C7}" type="pres">
      <dgm:prSet presAssocID="{89FAE771-EE22-4632-AB66-9AD86C186E9D}" presName="sibTrans" presStyleLbl="sibTrans2D1" presStyleIdx="2" presStyleCnt="4"/>
      <dgm:spPr/>
    </dgm:pt>
    <dgm:pt modelId="{FEF57EE0-24ED-4982-97FF-7DA24A7EEA78}" type="pres">
      <dgm:prSet presAssocID="{89FAE771-EE22-4632-AB66-9AD86C186E9D}" presName="connectorText" presStyleCnt="0"/>
      <dgm:spPr/>
    </dgm:pt>
    <dgm:pt modelId="{1A9E53D8-98D4-4591-95F2-49717CF1783C}" type="pres">
      <dgm:prSet presAssocID="{C3BDCF97-166D-454D-83BE-91DA8CABD1D5}" presName="node" presStyleLbl="node1" presStyleIdx="3" presStyleCnt="5">
        <dgm:presLayoutVars>
          <dgm:bulletEnabled val="1"/>
        </dgm:presLayoutVars>
      </dgm:prSet>
      <dgm:spPr/>
    </dgm:pt>
    <dgm:pt modelId="{9CD791C3-A803-4EDA-89E0-E71755AB0F0E}" type="pres">
      <dgm:prSet presAssocID="{3EBE324A-8B8F-4312-B5D8-FAE0A5ECB032}" presName="sibTrans" presStyleLbl="sibTrans2D1" presStyleIdx="3" presStyleCnt="4"/>
      <dgm:spPr/>
    </dgm:pt>
    <dgm:pt modelId="{926A959A-B6CC-41F5-ADE1-8DF03C2638EC}" type="pres">
      <dgm:prSet presAssocID="{3EBE324A-8B8F-4312-B5D8-FAE0A5ECB032}" presName="connectorText" presStyleCnt="0"/>
      <dgm:spPr/>
    </dgm:pt>
    <dgm:pt modelId="{8170CDE8-3919-42B3-9106-E751D1E5F7FD}" type="pres">
      <dgm:prSet presAssocID="{D4434B46-E688-49A8-910F-FCCA668C4C1A}" presName="node" presStyleLbl="node1" presStyleIdx="4" presStyleCnt="5">
        <dgm:presLayoutVars>
          <dgm:bulletEnabled val="1"/>
        </dgm:presLayoutVars>
      </dgm:prSet>
      <dgm:spPr/>
    </dgm:pt>
  </dgm:ptLst>
  <dgm:cxnLst>
    <dgm:cxn modelId="{C77A2350-9BBE-4FD4-9FFC-4A6FDFF350BA}" srcId="{2F8AA356-AF7E-48E0-8691-53F34ABDFE14}" destId="{11D605FF-393D-4758-B9E3-2C41E8ED8C89}" srcOrd="0" destOrd="0" parTransId="{8A155671-395B-4DED-BB64-41DFAA7E3116}" sibTransId="{E134CD0D-9CB0-4D71-8C84-1D3A0195E8C7}"/>
    <dgm:cxn modelId="{34917B87-F272-4CC5-A1DD-AB06337849D3}" srcId="{2F8AA356-AF7E-48E0-8691-53F34ABDFE14}" destId="{2E95E6A6-7363-4D17-9E69-8F695F82E33D}" srcOrd="1" destOrd="0" parTransId="{478AED5F-738B-4FB9-8CFC-864BFFF338F5}" sibTransId="{1A82F941-D596-48E7-95F9-7252C596D737}"/>
    <dgm:cxn modelId="{4C4C2E22-EECB-473F-A0F3-B6D09E8E0479}" srcId="{2F8AA356-AF7E-48E0-8691-53F34ABDFE14}" destId="{B0993B96-D181-4D34-8E34-93FBF54ACAD9}" srcOrd="2" destOrd="0" parTransId="{96A548CB-89A7-4FE1-B7FA-39AD27A8AA57}" sibTransId="{89FAE771-EE22-4632-AB66-9AD86C186E9D}"/>
    <dgm:cxn modelId="{50456EBB-9496-4988-BC64-114FCEA560E9}" srcId="{2F8AA356-AF7E-48E0-8691-53F34ABDFE14}" destId="{C3BDCF97-166D-454D-83BE-91DA8CABD1D5}" srcOrd="3" destOrd="0" parTransId="{27D2391F-28A5-4DA6-A9FA-0126C176F6DD}" sibTransId="{3EBE324A-8B8F-4312-B5D8-FAE0A5ECB032}"/>
    <dgm:cxn modelId="{4A6033C1-F2D1-4FF9-A68B-9E2A701D02BE}" srcId="{2F8AA356-AF7E-48E0-8691-53F34ABDFE14}" destId="{D4434B46-E688-49A8-910F-FCCA668C4C1A}" srcOrd="4" destOrd="0" parTransId="{4DAA25ED-46E2-422B-A738-7944072684AD}" sibTransId="{14CBDA9D-74EF-48BF-A3A0-4E8B8A2B0426}"/>
    <dgm:cxn modelId="{0A656937-3FD5-457E-BF49-CF3E6F77F265}" type="presOf" srcId="{2F8AA356-AF7E-48E0-8691-53F34ABDFE14}" destId="{90C8C58F-25CC-4771-97FB-C641B3ECAFBA}" srcOrd="0" destOrd="0" presId="urn:microsoft.com/office/officeart/2005/8/layout/process1"/>
    <dgm:cxn modelId="{0A30A123-F55D-4BE7-87C7-2E05EE4DE955}" type="presParOf" srcId="{90C8C58F-25CC-4771-97FB-C641B3ECAFBA}" destId="{1FDD0DA8-B30B-438B-9680-6100319872AD}" srcOrd="0" destOrd="0" presId="urn:microsoft.com/office/officeart/2005/8/layout/process1"/>
    <dgm:cxn modelId="{7AE185B9-9838-4F9A-B8F8-9A6867E14D3E}" type="presOf" srcId="{11D605FF-393D-4758-B9E3-2C41E8ED8C89}" destId="{1FDD0DA8-B30B-438B-9680-6100319872AD}" srcOrd="0" destOrd="0" presId="urn:microsoft.com/office/officeart/2005/8/layout/process1"/>
    <dgm:cxn modelId="{1704F0B5-F8D9-44B2-971E-A60DB06ED5F7}" type="presParOf" srcId="{90C8C58F-25CC-4771-97FB-C641B3ECAFBA}" destId="{B365CBD8-9716-4448-8D1F-A3C38DE52290}" srcOrd="1" destOrd="0" presId="urn:microsoft.com/office/officeart/2005/8/layout/process1"/>
    <dgm:cxn modelId="{917844BF-6AF1-46B3-B30A-CCC8BFF95732}" type="presOf" srcId="{E134CD0D-9CB0-4D71-8C84-1D3A0195E8C7}" destId="{B365CBD8-9716-4448-8D1F-A3C38DE52290}" srcOrd="0" destOrd="0" presId="urn:microsoft.com/office/officeart/2005/8/layout/process1"/>
    <dgm:cxn modelId="{970E8E79-CAAD-4CD8-8036-D72C28FEF45C}" type="presParOf" srcId="{B365CBD8-9716-4448-8D1F-A3C38DE52290}" destId="{D5531051-2ACA-43AD-AA46-C9E9C7E75B8B}" srcOrd="0" destOrd="1" presId="urn:microsoft.com/office/officeart/2005/8/layout/process1"/>
    <dgm:cxn modelId="{A5E0DE66-16DB-4340-BCF2-92E2DDC3DC37}" type="presOf" srcId="{E134CD0D-9CB0-4D71-8C84-1D3A0195E8C7}" destId="{D5531051-2ACA-43AD-AA46-C9E9C7E75B8B}" srcOrd="1" destOrd="0" presId="urn:microsoft.com/office/officeart/2005/8/layout/process1"/>
    <dgm:cxn modelId="{29B81291-6869-4921-9F80-A816F0D4CCD6}" type="presParOf" srcId="{90C8C58F-25CC-4771-97FB-C641B3ECAFBA}" destId="{1A5F8AF5-315C-411C-B30B-78BDBCBBBFEF}" srcOrd="2" destOrd="0" presId="urn:microsoft.com/office/officeart/2005/8/layout/process1"/>
    <dgm:cxn modelId="{6FD4B1F8-546E-4173-92A8-2720CF2BBFC7}" type="presOf" srcId="{2E95E6A6-7363-4D17-9E69-8F695F82E33D}" destId="{1A5F8AF5-315C-411C-B30B-78BDBCBBBFEF}" srcOrd="0" destOrd="0" presId="urn:microsoft.com/office/officeart/2005/8/layout/process1"/>
    <dgm:cxn modelId="{2818B739-9005-413D-A305-46347982CA91}" type="presParOf" srcId="{90C8C58F-25CC-4771-97FB-C641B3ECAFBA}" destId="{1198FADA-E0C8-4895-A244-E423C179344B}" srcOrd="3" destOrd="0" presId="urn:microsoft.com/office/officeart/2005/8/layout/process1"/>
    <dgm:cxn modelId="{513E1418-E4A6-4FD7-9082-1D106FBD7991}" type="presOf" srcId="{1A82F941-D596-48E7-95F9-7252C596D737}" destId="{1198FADA-E0C8-4895-A244-E423C179344B}" srcOrd="0" destOrd="0" presId="urn:microsoft.com/office/officeart/2005/8/layout/process1"/>
    <dgm:cxn modelId="{58ECD2FA-755E-449D-8F7A-8F7054D4EEB4}" type="presParOf" srcId="{1198FADA-E0C8-4895-A244-E423C179344B}" destId="{5CD69541-B65F-4437-8FF3-A4F8B73222CE}" srcOrd="0" destOrd="3" presId="urn:microsoft.com/office/officeart/2005/8/layout/process1"/>
    <dgm:cxn modelId="{65765B82-ACCC-45F9-97AF-575391263E1A}" type="presOf" srcId="{1A82F941-D596-48E7-95F9-7252C596D737}" destId="{5CD69541-B65F-4437-8FF3-A4F8B73222CE}" srcOrd="1" destOrd="0" presId="urn:microsoft.com/office/officeart/2005/8/layout/process1"/>
    <dgm:cxn modelId="{BEBBEF84-80EA-4949-A0F8-C91D8AF884D0}" type="presParOf" srcId="{90C8C58F-25CC-4771-97FB-C641B3ECAFBA}" destId="{E38D23E8-0A4C-4436-BFE6-2334C5C0C2AB}" srcOrd="4" destOrd="0" presId="urn:microsoft.com/office/officeart/2005/8/layout/process1"/>
    <dgm:cxn modelId="{83A40F16-9048-4076-A7E5-5C89EF517D61}" type="presOf" srcId="{B0993B96-D181-4D34-8E34-93FBF54ACAD9}" destId="{E38D23E8-0A4C-4436-BFE6-2334C5C0C2AB}" srcOrd="0" destOrd="0" presId="urn:microsoft.com/office/officeart/2005/8/layout/process1"/>
    <dgm:cxn modelId="{AEEC2706-BFC9-432E-98C4-70D26488E0A4}" type="presParOf" srcId="{90C8C58F-25CC-4771-97FB-C641B3ECAFBA}" destId="{A062FD74-4CB0-4929-9FF5-82C84FA120C7}" srcOrd="5" destOrd="0" presId="urn:microsoft.com/office/officeart/2005/8/layout/process1"/>
    <dgm:cxn modelId="{F42F5560-38CB-49E5-B278-DE8517D37360}" type="presOf" srcId="{89FAE771-EE22-4632-AB66-9AD86C186E9D}" destId="{A062FD74-4CB0-4929-9FF5-82C84FA120C7}" srcOrd="0" destOrd="0" presId="urn:microsoft.com/office/officeart/2005/8/layout/process1"/>
    <dgm:cxn modelId="{08F88FB0-3498-4346-BDEE-326A09D2BBAD}" type="presParOf" srcId="{A062FD74-4CB0-4929-9FF5-82C84FA120C7}" destId="{FEF57EE0-24ED-4982-97FF-7DA24A7EEA78}" srcOrd="0" destOrd="5" presId="urn:microsoft.com/office/officeart/2005/8/layout/process1"/>
    <dgm:cxn modelId="{7F4072A5-ACDF-4BCB-88F6-322FA351FC3A}" type="presOf" srcId="{89FAE771-EE22-4632-AB66-9AD86C186E9D}" destId="{FEF57EE0-24ED-4982-97FF-7DA24A7EEA78}" srcOrd="1" destOrd="0" presId="urn:microsoft.com/office/officeart/2005/8/layout/process1"/>
    <dgm:cxn modelId="{45E55ADD-2751-485A-B1CB-5199C3AF54E2}" type="presParOf" srcId="{90C8C58F-25CC-4771-97FB-C641B3ECAFBA}" destId="{1A9E53D8-98D4-4591-95F2-49717CF1783C}" srcOrd="6" destOrd="0" presId="urn:microsoft.com/office/officeart/2005/8/layout/process1"/>
    <dgm:cxn modelId="{5E94BF3B-0EB4-45FF-81A0-3082E9DD148C}" type="presOf" srcId="{C3BDCF97-166D-454D-83BE-91DA8CABD1D5}" destId="{1A9E53D8-98D4-4591-95F2-49717CF1783C}" srcOrd="0" destOrd="0" presId="urn:microsoft.com/office/officeart/2005/8/layout/process1"/>
    <dgm:cxn modelId="{AF1E4653-329C-456A-BA7E-FF633C832775}" type="presParOf" srcId="{90C8C58F-25CC-4771-97FB-C641B3ECAFBA}" destId="{9CD791C3-A803-4EDA-89E0-E71755AB0F0E}" srcOrd="7" destOrd="0" presId="urn:microsoft.com/office/officeart/2005/8/layout/process1"/>
    <dgm:cxn modelId="{91B7E648-C182-445E-B313-857A9DFBDD64}" type="presOf" srcId="{3EBE324A-8B8F-4312-B5D8-FAE0A5ECB032}" destId="{9CD791C3-A803-4EDA-89E0-E71755AB0F0E}" srcOrd="0" destOrd="0" presId="urn:microsoft.com/office/officeart/2005/8/layout/process1"/>
    <dgm:cxn modelId="{880883DF-33C2-456D-B3C8-28E6026E2937}" type="presParOf" srcId="{9CD791C3-A803-4EDA-89E0-E71755AB0F0E}" destId="{926A959A-B6CC-41F5-ADE1-8DF03C2638EC}" srcOrd="0" destOrd="7" presId="urn:microsoft.com/office/officeart/2005/8/layout/process1"/>
    <dgm:cxn modelId="{5152535A-788E-4A59-8A02-015BFE4828A9}" type="presOf" srcId="{3EBE324A-8B8F-4312-B5D8-FAE0A5ECB032}" destId="{926A959A-B6CC-41F5-ADE1-8DF03C2638EC}" srcOrd="1" destOrd="0" presId="urn:microsoft.com/office/officeart/2005/8/layout/process1"/>
    <dgm:cxn modelId="{D002BAE2-B964-41D1-BD91-BD34436B4D3A}" type="presParOf" srcId="{90C8C58F-25CC-4771-97FB-C641B3ECAFBA}" destId="{8170CDE8-3919-42B3-9106-E751D1E5F7FD}" srcOrd="8" destOrd="0" presId="urn:microsoft.com/office/officeart/2005/8/layout/process1"/>
    <dgm:cxn modelId="{3403E429-56C0-4369-B7D2-CBF6E8E633C2}" type="presOf" srcId="{D4434B46-E688-49A8-910F-FCCA668C4C1A}" destId="{8170CDE8-3919-42B3-9106-E751D1E5F7FD}" srcOrd="0"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890761" cy="4883399"/>
        <a:chOff x="0" y="0"/>
        <a:chExt cx="9890761" cy="4883399"/>
      </a:xfrm>
    </dsp:grpSpPr>
    <dsp:sp modelId="{1FDD0DA8-B30B-438B-9680-6100319872AD}">
      <dsp:nvSpPr>
        <dsp:cNvPr id="3" name="圆角矩形 2"/>
        <dsp:cNvSpPr/>
      </dsp:nvSpPr>
      <dsp:spPr bwMode="white">
        <a:xfrm>
          <a:off x="0" y="1871079"/>
          <a:ext cx="1902069" cy="114124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a:t>初始化函数</a:t>
          </a:r>
        </a:p>
      </dsp:txBody>
      <dsp:txXfrm>
        <a:off x="0" y="1871079"/>
        <a:ext cx="1902069" cy="1141242"/>
      </dsp:txXfrm>
    </dsp:sp>
    <dsp:sp modelId="{B365CBD8-9716-4448-8D1F-A3C38DE52290}">
      <dsp:nvSpPr>
        <dsp:cNvPr id="4" name="右箭头 3"/>
        <dsp:cNvSpPr/>
      </dsp:nvSpPr>
      <dsp:spPr bwMode="white">
        <a:xfrm rot="-56020">
          <a:off x="2082214" y="2184097"/>
          <a:ext cx="406398" cy="47171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zh-CN" altLang="en-US"/>
        </a:p>
      </dsp:txBody>
      <dsp:txXfrm rot="-56020">
        <a:off x="2082214" y="2184097"/>
        <a:ext cx="406398" cy="471713"/>
      </dsp:txXfrm>
    </dsp:sp>
    <dsp:sp modelId="{1A5F8AF5-315C-411C-B30B-78BDBCBBBFEF}">
      <dsp:nvSpPr>
        <dsp:cNvPr id="5" name="圆角矩形 4"/>
        <dsp:cNvSpPr/>
      </dsp:nvSpPr>
      <dsp:spPr bwMode="white">
        <a:xfrm>
          <a:off x="2668756" y="1827586"/>
          <a:ext cx="1902069" cy="114124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a:t>显示绘制函数</a:t>
          </a:r>
        </a:p>
      </dsp:txBody>
      <dsp:txXfrm>
        <a:off x="2668756" y="1827586"/>
        <a:ext cx="1902069" cy="1141242"/>
      </dsp:txXfrm>
    </dsp:sp>
    <dsp:sp modelId="{1198FADA-E0C8-4895-A244-E423C179344B}">
      <dsp:nvSpPr>
        <dsp:cNvPr id="6" name="右箭头 5"/>
        <dsp:cNvSpPr/>
      </dsp:nvSpPr>
      <dsp:spPr bwMode="white">
        <a:xfrm rot="56267">
          <a:off x="4748216" y="2184097"/>
          <a:ext cx="400187" cy="47171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zh-CN" altLang="en-US"/>
        </a:p>
      </dsp:txBody>
      <dsp:txXfrm rot="56267">
        <a:off x="4748216" y="2184097"/>
        <a:ext cx="400187" cy="471713"/>
      </dsp:txXfrm>
    </dsp:sp>
    <dsp:sp modelId="{E38D23E8-0A4C-4436-BFE6-2334C5C0C2AB}">
      <dsp:nvSpPr>
        <dsp:cNvPr id="7" name="圆角矩形 6"/>
        <dsp:cNvSpPr/>
      </dsp:nvSpPr>
      <dsp:spPr bwMode="white">
        <a:xfrm>
          <a:off x="5325794" y="1871079"/>
          <a:ext cx="1902069" cy="114124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a:t>窗口更新函数</a:t>
          </a:r>
        </a:p>
      </dsp:txBody>
      <dsp:txXfrm>
        <a:off x="5325794" y="1871079"/>
        <a:ext cx="1902069" cy="1141242"/>
      </dsp:txXfrm>
    </dsp:sp>
    <dsp:sp modelId="{A062FD74-4CB0-4929-9FF5-82C84FA120C7}">
      <dsp:nvSpPr>
        <dsp:cNvPr id="8" name="右箭头 7"/>
        <dsp:cNvSpPr/>
      </dsp:nvSpPr>
      <dsp:spPr bwMode="white">
        <a:xfrm>
          <a:off x="7406658" y="2205843"/>
          <a:ext cx="403239" cy="47171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zh-CN" altLang="en-US"/>
        </a:p>
      </dsp:txBody>
      <dsp:txXfrm>
        <a:off x="7406658" y="2205843"/>
        <a:ext cx="403239" cy="471713"/>
      </dsp:txXfrm>
    </dsp:sp>
    <dsp:sp modelId="{1A9E53D8-98D4-4591-95F2-49717CF1783C}">
      <dsp:nvSpPr>
        <dsp:cNvPr id="9" name="圆角矩形 8"/>
        <dsp:cNvSpPr/>
      </dsp:nvSpPr>
      <dsp:spPr bwMode="white">
        <a:xfrm>
          <a:off x="7988692" y="1871079"/>
          <a:ext cx="1902069" cy="114124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a:t>主函数</a:t>
          </a:r>
        </a:p>
      </dsp:txBody>
      <dsp:txXfrm>
        <a:off x="7988692" y="1871079"/>
        <a:ext cx="1902069" cy="114124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890761" cy="4883399"/>
        <a:chOff x="0" y="0"/>
        <a:chExt cx="9890761" cy="4883399"/>
      </a:xfrm>
    </dsp:grpSpPr>
    <dsp:sp modelId="{1FDD0DA8-B30B-438B-9680-6100319872AD}">
      <dsp:nvSpPr>
        <dsp:cNvPr id="3" name="圆角矩形 2"/>
        <dsp:cNvSpPr/>
      </dsp:nvSpPr>
      <dsp:spPr bwMode="white">
        <a:xfrm>
          <a:off x="0" y="1992119"/>
          <a:ext cx="1498600" cy="89916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初始</a:t>
          </a:r>
          <a:r>
            <a:rPr lang="zh-CN" altLang="en-US"/>
            <a:t>化</a:t>
          </a:r>
          <a:r>
            <a:rPr lang="zh-CN" altLang="en-US"/>
            <a:t>场景</a:t>
          </a:r>
          <a:endParaRPr lang="zh-CN" altLang="en-US"/>
        </a:p>
      </dsp:txBody>
      <dsp:txXfrm>
        <a:off x="0" y="1992119"/>
        <a:ext cx="1498600" cy="899160"/>
      </dsp:txXfrm>
    </dsp:sp>
    <dsp:sp modelId="{B365CBD8-9716-4448-8D1F-A3C38DE52290}">
      <dsp:nvSpPr>
        <dsp:cNvPr id="4" name="右箭头 3"/>
        <dsp:cNvSpPr/>
      </dsp:nvSpPr>
      <dsp:spPr bwMode="white">
        <a:xfrm rot="-56020">
          <a:off x="1640532" y="2238740"/>
          <a:ext cx="320192" cy="37165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rot="-56020">
        <a:off x="1640532" y="2238740"/>
        <a:ext cx="320192" cy="371653"/>
      </dsp:txXfrm>
    </dsp:sp>
    <dsp:sp modelId="{1A5F8AF5-315C-411C-B30B-78BDBCBBBFEF}">
      <dsp:nvSpPr>
        <dsp:cNvPr id="5" name="圆角矩形 4"/>
        <dsp:cNvSpPr/>
      </dsp:nvSpPr>
      <dsp:spPr bwMode="white">
        <a:xfrm>
          <a:off x="2102656" y="1957852"/>
          <a:ext cx="1498600" cy="89916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定义</a:t>
          </a:r>
          <a:r>
            <a:rPr lang="zh-CN" altLang="en-US"/>
            <a:t>观察方式</a:t>
          </a:r>
          <a:endParaRPr lang="zh-CN" altLang="en-US"/>
        </a:p>
      </dsp:txBody>
      <dsp:txXfrm>
        <a:off x="2102656" y="1957852"/>
        <a:ext cx="1498600" cy="899160"/>
      </dsp:txXfrm>
    </dsp:sp>
    <dsp:sp modelId="{1198FADA-E0C8-4895-A244-E423C179344B}">
      <dsp:nvSpPr>
        <dsp:cNvPr id="6" name="右箭头 5"/>
        <dsp:cNvSpPr/>
      </dsp:nvSpPr>
      <dsp:spPr bwMode="white">
        <a:xfrm rot="56267">
          <a:off x="3741019" y="2238740"/>
          <a:ext cx="315299" cy="37165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rot="56267">
        <a:off x="3741019" y="2238740"/>
        <a:ext cx="315299" cy="371653"/>
      </dsp:txXfrm>
    </dsp:sp>
    <dsp:sp modelId="{E38D23E8-0A4C-4436-BFE6-2334C5C0C2AB}">
      <dsp:nvSpPr>
        <dsp:cNvPr id="7" name="圆角矩形 6"/>
        <dsp:cNvSpPr/>
      </dsp:nvSpPr>
      <dsp:spPr bwMode="white">
        <a:xfrm>
          <a:off x="4196080" y="1992119"/>
          <a:ext cx="1498600" cy="89916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t>绘制几何体</a:t>
          </a:r>
        </a:p>
      </dsp:txBody>
      <dsp:txXfrm>
        <a:off x="4196080" y="1992119"/>
        <a:ext cx="1498600" cy="899160"/>
      </dsp:txXfrm>
    </dsp:sp>
    <dsp:sp modelId="{A062FD74-4CB0-4929-9FF5-82C84FA120C7}">
      <dsp:nvSpPr>
        <dsp:cNvPr id="8" name="右箭头 7"/>
        <dsp:cNvSpPr/>
      </dsp:nvSpPr>
      <dsp:spPr bwMode="white">
        <a:xfrm>
          <a:off x="5835549" y="2255873"/>
          <a:ext cx="317703" cy="37165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a:off x="5835549" y="2255873"/>
        <a:ext cx="317703" cy="371653"/>
      </dsp:txXfrm>
    </dsp:sp>
    <dsp:sp modelId="{1A9E53D8-98D4-4591-95F2-49717CF1783C}">
      <dsp:nvSpPr>
        <dsp:cNvPr id="9" name="圆角矩形 8"/>
        <dsp:cNvSpPr/>
      </dsp:nvSpPr>
      <dsp:spPr bwMode="white">
        <a:xfrm>
          <a:off x="6294121" y="1992119"/>
          <a:ext cx="1498600" cy="89916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坐标变换</a:t>
          </a:r>
        </a:p>
      </dsp:txBody>
      <dsp:txXfrm>
        <a:off x="6294121" y="1992119"/>
        <a:ext cx="1498600" cy="899160"/>
      </dsp:txXfrm>
    </dsp:sp>
    <dsp:sp modelId="{9CD791C3-A803-4EDA-89E0-E71755AB0F0E}">
      <dsp:nvSpPr>
        <dsp:cNvPr id="10" name="右箭头 9"/>
        <dsp:cNvSpPr/>
      </dsp:nvSpPr>
      <dsp:spPr bwMode="white">
        <a:xfrm>
          <a:off x="7933589" y="2255873"/>
          <a:ext cx="317703" cy="37165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a:off x="7933589" y="2255873"/>
        <a:ext cx="317703" cy="371653"/>
      </dsp:txXfrm>
    </dsp:sp>
    <dsp:sp modelId="{8170CDE8-3919-42B3-9106-E751D1E5F7FD}">
      <dsp:nvSpPr>
        <dsp:cNvPr id="11" name="圆角矩形 10"/>
        <dsp:cNvSpPr/>
      </dsp:nvSpPr>
      <dsp:spPr bwMode="white">
        <a:xfrm>
          <a:off x="8392161" y="1992119"/>
          <a:ext cx="1498600" cy="89916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循环</a:t>
          </a:r>
          <a:r>
            <a:rPr lang="zh-CN" altLang="en-US"/>
            <a:t>更新</a:t>
          </a:r>
          <a:endParaRPr lang="zh-CN" altLang="en-US"/>
        </a:p>
      </dsp:txBody>
      <dsp:txXfrm>
        <a:off x="8392161" y="1992119"/>
        <a:ext cx="1498600" cy="8991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绘制几何体可以用到的网址</a:t>
            </a:r>
            <a:r>
              <a:rPr lang="en-US" altLang="zh-CN" dirty="0"/>
              <a:t>——https://blog.csdn.net/u010547283/article/details/50736319</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1" dirty="0">
              <a:solidFill>
                <a:schemeClr val="bg1"/>
              </a:solidFill>
              <a:latin typeface="+mn-ea"/>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1200"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1" dirty="0">
              <a:solidFill>
                <a:schemeClr val="bg1"/>
              </a:solidFill>
              <a:latin typeface="+mn-ea"/>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威胁模型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威胁模型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7"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8" name="矩形 7"/>
          <p:cNvSpPr/>
          <p:nvPr userDrawn="1"/>
        </p:nvSpPr>
        <p:spPr>
          <a:xfrm>
            <a:off x="119327" y="135276"/>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9" name="矩形 8"/>
          <p:cNvSpPr/>
          <p:nvPr userDrawn="1"/>
        </p:nvSpPr>
        <p:spPr>
          <a:xfrm>
            <a:off x="11226674"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16" name="灯片编号占位符 15"/>
          <p:cNvSpPr>
            <a:spLocks noGrp="1"/>
          </p:cNvSpPr>
          <p:nvPr>
            <p:ph type="sldNum" sz="quarter" idx="12"/>
          </p:nvPr>
        </p:nvSpPr>
        <p:spPr>
          <a:xfrm>
            <a:off x="10801352" y="6405441"/>
            <a:ext cx="1390650"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6"/>
            <a:ext cx="10515600" cy="1325563"/>
          </a:xfrm>
          <a:prstGeom prst="rect">
            <a:avLst/>
          </a:prstGeom>
        </p:spPr>
        <p:txBody>
          <a:bodyPr vert="horz" lIns="91429" tIns="45715" rIns="91429" bIns="4571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2" y="1825625"/>
            <a:ext cx="10515600" cy="4351338"/>
          </a:xfrm>
          <a:prstGeom prst="rect">
            <a:avLst/>
          </a:prstGeom>
        </p:spPr>
        <p:txBody>
          <a:bodyPr vert="horz" lIns="91429" tIns="45715" rIns="91429" bIns="4571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1" y="6356353"/>
            <a:ext cx="2743200" cy="365125"/>
          </a:xfrm>
          <a:prstGeom prst="rect">
            <a:avLst/>
          </a:prstGeom>
        </p:spPr>
        <p:txBody>
          <a:bodyPr vert="horz" lIns="91429" tIns="45715" rIns="91429" bIns="45715" rtlCol="0" anchor="ctr"/>
          <a:lstStyle>
            <a:lvl1pPr algn="l">
              <a:defRPr sz="1200">
                <a:solidFill>
                  <a:schemeClr val="tx1">
                    <a:tint val="75000"/>
                  </a:schemeClr>
                </a:solidFill>
              </a:defRPr>
            </a:lvl1pPr>
          </a:lstStyle>
          <a:p>
            <a:fld id="{82A4C821-51AF-415E-BF5B-CDCDE3466362}" type="datetime1">
              <a:rPr lang="zh-CN" altLang="en-US" smtClean="0"/>
            </a:fld>
            <a:endParaRPr lang="zh-CN" altLang="en-US"/>
          </a:p>
        </p:txBody>
      </p:sp>
      <p:sp>
        <p:nvSpPr>
          <p:cNvPr id="5" name="页脚占位符 4"/>
          <p:cNvSpPr>
            <a:spLocks noGrp="1"/>
          </p:cNvSpPr>
          <p:nvPr>
            <p:ph type="ftr" sz="quarter" idx="3"/>
          </p:nvPr>
        </p:nvSpPr>
        <p:spPr>
          <a:xfrm>
            <a:off x="4038602" y="6356353"/>
            <a:ext cx="4114800" cy="365125"/>
          </a:xfrm>
          <a:prstGeom prst="rect">
            <a:avLst/>
          </a:prstGeom>
        </p:spPr>
        <p:txBody>
          <a:bodyPr vert="horz" lIns="91429" tIns="45715" rIns="91429" bIns="4571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3"/>
            <a:ext cx="2743200" cy="365125"/>
          </a:xfrm>
          <a:prstGeom prst="rect">
            <a:avLst/>
          </a:prstGeom>
        </p:spPr>
        <p:txBody>
          <a:bodyPr vert="horz" lIns="91429" tIns="45715" rIns="91429" bIns="45715" rtlCol="0" anchor="ctr"/>
          <a:lstStyle>
            <a:lvl1pPr algn="r">
              <a:defRPr sz="1200">
                <a:solidFill>
                  <a:schemeClr val="tx1">
                    <a:tint val="75000"/>
                  </a:schemeClr>
                </a:solidFill>
              </a:defRPr>
            </a:lvl1pPr>
          </a:lstStyle>
          <a:p>
            <a:fld id="{51D91E7F-84B6-4064-9D4E-CC7D244BCA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hyperlink" Target="http://www.baidu.com/link?url=ThqOBcEubPyR4d1TgqeZNxcVV0tMNEaLMfKTtwIBonOKoVdGaHSsAES1RBtHEX07xRABcMLCdrLViDUiuIGy9_"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11.xml"/><Relationship Id="rId11" Type="http://schemas.openxmlformats.org/officeDocument/2006/relationships/slideLayout" Target="../slideLayouts/slideLayout1.xml"/><Relationship Id="rId10" Type="http://schemas.microsoft.com/office/2007/relationships/diagramDrawing" Target="../diagrams/drawing2.xml"/><Relationship Id="rId1"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7" name="矩形 6"/>
          <p:cNvSpPr/>
          <p:nvPr/>
        </p:nvSpPr>
        <p:spPr>
          <a:xfrm>
            <a:off x="0" y="2695181"/>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11" name="文本框 10"/>
          <p:cNvSpPr txBox="1"/>
          <p:nvPr/>
        </p:nvSpPr>
        <p:spPr>
          <a:xfrm>
            <a:off x="317963" y="2892272"/>
            <a:ext cx="9895585" cy="828675"/>
          </a:xfrm>
          <a:prstGeom prst="rect">
            <a:avLst/>
          </a:prstGeom>
          <a:noFill/>
        </p:spPr>
        <p:txBody>
          <a:bodyPr wrap="square" lIns="91429" tIns="45715" rIns="91429" bIns="45715" rtlCol="0">
            <a:spAutoFit/>
          </a:bodyPr>
          <a:lstStyle/>
          <a:p>
            <a:pPr algn="ctr"/>
            <a:r>
              <a:rPr lang="zh-CN" altLang="en-US" sz="2400" b="1" dirty="0">
                <a:solidFill>
                  <a:schemeClr val="bg1"/>
                </a:solidFill>
                <a:latin typeface="Lucida Sans Typewriter" panose="020B0509030504030204" pitchFamily="49" charset="0"/>
              </a:rPr>
              <a:t>计算机图形学</a:t>
            </a:r>
            <a:r>
              <a:rPr lang="en-US" altLang="zh-CN" sz="2400" b="1" dirty="0">
                <a:solidFill>
                  <a:schemeClr val="bg1"/>
                </a:solidFill>
                <a:latin typeface="Lucida Sans Typewriter" panose="020B0509030504030204" pitchFamily="49" charset="0"/>
              </a:rPr>
              <a:t> 2022</a:t>
            </a:r>
            <a:r>
              <a:rPr lang="zh-CN" altLang="en-US" sz="2400" b="1" dirty="0">
                <a:solidFill>
                  <a:schemeClr val="bg1"/>
                </a:solidFill>
                <a:latin typeface="Lucida Sans Typewriter" panose="020B0509030504030204" pitchFamily="49" charset="0"/>
              </a:rPr>
              <a:t>秋</a:t>
            </a:r>
            <a:endParaRPr lang="en-US" altLang="zh-CN" sz="2400" b="1" dirty="0">
              <a:solidFill>
                <a:schemeClr val="bg1"/>
              </a:solidFill>
              <a:latin typeface="Lucida Sans Typewriter" panose="020B0509030504030204" pitchFamily="49" charset="0"/>
            </a:endParaRPr>
          </a:p>
          <a:p>
            <a:pPr algn="ctr"/>
            <a:r>
              <a:rPr lang="en-US" altLang="zh-CN" sz="2400" b="1" dirty="0">
                <a:solidFill>
                  <a:schemeClr val="bg1"/>
                </a:solidFill>
                <a:latin typeface="Lucida Sans Typewriter" panose="020B0509030504030204" pitchFamily="49" charset="0"/>
              </a:rPr>
              <a:t>Opengl</a:t>
            </a:r>
            <a:r>
              <a:rPr lang="zh-CN" altLang="en-US" sz="2400" b="1" dirty="0">
                <a:solidFill>
                  <a:schemeClr val="bg1"/>
                </a:solidFill>
                <a:latin typeface="Lucida Sans Typewriter" panose="020B0509030504030204" pitchFamily="49" charset="0"/>
              </a:rPr>
              <a:t>编程</a:t>
            </a:r>
            <a:r>
              <a:rPr lang="zh-CN" altLang="en-US" sz="2400" b="1" dirty="0">
                <a:solidFill>
                  <a:schemeClr val="bg1"/>
                </a:solidFill>
                <a:latin typeface="Lucida Sans Typewriter" panose="020B0509030504030204" pitchFamily="49" charset="0"/>
              </a:rPr>
              <a:t>和三维变换实验</a:t>
            </a:r>
            <a:endParaRPr lang="zh-CN" altLang="en-US" sz="2400" b="1" dirty="0">
              <a:solidFill>
                <a:schemeClr val="bg1"/>
              </a:solidFill>
              <a:latin typeface="Lucida Sans Typewriter" panose="020B0509030504030204" pitchFamily="49" charset="0"/>
            </a:endParaRPr>
          </a:p>
        </p:txBody>
      </p:sp>
      <p:sp>
        <p:nvSpPr>
          <p:cNvPr id="13" name="文本框 12"/>
          <p:cNvSpPr txBox="1"/>
          <p:nvPr/>
        </p:nvSpPr>
        <p:spPr>
          <a:xfrm>
            <a:off x="3990269" y="4678031"/>
            <a:ext cx="3220249" cy="643890"/>
          </a:xfrm>
          <a:prstGeom prst="rect">
            <a:avLst/>
          </a:prstGeom>
          <a:noFill/>
        </p:spPr>
        <p:txBody>
          <a:bodyPr wrap="square" lIns="91429" tIns="45715" rIns="91429" bIns="45715" rtlCol="0">
            <a:spAutoFit/>
          </a:bodyPr>
          <a:lstStyle/>
          <a:p>
            <a:r>
              <a:rPr lang="zh-CN" altLang="en-US" b="1" dirty="0">
                <a:solidFill>
                  <a:srgbClr val="453D3A"/>
                </a:solidFill>
              </a:rPr>
              <a:t>郑骑林</a:t>
            </a:r>
            <a:r>
              <a:rPr lang="en-US" altLang="zh-CN" b="1" dirty="0">
                <a:solidFill>
                  <a:srgbClr val="453D3A"/>
                </a:solidFill>
              </a:rPr>
              <a:t> 13540673970</a:t>
            </a:r>
            <a:endParaRPr lang="zh-CN" altLang="en-US" b="1" dirty="0">
              <a:solidFill>
                <a:srgbClr val="453D3A"/>
              </a:solidFill>
            </a:endParaRPr>
          </a:p>
          <a:p>
            <a:r>
              <a:rPr lang="en-US" altLang="zh-CN" b="1" dirty="0">
                <a:solidFill>
                  <a:srgbClr val="453D3A"/>
                </a:solidFill>
              </a:rPr>
              <a:t>   </a:t>
            </a:r>
            <a:r>
              <a:rPr lang="zh-CN" altLang="en-US" b="1" dirty="0">
                <a:solidFill>
                  <a:srgbClr val="453D3A"/>
                </a:solidFill>
              </a:rPr>
              <a:t>日期：</a:t>
            </a:r>
            <a:r>
              <a:rPr lang="en-US" altLang="zh-CN" b="1" dirty="0">
                <a:solidFill>
                  <a:srgbClr val="453D3A"/>
                </a:solidFill>
              </a:rPr>
              <a:t>2022/10</a:t>
            </a:r>
            <a:endParaRPr lang="zh-CN" altLang="en-US" b="1" dirty="0">
              <a:solidFill>
                <a:srgbClr val="453D3A"/>
              </a:solidFill>
            </a:endParaRPr>
          </a:p>
        </p:txBody>
      </p:sp>
      <p:sp>
        <p:nvSpPr>
          <p:cNvPr id="15" name="矩形 14"/>
          <p:cNvSpPr/>
          <p:nvPr/>
        </p:nvSpPr>
        <p:spPr>
          <a:xfrm>
            <a:off x="11172676"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16" name="矩形 15"/>
          <p:cNvSpPr/>
          <p:nvPr/>
        </p:nvSpPr>
        <p:spPr>
          <a:xfrm>
            <a:off x="10920676" y="2008141"/>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5" name="Freeform 5"/>
          <p:cNvSpPr>
            <a:spLocks noEditPoints="1"/>
          </p:cNvSpPr>
          <p:nvPr/>
        </p:nvSpPr>
        <p:spPr bwMode="auto">
          <a:xfrm>
            <a:off x="10409823" y="2936669"/>
            <a:ext cx="555625"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29" tIns="45715" rIns="91429" bIns="45715"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42" presetClass="entr" presetSubtype="0" fill="hold" grpId="0" nodeType="withEffect">
                                  <p:stCondLst>
                                    <p:cond delay="1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anim calcmode="lin" valueType="num">
                                      <p:cBhvr>
                                        <p:cTn id="17" dur="500" fill="hold"/>
                                        <p:tgtEl>
                                          <p:spTgt spid="5"/>
                                        </p:tgtEl>
                                        <p:attrNameLst>
                                          <p:attrName>ppt_x</p:attrName>
                                        </p:attrNameLst>
                                      </p:cBhvr>
                                      <p:tavLst>
                                        <p:tav tm="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3" grpId="0"/>
      <p:bldP spid="15" grpId="0" animBg="1"/>
      <p:bldP spid="16"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zh-CN" altLang="en-US" sz="2800" b="1" dirty="0"/>
              <a:t>坐标变换函数</a:t>
            </a:r>
            <a:endParaRPr lang="zh-CN" altLang="en-US" sz="2800" b="1" dirty="0"/>
          </a:p>
        </p:txBody>
      </p:sp>
      <p:sp>
        <p:nvSpPr>
          <p:cNvPr id="4" name="灯片编号占位符 3"/>
          <p:cNvSpPr>
            <a:spLocks noGrp="1"/>
          </p:cNvSpPr>
          <p:nvPr>
            <p:ph type="sldNum" sz="quarter" idx="12"/>
          </p:nvPr>
        </p:nvSpPr>
        <p:spPr>
          <a:xfrm>
            <a:off x="10801352" y="6054430"/>
            <a:ext cx="1390650" cy="365125"/>
          </a:xfrm>
        </p:spPr>
        <p:txBody>
          <a:bodyPr/>
          <a:lstStyle/>
          <a:p>
            <a:fld id="{51D91E7F-84B6-4064-9D4E-CC7D244BCA04}" type="slidenum">
              <a:rPr lang="zh-CN" altLang="en-US" smtClean="0"/>
            </a:fld>
            <a:endParaRPr lang="zh-CN" altLang="en-US" dirty="0"/>
          </a:p>
        </p:txBody>
      </p:sp>
      <p:grpSp>
        <p:nvGrpSpPr>
          <p:cNvPr id="2" name="组合 1"/>
          <p:cNvGrpSpPr/>
          <p:nvPr/>
        </p:nvGrpSpPr>
        <p:grpSpPr>
          <a:xfrm>
            <a:off x="695326" y="1013862"/>
            <a:ext cx="10814505" cy="461665"/>
            <a:chOff x="695325" y="1013859"/>
            <a:chExt cx="10814504" cy="461665"/>
          </a:xfrm>
        </p:grpSpPr>
        <p:sp>
          <p:nvSpPr>
            <p:cNvPr id="7" name="矩形 6"/>
            <p:cNvSpPr/>
            <p:nvPr/>
          </p:nvSpPr>
          <p:spPr>
            <a:xfrm>
              <a:off x="695325" y="1013859"/>
              <a:ext cx="1723549" cy="461665"/>
            </a:xfrm>
            <a:prstGeom prst="rect">
              <a:avLst/>
            </a:prstGeom>
            <a:solidFill>
              <a:schemeClr val="accent1"/>
            </a:solidFill>
          </p:spPr>
          <p:txBody>
            <a:bodyPr wrap="none">
              <a:spAutoFit/>
            </a:bodyPr>
            <a:lstStyle/>
            <a:p>
              <a:r>
                <a:rPr lang="zh-CN" altLang="en-US" sz="2400" b="1" dirty="0">
                  <a:solidFill>
                    <a:schemeClr val="bg1"/>
                  </a:solidFill>
                  <a:latin typeface="+mn-ea"/>
                </a:rPr>
                <a:t>坐标变换：</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475525"/>
            <a:ext cx="10801350" cy="440367"/>
          </a:xfrm>
          <a:prstGeom prst="rect">
            <a:avLst/>
          </a:prstGeom>
        </p:spPr>
        <p:txBody>
          <a:bodyPr wrap="square" lIns="91429" tIns="45715" rIns="91429" bIns="45715">
            <a:spAutoFit/>
          </a:bodyPr>
          <a:lstStyle/>
          <a:p>
            <a:pPr>
              <a:lnSpc>
                <a:spcPct val="125000"/>
              </a:lnSpc>
            </a:pPr>
            <a:r>
              <a:rPr lang="zh-CN" altLang="en-US" sz="2000" dirty="0"/>
              <a:t>通过指定功能的函数给予坐标变换矩阵与当前物体位置矩阵相乘以实现坐标变换</a:t>
            </a:r>
            <a:endParaRPr lang="zh-CN" altLang="en-US" sz="2000" dirty="0"/>
          </a:p>
        </p:txBody>
      </p:sp>
      <p:grpSp>
        <p:nvGrpSpPr>
          <p:cNvPr id="5" name="组合 4"/>
          <p:cNvGrpSpPr/>
          <p:nvPr/>
        </p:nvGrpSpPr>
        <p:grpSpPr>
          <a:xfrm>
            <a:off x="682171" y="2883224"/>
            <a:ext cx="10814505" cy="461665"/>
            <a:chOff x="695325" y="3800392"/>
            <a:chExt cx="10814504" cy="461665"/>
          </a:xfrm>
        </p:grpSpPr>
        <p:sp>
          <p:nvSpPr>
            <p:cNvPr id="10" name="矩形 9"/>
            <p:cNvSpPr/>
            <p:nvPr/>
          </p:nvSpPr>
          <p:spPr>
            <a:xfrm>
              <a:off x="695325" y="3800392"/>
              <a:ext cx="1706880" cy="460375"/>
            </a:xfrm>
            <a:prstGeom prst="rect">
              <a:avLst/>
            </a:prstGeom>
            <a:solidFill>
              <a:schemeClr val="accent1"/>
            </a:solidFill>
          </p:spPr>
          <p:txBody>
            <a:bodyPr wrap="none">
              <a:spAutoFit/>
            </a:bodyPr>
            <a:lstStyle/>
            <a:p>
              <a:r>
                <a:rPr lang="zh-CN" altLang="en-US" sz="2400" b="1">
                  <a:solidFill>
                    <a:schemeClr val="bg1"/>
                  </a:solidFill>
                  <a:latin typeface="+mn-ea"/>
                </a:rPr>
                <a:t>函数</a:t>
              </a:r>
              <a:r>
                <a:rPr lang="zh-CN" altLang="en-US" sz="2400" b="1">
                  <a:solidFill>
                    <a:schemeClr val="bg1"/>
                  </a:solidFill>
                  <a:latin typeface="+mn-ea"/>
                </a:rPr>
                <a:t>参考：</a:t>
              </a:r>
              <a:endParaRPr lang="zh-CN" altLang="en-US" sz="2400" b="1" dirty="0">
                <a:solidFill>
                  <a:schemeClr val="bg1"/>
                </a:solidFill>
                <a:latin typeface="+mn-ea"/>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82171" y="3344889"/>
            <a:ext cx="10801350" cy="3552190"/>
          </a:xfrm>
          <a:prstGeom prst="rect">
            <a:avLst/>
          </a:prstGeom>
        </p:spPr>
        <p:txBody>
          <a:bodyPr wrap="square" lIns="91429" tIns="45715" rIns="91429" bIns="45715">
            <a:spAutoFit/>
          </a:bodyPr>
          <a:lstStyle/>
          <a:p>
            <a:pPr>
              <a:lnSpc>
                <a:spcPct val="125000"/>
              </a:lnSpc>
            </a:pPr>
            <a:r>
              <a:rPr lang="en-US" altLang="zh-CN" sz="2000" dirty="0" err="1"/>
              <a:t>glTranslate</a:t>
            </a:r>
            <a:r>
              <a:rPr lang="en-US" altLang="zh-CN" sz="2000" dirty="0"/>
              <a:t>(</a:t>
            </a:r>
            <a:r>
              <a:rPr lang="en-US" altLang="zh-CN" sz="2000" dirty="0" err="1"/>
              <a:t>x,y,z</a:t>
            </a:r>
            <a:r>
              <a:rPr lang="en-US" altLang="zh-CN" sz="2000" dirty="0"/>
              <a:t>)</a:t>
            </a:r>
            <a:r>
              <a:rPr lang="zh-CN" altLang="en-US" sz="2000" dirty="0"/>
              <a:t>，把当前矩阵和一个表示移动物体的矩阵相乘。三个参数分别表示了在三个坐标上的位移值。</a:t>
            </a:r>
            <a:endParaRPr lang="zh-CN" altLang="en-US" sz="2000" dirty="0"/>
          </a:p>
          <a:p>
            <a:pPr>
              <a:lnSpc>
                <a:spcPct val="125000"/>
              </a:lnSpc>
            </a:pPr>
            <a:r>
              <a:rPr lang="en-US" altLang="zh-CN" sz="2000" dirty="0" err="1"/>
              <a:t>glRotate</a:t>
            </a:r>
            <a:r>
              <a:rPr lang="en-US" altLang="zh-CN" sz="2000" dirty="0"/>
              <a:t>(angle, 0.0f, 0.0f, 1.0f)</a:t>
            </a:r>
            <a:r>
              <a:rPr lang="zh-CN" altLang="en-US" sz="2000" dirty="0"/>
              <a:t>，这里表示绕着</a:t>
            </a:r>
            <a:r>
              <a:rPr lang="en-US" altLang="zh-CN" sz="2000" dirty="0"/>
              <a:t>z</a:t>
            </a:r>
            <a:r>
              <a:rPr lang="zh-CN" altLang="en-US" sz="2000" dirty="0"/>
              <a:t>轴正方向以逆时针旋转，参数 </a:t>
            </a:r>
            <a:r>
              <a:rPr lang="en-US" altLang="zh-CN" sz="2000" dirty="0"/>
              <a:t>angle </a:t>
            </a:r>
            <a:r>
              <a:rPr lang="zh-CN" altLang="en-US" sz="2000" dirty="0"/>
              <a:t>表示旋转的角度。</a:t>
            </a:r>
            <a:endParaRPr lang="zh-CN" altLang="en-US" sz="2000" dirty="0"/>
          </a:p>
          <a:p>
            <a:pPr>
              <a:lnSpc>
                <a:spcPct val="125000"/>
              </a:lnSpc>
            </a:pPr>
            <a:r>
              <a:rPr lang="en-US" altLang="zh-CN" sz="2000" dirty="0" err="1"/>
              <a:t>glScale</a:t>
            </a:r>
            <a:r>
              <a:rPr lang="zh-CN" altLang="en-US" sz="2000" dirty="0"/>
              <a:t>（</a:t>
            </a:r>
            <a:r>
              <a:rPr lang="en-US" altLang="zh-CN" sz="2000" dirty="0" err="1"/>
              <a:t>x,y,z</a:t>
            </a:r>
            <a:r>
              <a:rPr lang="zh-CN" altLang="en-US" sz="2000" dirty="0"/>
              <a:t>），把当前矩阵和一个表示缩放物体的矩阵相乘。</a:t>
            </a:r>
            <a:r>
              <a:rPr lang="en-US" altLang="zh-CN" sz="2000" dirty="0" err="1"/>
              <a:t>x,y,z</a:t>
            </a:r>
            <a:r>
              <a:rPr lang="en-US" altLang="zh-CN" sz="2000" dirty="0"/>
              <a:t> </a:t>
            </a:r>
            <a:r>
              <a:rPr lang="zh-CN" altLang="en-US" sz="2000" dirty="0"/>
              <a:t>分别表示在该方向上的缩放比例。</a:t>
            </a:r>
            <a:endParaRPr lang="en-US" altLang="zh-CN" sz="2000" dirty="0"/>
          </a:p>
          <a:p>
            <a:pPr>
              <a:lnSpc>
                <a:spcPct val="125000"/>
              </a:lnSpc>
            </a:pPr>
            <a:r>
              <a:rPr lang="en-US" altLang="zh-CN" sz="2000" dirty="0" err="1">
                <a:hlinkClick r:id="rId1"/>
              </a:rPr>
              <a:t>glutTimerFunc</a:t>
            </a:r>
            <a:r>
              <a:rPr lang="en-US" altLang="zh-CN" sz="2000" dirty="0">
                <a:hlinkClick r:id="rId1"/>
              </a:rPr>
              <a:t>()</a:t>
            </a:r>
            <a:r>
              <a:rPr lang="zh-CN" altLang="en-US" sz="2000" dirty="0"/>
              <a:t>通过定时器实现动画效果</a:t>
            </a:r>
            <a:endParaRPr lang="en-US" altLang="zh-CN" sz="2000" dirty="0"/>
          </a:p>
          <a:p>
            <a:pPr>
              <a:lnSpc>
                <a:spcPct val="125000"/>
              </a:lnSpc>
            </a:pPr>
            <a:endParaRPr lang="en-US" altLang="zh-CN" sz="2000" b="1" dirty="0"/>
          </a:p>
          <a:p>
            <a:pPr>
              <a:lnSpc>
                <a:spcPct val="125000"/>
              </a:lnSpc>
            </a:pP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0700"/>
          </a:xfrm>
          <a:prstGeom prst="rect">
            <a:avLst/>
          </a:prstGeom>
          <a:noFill/>
        </p:spPr>
        <p:txBody>
          <a:bodyPr wrap="square" lIns="91429" tIns="45715" rIns="91429" bIns="45715" rtlCol="0">
            <a:spAutoFit/>
          </a:bodyPr>
          <a:lstStyle/>
          <a:p>
            <a:r>
              <a:rPr lang="zh-CN" altLang="en-US" sz="2800" b="1" dirty="0"/>
              <a:t>三维</a:t>
            </a:r>
            <a:r>
              <a:rPr lang="zh-CN" altLang="en-US" sz="2800" b="1" dirty="0"/>
              <a:t>几何图形</a:t>
            </a:r>
            <a:endParaRPr lang="zh-CN" altLang="en-US" sz="2800" b="1" dirty="0"/>
          </a:p>
        </p:txBody>
      </p:sp>
      <p:sp>
        <p:nvSpPr>
          <p:cNvPr id="4" name="灯片编号占位符 3"/>
          <p:cNvSpPr>
            <a:spLocks noGrp="1"/>
          </p:cNvSpPr>
          <p:nvPr>
            <p:ph type="sldNum" sz="quarter" idx="12"/>
          </p:nvPr>
        </p:nvSpPr>
        <p:spPr>
          <a:xfrm>
            <a:off x="10603232" y="2595441"/>
            <a:ext cx="1390650" cy="365125"/>
          </a:xfrm>
        </p:spPr>
        <p:txBody>
          <a:bodyPr/>
          <a:lstStyle/>
          <a:p>
            <a:fld id="{51D91E7F-84B6-4064-9D4E-CC7D244BCA04}" type="slidenum">
              <a:rPr lang="zh-CN" altLang="en-US" smtClean="0"/>
            </a:fld>
            <a:endParaRPr lang="zh-CN" altLang="en-US" dirty="0"/>
          </a:p>
        </p:txBody>
      </p:sp>
      <p:grpSp>
        <p:nvGrpSpPr>
          <p:cNvPr id="5" name="组合 4"/>
          <p:cNvGrpSpPr/>
          <p:nvPr/>
        </p:nvGrpSpPr>
        <p:grpSpPr>
          <a:xfrm>
            <a:off x="484051" y="1022600"/>
            <a:ext cx="10814505" cy="461665"/>
            <a:chOff x="695325" y="3800392"/>
            <a:chExt cx="10814504" cy="461665"/>
          </a:xfrm>
        </p:grpSpPr>
        <p:sp>
          <p:nvSpPr>
            <p:cNvPr id="10" name="矩形 9"/>
            <p:cNvSpPr/>
            <p:nvPr/>
          </p:nvSpPr>
          <p:spPr>
            <a:xfrm>
              <a:off x="695325" y="3800392"/>
              <a:ext cx="1706880" cy="460375"/>
            </a:xfrm>
            <a:prstGeom prst="rect">
              <a:avLst/>
            </a:prstGeom>
            <a:solidFill>
              <a:schemeClr val="accent1"/>
            </a:solidFill>
          </p:spPr>
          <p:txBody>
            <a:bodyPr wrap="none">
              <a:spAutoFit/>
            </a:bodyPr>
            <a:lstStyle/>
            <a:p>
              <a:r>
                <a:rPr lang="zh-CN" altLang="en-US" sz="2400" b="1">
                  <a:solidFill>
                    <a:schemeClr val="bg1"/>
                  </a:solidFill>
                  <a:latin typeface="+mn-ea"/>
                </a:rPr>
                <a:t>函数</a:t>
              </a:r>
              <a:r>
                <a:rPr lang="zh-CN" altLang="en-US" sz="2400" b="1">
                  <a:solidFill>
                    <a:schemeClr val="bg1"/>
                  </a:solidFill>
                  <a:latin typeface="+mn-ea"/>
                </a:rPr>
                <a:t>参考：</a:t>
              </a:r>
              <a:endParaRPr lang="zh-CN" altLang="en-US" sz="2400" b="1" dirty="0">
                <a:solidFill>
                  <a:schemeClr val="bg1"/>
                </a:solidFill>
                <a:latin typeface="+mn-ea"/>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483870" y="1870710"/>
            <a:ext cx="11149330" cy="3552190"/>
          </a:xfrm>
          <a:prstGeom prst="rect">
            <a:avLst/>
          </a:prstGeom>
        </p:spPr>
        <p:txBody>
          <a:bodyPr wrap="square" lIns="91429" tIns="45715" rIns="91429" bIns="45715">
            <a:spAutoFit/>
          </a:bodyPr>
          <a:lstStyle/>
          <a:p>
            <a:pPr>
              <a:lnSpc>
                <a:spcPct val="125000"/>
              </a:lnSpc>
            </a:pPr>
            <a:r>
              <a:rPr lang="en-US" sz="2000"/>
              <a:t>      </a:t>
            </a:r>
            <a:r>
              <a:rPr sz="2000"/>
              <a:t>glutSolidsphere，glutwiresphere--绘制实心球体和线框球体</a:t>
            </a:r>
            <a:endParaRPr sz="2000"/>
          </a:p>
          <a:p>
            <a:pPr>
              <a:lnSpc>
                <a:spcPct val="125000"/>
              </a:lnSpc>
            </a:pPr>
            <a:r>
              <a:rPr sz="2000"/>
              <a:t>      glutsolidCube，glutwireCube--绘制实心立方体和线框立方体</a:t>
            </a:r>
            <a:endParaRPr sz="2000"/>
          </a:p>
          <a:p>
            <a:pPr>
              <a:lnSpc>
                <a:spcPct val="125000"/>
              </a:lnSpc>
            </a:pPr>
            <a:r>
              <a:rPr sz="2000"/>
              <a:t>      glutsolidCone，glutwireCone--绘制实心圆锥体和线框圆锥体</a:t>
            </a:r>
            <a:endParaRPr sz="2000"/>
          </a:p>
          <a:p>
            <a:pPr>
              <a:lnSpc>
                <a:spcPct val="125000"/>
              </a:lnSpc>
            </a:pPr>
            <a:r>
              <a:rPr sz="2000"/>
              <a:t>      glutsolidTorus，glutwireTorus--绘制实心圆环和线框圆环</a:t>
            </a:r>
            <a:endParaRPr sz="2000"/>
          </a:p>
          <a:p>
            <a:pPr>
              <a:lnSpc>
                <a:spcPct val="125000"/>
              </a:lnSpc>
            </a:pPr>
            <a:r>
              <a:rPr sz="2000"/>
              <a:t>      glutSolidDOdeCahedroll，glLltwiFeDOdechedfotl--绘制实心十二面体和线框十二面体</a:t>
            </a:r>
            <a:endParaRPr sz="2000"/>
          </a:p>
          <a:p>
            <a:pPr>
              <a:lnSpc>
                <a:spcPct val="125000"/>
              </a:lnSpc>
            </a:pPr>
            <a:r>
              <a:rPr sz="2000"/>
              <a:t>      glutSolidOctahedron，glutWireOctahedron--绘制买心八面体和线框八面体</a:t>
            </a:r>
            <a:endParaRPr sz="2000"/>
          </a:p>
          <a:p>
            <a:pPr>
              <a:lnSpc>
                <a:spcPct val="125000"/>
              </a:lnSpc>
            </a:pPr>
            <a:r>
              <a:rPr sz="2000"/>
              <a:t>      glutsolldTetrahedron，glutwireTetrahedron--绘制实心四面体和线框四面体</a:t>
            </a:r>
            <a:endParaRPr sz="2000"/>
          </a:p>
          <a:p>
            <a:pPr>
              <a:lnSpc>
                <a:spcPct val="125000"/>
              </a:lnSpc>
            </a:pPr>
            <a:r>
              <a:rPr sz="2000"/>
              <a:t>      glutSollelcosahedron，glutwirelcosahedron--绘制实心二十面体和线框二十面体</a:t>
            </a:r>
            <a:endParaRPr sz="2000"/>
          </a:p>
          <a:p>
            <a:pPr>
              <a:lnSpc>
                <a:spcPct val="125000"/>
              </a:lnSpc>
            </a:pPr>
            <a:r>
              <a:rPr sz="2000"/>
              <a:t>      glutsolidTeapot，glutwireTeapot--绘制实心茶壶和线框茶壶</a:t>
            </a:r>
            <a:endParaRPr sz="2000"/>
          </a:p>
        </p:txBody>
      </p:sp>
      <p:sp>
        <p:nvSpPr>
          <p:cNvPr id="9" name="灯片编号占位符 3"/>
          <p:cNvSpPr txBox="1"/>
          <p:nvPr/>
        </p:nvSpPr>
        <p:spPr>
          <a:xfrm>
            <a:off x="10629542" y="4700106"/>
            <a:ext cx="1390650" cy="365125"/>
          </a:xfrm>
          <a:prstGeom prst="rect">
            <a:avLst/>
          </a:prstGeom>
        </p:spPr>
        <p:txBody>
          <a:bodyPr vert="horz" lIns="91429" tIns="45715" rIns="91429" bIns="45715"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22"/>
          </a:xfrm>
          <a:prstGeom prst="rect">
            <a:avLst/>
          </a:prstGeom>
        </p:spPr>
        <p:txBody>
          <a:bodyPr wrap="square" lIns="91429" tIns="45715" rIns="91429" bIns="45715">
            <a:spAutoFit/>
          </a:bodyPr>
          <a:lstStyle/>
          <a:p>
            <a:pPr>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endParaRPr lang="en-US" altLang="zh-CN" sz="100" kern="0" dirty="0">
              <a:solidFill>
                <a:sysClr val="window" lastClr="FFFFFF"/>
              </a:solidFill>
            </a:endParaRPr>
          </a:p>
          <a:p>
            <a:pPr>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endParaRPr lang="en-US" altLang="zh-CN" sz="100" kern="0" dirty="0">
              <a:solidFill>
                <a:sysClr val="window" lastClr="FFFFFF"/>
              </a:solidFill>
            </a:endParaRPr>
          </a:p>
          <a:p>
            <a:pPr>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endParaRPr lang="en-US" altLang="zh-CN" sz="100" kern="0" dirty="0">
              <a:solidFill>
                <a:sysClr val="window" lastClr="FFFFFF"/>
              </a:solidFill>
            </a:endParaRPr>
          </a:p>
          <a:p>
            <a:pPr>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endParaRPr lang="en-US" altLang="zh-CN" sz="100" kern="0" dirty="0">
              <a:solidFill>
                <a:sysClr val="window" lastClr="FFFFFF"/>
              </a:solidFill>
            </a:endParaRPr>
          </a:p>
          <a:p>
            <a:pPr>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endParaRPr lang="en-US" altLang="zh-CN" sz="100" kern="0" dirty="0">
              <a:solidFill>
                <a:sysClr val="window" lastClr="FFFFFF"/>
              </a:solidFill>
            </a:endParaRPr>
          </a:p>
          <a:p>
            <a:pPr>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endParaRPr lang="en-US" altLang="zh-CN" sz="100" kern="0" dirty="0">
              <a:solidFill>
                <a:sysClr val="window" lastClr="FFFFFF"/>
              </a:solidFill>
            </a:endParaRPr>
          </a:p>
          <a:p>
            <a:pPr>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endParaRPr lang="en-US" altLang="zh-CN" sz="100" kern="0" dirty="0">
              <a:solidFill>
                <a:sysClr val="window" lastClr="FFFFFF"/>
              </a:solidFill>
            </a:endParaRPr>
          </a:p>
          <a:p>
            <a:pPr>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endParaRPr lang="en-US" altLang="zh-CN" sz="100" kern="0" dirty="0">
              <a:solidFill>
                <a:sysClr val="window" lastClr="FFFFFF"/>
              </a:solidFill>
            </a:endParaRPr>
          </a:p>
          <a:p>
            <a:pPr>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9" name="文本框 8"/>
          <p:cNvSpPr txBox="1"/>
          <p:nvPr/>
        </p:nvSpPr>
        <p:spPr>
          <a:xfrm>
            <a:off x="2177145" y="1259175"/>
            <a:ext cx="7837714" cy="4339650"/>
          </a:xfrm>
          <a:prstGeom prst="rect">
            <a:avLst/>
          </a:prstGeom>
          <a:noFill/>
          <a:ln>
            <a:noFill/>
          </a:ln>
        </p:spPr>
        <p:txBody>
          <a:bodyPr wrap="square" lIns="91429" tIns="45715" rIns="91429" bIns="45715"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Three</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2" y="0"/>
            <a:ext cx="32162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51" name="矩形 50"/>
          <p:cNvSpPr/>
          <p:nvPr/>
        </p:nvSpPr>
        <p:spPr>
          <a:xfrm>
            <a:off x="8975728" y="0"/>
            <a:ext cx="32162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grpSp>
        <p:nvGrpSpPr>
          <p:cNvPr id="3" name="组合 2"/>
          <p:cNvGrpSpPr/>
          <p:nvPr/>
        </p:nvGrpSpPr>
        <p:grpSpPr>
          <a:xfrm>
            <a:off x="4887551"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a:solidFill>
                    <a:schemeClr val="accent1"/>
                  </a:solidFill>
                  <a:latin typeface="微软雅黑" panose="020B0503020204020204" pitchFamily="34" charset="-122"/>
                  <a:ea typeface="微软雅黑" panose="020B0503020204020204" pitchFamily="34" charset="-122"/>
                </a:rPr>
                <a:t>参考资料</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zh-CN" altLang="en-US" sz="2800" b="1"/>
              <a:t>编程参考</a:t>
            </a:r>
            <a:endParaRPr lang="zh-CN" altLang="en-US" sz="2800" b="1" dirty="0"/>
          </a:p>
        </p:txBody>
      </p:sp>
      <p:sp>
        <p:nvSpPr>
          <p:cNvPr id="4" name="灯片编号占位符 3"/>
          <p:cNvSpPr>
            <a:spLocks noGrp="1"/>
          </p:cNvSpPr>
          <p:nvPr>
            <p:ph type="sldNum" sz="quarter" idx="12"/>
          </p:nvPr>
        </p:nvSpPr>
        <p:spPr>
          <a:xfrm>
            <a:off x="10603232" y="2595441"/>
            <a:ext cx="1390650" cy="365125"/>
          </a:xfrm>
        </p:spPr>
        <p:txBody>
          <a:bodyPr/>
          <a:lstStyle/>
          <a:p>
            <a:fld id="{51D91E7F-84B6-4064-9D4E-CC7D244BCA04}" type="slidenum">
              <a:rPr lang="zh-CN" altLang="en-US" smtClean="0"/>
            </a:fld>
            <a:endParaRPr lang="zh-CN" altLang="en-US" dirty="0"/>
          </a:p>
        </p:txBody>
      </p:sp>
      <p:grpSp>
        <p:nvGrpSpPr>
          <p:cNvPr id="5" name="组合 4"/>
          <p:cNvGrpSpPr/>
          <p:nvPr/>
        </p:nvGrpSpPr>
        <p:grpSpPr>
          <a:xfrm>
            <a:off x="484051" y="1022600"/>
            <a:ext cx="10814505" cy="461665"/>
            <a:chOff x="695325" y="3800392"/>
            <a:chExt cx="10814504" cy="461665"/>
          </a:xfrm>
        </p:grpSpPr>
        <p:sp>
          <p:nvSpPr>
            <p:cNvPr id="10" name="矩形 9"/>
            <p:cNvSpPr/>
            <p:nvPr/>
          </p:nvSpPr>
          <p:spPr>
            <a:xfrm>
              <a:off x="695325" y="3800392"/>
              <a:ext cx="1723549" cy="461665"/>
            </a:xfrm>
            <a:prstGeom prst="rect">
              <a:avLst/>
            </a:prstGeom>
            <a:solidFill>
              <a:schemeClr val="accent1"/>
            </a:solidFill>
          </p:spPr>
          <p:txBody>
            <a:bodyPr wrap="none">
              <a:spAutoFit/>
            </a:bodyPr>
            <a:lstStyle/>
            <a:p>
              <a:r>
                <a:rPr lang="zh-CN" altLang="en-US" sz="2400" b="1">
                  <a:solidFill>
                    <a:schemeClr val="bg1"/>
                  </a:solidFill>
                  <a:latin typeface="+mn-ea"/>
                </a:rPr>
                <a:t>中文书籍：</a:t>
              </a:r>
              <a:endParaRPr lang="zh-CN" altLang="en-US" sz="2400" b="1" dirty="0">
                <a:solidFill>
                  <a:schemeClr val="bg1"/>
                </a:solidFill>
                <a:latin typeface="+mn-ea"/>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510361" y="1489408"/>
            <a:ext cx="10801350" cy="1400373"/>
          </a:xfrm>
          <a:prstGeom prst="rect">
            <a:avLst/>
          </a:prstGeom>
        </p:spPr>
        <p:txBody>
          <a:bodyPr wrap="square" lIns="91429" tIns="45715" rIns="91429" bIns="45715">
            <a:spAutoFit/>
          </a:bodyPr>
          <a:lstStyle/>
          <a:p>
            <a:pPr>
              <a:lnSpc>
                <a:spcPct val="125000"/>
              </a:lnSpc>
            </a:pPr>
            <a:r>
              <a:rPr lang="en-US" altLang="zh-CN" sz="2400"/>
              <a:t>OpenGL</a:t>
            </a:r>
            <a:r>
              <a:rPr lang="zh-CN" altLang="en-US" sz="2400"/>
              <a:t>入门教程</a:t>
            </a:r>
            <a:endParaRPr lang="en-US" altLang="zh-CN" sz="2400"/>
          </a:p>
          <a:p>
            <a:pPr>
              <a:lnSpc>
                <a:spcPct val="125000"/>
              </a:lnSpc>
            </a:pPr>
            <a:r>
              <a:rPr lang="en-US" altLang="zh-CN" sz="2400"/>
              <a:t>OpenGL</a:t>
            </a:r>
            <a:r>
              <a:rPr lang="zh-CN" altLang="en-US" sz="2400"/>
              <a:t>编程精粹</a:t>
            </a:r>
            <a:endParaRPr lang="en-US" altLang="zh-CN" sz="2400"/>
          </a:p>
          <a:p>
            <a:pPr>
              <a:lnSpc>
                <a:spcPct val="125000"/>
              </a:lnSpc>
            </a:pPr>
            <a:endParaRPr lang="zh-CN" altLang="en-US" sz="2000" b="1" dirty="0">
              <a:solidFill>
                <a:schemeClr val="accent1"/>
              </a:solidFill>
              <a:latin typeface="+mn-ea"/>
            </a:endParaRPr>
          </a:p>
        </p:txBody>
      </p:sp>
      <p:sp>
        <p:nvSpPr>
          <p:cNvPr id="9" name="灯片编号占位符 3"/>
          <p:cNvSpPr txBox="1"/>
          <p:nvPr/>
        </p:nvSpPr>
        <p:spPr>
          <a:xfrm>
            <a:off x="10629542" y="4700106"/>
            <a:ext cx="1390650" cy="365125"/>
          </a:xfrm>
          <a:prstGeom prst="rect">
            <a:avLst/>
          </a:prstGeom>
        </p:spPr>
        <p:txBody>
          <a:bodyPr vert="horz" lIns="91429" tIns="45715" rIns="91429" bIns="45715"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5" y="1259177"/>
            <a:ext cx="7837714" cy="4339639"/>
          </a:xfrm>
          <a:prstGeom prst="rect">
            <a:avLst/>
          </a:prstGeom>
          <a:noFill/>
          <a:ln>
            <a:noFill/>
          </a:ln>
        </p:spPr>
        <p:txBody>
          <a:bodyPr wrap="square" lIns="91429" tIns="45715" rIns="91429" bIns="45715"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Four</a:t>
            </a:r>
            <a:endParaRPr lang="en-US" altLang="zh-CN" dirty="0"/>
          </a:p>
        </p:txBody>
      </p:sp>
      <p:sp>
        <p:nvSpPr>
          <p:cNvPr id="50" name="矩形 49"/>
          <p:cNvSpPr/>
          <p:nvPr/>
        </p:nvSpPr>
        <p:spPr>
          <a:xfrm>
            <a:off x="2" y="0"/>
            <a:ext cx="32162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51" name="矩形 50"/>
          <p:cNvSpPr/>
          <p:nvPr/>
        </p:nvSpPr>
        <p:spPr>
          <a:xfrm>
            <a:off x="8975728" y="0"/>
            <a:ext cx="32162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grpSp>
        <p:nvGrpSpPr>
          <p:cNvPr id="3" name="组合 2"/>
          <p:cNvGrpSpPr/>
          <p:nvPr/>
        </p:nvGrpSpPr>
        <p:grpSpPr>
          <a:xfrm>
            <a:off x="4887551"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a:solidFill>
                    <a:schemeClr val="accent1"/>
                  </a:solidFill>
                  <a:latin typeface="微软雅黑" panose="020B0503020204020204" pitchFamily="34" charset="-122"/>
                </a:rPr>
                <a:t>实验例子</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zh-CN" altLang="en-US" sz="2800" b="1" dirty="0"/>
              <a:t>实验例子</a:t>
            </a:r>
            <a:r>
              <a:rPr lang="en-US" altLang="zh-CN" sz="2800" b="1" dirty="0"/>
              <a:t>1</a:t>
            </a:r>
            <a:endParaRPr lang="zh-CN" altLang="en-US" sz="2800" b="1" dirty="0"/>
          </a:p>
        </p:txBody>
      </p:sp>
      <p:sp>
        <p:nvSpPr>
          <p:cNvPr id="4" name="灯片编号占位符 3"/>
          <p:cNvSpPr>
            <a:spLocks noGrp="1"/>
          </p:cNvSpPr>
          <p:nvPr>
            <p:ph type="sldNum" sz="quarter" idx="12"/>
          </p:nvPr>
        </p:nvSpPr>
        <p:spPr>
          <a:xfrm>
            <a:off x="10801352" y="6054430"/>
            <a:ext cx="1390650" cy="365125"/>
          </a:xfrm>
        </p:spPr>
        <p:txBody>
          <a:bodyPr/>
          <a:lstStyle/>
          <a:p>
            <a:fld id="{51D91E7F-84B6-4064-9D4E-CC7D244BCA04}" type="slidenum">
              <a:rPr lang="zh-CN" altLang="en-US" smtClean="0"/>
            </a:fld>
            <a:endParaRPr lang="zh-CN" altLang="en-US" dirty="0"/>
          </a:p>
        </p:txBody>
      </p:sp>
      <p:grpSp>
        <p:nvGrpSpPr>
          <p:cNvPr id="2" name="组合 1"/>
          <p:cNvGrpSpPr/>
          <p:nvPr/>
        </p:nvGrpSpPr>
        <p:grpSpPr>
          <a:xfrm>
            <a:off x="695326" y="1013862"/>
            <a:ext cx="10814505" cy="461665"/>
            <a:chOff x="695325" y="1013859"/>
            <a:chExt cx="10814504" cy="461665"/>
          </a:xfrm>
        </p:grpSpPr>
        <p:sp>
          <p:nvSpPr>
            <p:cNvPr id="7" name="矩形 6"/>
            <p:cNvSpPr/>
            <p:nvPr/>
          </p:nvSpPr>
          <p:spPr>
            <a:xfrm>
              <a:off x="695325" y="1013859"/>
              <a:ext cx="1107996" cy="461665"/>
            </a:xfrm>
            <a:prstGeom prst="rect">
              <a:avLst/>
            </a:prstGeom>
            <a:solidFill>
              <a:schemeClr val="accent1"/>
            </a:solidFill>
          </p:spPr>
          <p:txBody>
            <a:bodyPr wrap="none">
              <a:spAutoFit/>
            </a:bodyPr>
            <a:lstStyle/>
            <a:p>
              <a:r>
                <a:rPr lang="zh-CN" altLang="en-US" sz="2400" b="1">
                  <a:solidFill>
                    <a:schemeClr val="bg1"/>
                  </a:solidFill>
                  <a:latin typeface="+mn-ea"/>
                </a:rPr>
                <a:t>主题：</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475525"/>
            <a:ext cx="10801350" cy="1243965"/>
          </a:xfrm>
          <a:prstGeom prst="rect">
            <a:avLst/>
          </a:prstGeom>
        </p:spPr>
        <p:txBody>
          <a:bodyPr wrap="square" lIns="91429" tIns="45715" rIns="91429" bIns="45715">
            <a:spAutoFit/>
          </a:bodyPr>
          <a:lstStyle/>
          <a:p>
            <a:pPr>
              <a:lnSpc>
                <a:spcPct val="125000"/>
              </a:lnSpc>
            </a:pPr>
            <a:r>
              <a:rPr lang="zh-CN" altLang="en-US" sz="2000"/>
              <a:t>雪人</a:t>
            </a:r>
            <a:r>
              <a:rPr lang="zh-CN" altLang="en-US" sz="2000"/>
              <a:t>阵列模型</a:t>
            </a:r>
            <a:br>
              <a:rPr lang="en-US" altLang="zh-CN" sz="2000" dirty="0"/>
            </a:br>
            <a:br>
              <a:rPr lang="en-US" altLang="zh-CN" sz="2000" dirty="0"/>
            </a:br>
            <a:endParaRPr lang="zh-CN" altLang="en-US" sz="2000" dirty="0"/>
          </a:p>
        </p:txBody>
      </p:sp>
      <p:pic>
        <p:nvPicPr>
          <p:cNvPr id="5" name="图片 4"/>
          <p:cNvPicPr>
            <a:picLocks noChangeAspect="1"/>
          </p:cNvPicPr>
          <p:nvPr/>
        </p:nvPicPr>
        <p:blipFill>
          <a:blip r:embed="rId1"/>
          <a:stretch>
            <a:fillRect/>
          </a:stretch>
        </p:blipFill>
        <p:spPr>
          <a:xfrm>
            <a:off x="3163570" y="1595755"/>
            <a:ext cx="5965825" cy="4709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zh-CN" altLang="en-US" sz="2800" b="1" dirty="0"/>
              <a:t>实验例子</a:t>
            </a:r>
            <a:r>
              <a:rPr lang="en-US" altLang="zh-CN" sz="2800" b="1" dirty="0"/>
              <a:t>1</a:t>
            </a:r>
            <a:endParaRPr lang="zh-CN" altLang="en-US" sz="2800" b="1" dirty="0"/>
          </a:p>
        </p:txBody>
      </p:sp>
      <p:sp>
        <p:nvSpPr>
          <p:cNvPr id="4" name="灯片编号占位符 3"/>
          <p:cNvSpPr>
            <a:spLocks noGrp="1"/>
          </p:cNvSpPr>
          <p:nvPr>
            <p:ph type="sldNum" sz="quarter" idx="12"/>
          </p:nvPr>
        </p:nvSpPr>
        <p:spPr>
          <a:xfrm>
            <a:off x="10801352" y="6054430"/>
            <a:ext cx="1390650" cy="365125"/>
          </a:xfrm>
        </p:spPr>
        <p:txBody>
          <a:bodyPr/>
          <a:lstStyle/>
          <a:p>
            <a:fld id="{51D91E7F-84B6-4064-9D4E-CC7D244BCA04}" type="slidenum">
              <a:rPr lang="zh-CN" altLang="en-US" smtClean="0"/>
            </a:fld>
            <a:endParaRPr lang="zh-CN" altLang="en-US" dirty="0"/>
          </a:p>
        </p:txBody>
      </p:sp>
      <p:grpSp>
        <p:nvGrpSpPr>
          <p:cNvPr id="2" name="组合 1"/>
          <p:cNvGrpSpPr/>
          <p:nvPr/>
        </p:nvGrpSpPr>
        <p:grpSpPr>
          <a:xfrm>
            <a:off x="695326" y="1013862"/>
            <a:ext cx="10814505" cy="461665"/>
            <a:chOff x="695325" y="1013859"/>
            <a:chExt cx="10814504" cy="461665"/>
          </a:xfrm>
        </p:grpSpPr>
        <p:sp>
          <p:nvSpPr>
            <p:cNvPr id="7" name="矩形 6"/>
            <p:cNvSpPr/>
            <p:nvPr/>
          </p:nvSpPr>
          <p:spPr>
            <a:xfrm>
              <a:off x="695325" y="1013859"/>
              <a:ext cx="1723549" cy="461665"/>
            </a:xfrm>
            <a:prstGeom prst="rect">
              <a:avLst/>
            </a:prstGeom>
            <a:solidFill>
              <a:schemeClr val="accent1"/>
            </a:solidFill>
          </p:spPr>
          <p:txBody>
            <a:bodyPr wrap="none">
              <a:spAutoFit/>
            </a:bodyPr>
            <a:lstStyle/>
            <a:p>
              <a:r>
                <a:rPr lang="zh-CN" altLang="en-US" sz="2400" b="1">
                  <a:solidFill>
                    <a:schemeClr val="bg1"/>
                  </a:solidFill>
                  <a:latin typeface="+mn-ea"/>
                </a:rPr>
                <a:t>程序构成：</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475525"/>
            <a:ext cx="10801350" cy="1246485"/>
          </a:xfrm>
          <a:prstGeom prst="rect">
            <a:avLst/>
          </a:prstGeom>
        </p:spPr>
        <p:txBody>
          <a:bodyPr wrap="square" lIns="91429" tIns="45715" rIns="91429" bIns="45715">
            <a:spAutoFit/>
          </a:bodyPr>
          <a:lstStyle/>
          <a:p>
            <a:pPr>
              <a:lnSpc>
                <a:spcPct val="125000"/>
              </a:lnSpc>
            </a:pPr>
            <a:r>
              <a:rPr lang="zh-CN" altLang="en-US" sz="2000" dirty="0"/>
              <a:t>通常流程：</a:t>
            </a:r>
            <a:br>
              <a:rPr lang="en-US" altLang="zh-CN" sz="2000" dirty="0"/>
            </a:br>
            <a:br>
              <a:rPr lang="en-US" altLang="zh-CN" sz="2000" dirty="0"/>
            </a:br>
            <a:endParaRPr lang="zh-CN" altLang="en-US" sz="2000" dirty="0"/>
          </a:p>
        </p:txBody>
      </p:sp>
      <p:grpSp>
        <p:nvGrpSpPr>
          <p:cNvPr id="5" name="组合 4"/>
          <p:cNvGrpSpPr/>
          <p:nvPr/>
        </p:nvGrpSpPr>
        <p:grpSpPr>
          <a:xfrm>
            <a:off x="695326" y="4157387"/>
            <a:ext cx="10814505" cy="461665"/>
            <a:chOff x="695325" y="3800392"/>
            <a:chExt cx="10814504" cy="461665"/>
          </a:xfrm>
        </p:grpSpPr>
        <p:sp>
          <p:nvSpPr>
            <p:cNvPr id="10" name="矩形 9"/>
            <p:cNvSpPr/>
            <p:nvPr/>
          </p:nvSpPr>
          <p:spPr>
            <a:xfrm>
              <a:off x="695325" y="3800392"/>
              <a:ext cx="1723549" cy="461665"/>
            </a:xfrm>
            <a:prstGeom prst="rect">
              <a:avLst/>
            </a:prstGeom>
            <a:solidFill>
              <a:schemeClr val="accent1"/>
            </a:solidFill>
          </p:spPr>
          <p:txBody>
            <a:bodyPr wrap="none">
              <a:spAutoFit/>
            </a:bodyPr>
            <a:lstStyle/>
            <a:p>
              <a:r>
                <a:rPr lang="zh-CN" altLang="en-US" sz="2400" b="1">
                  <a:solidFill>
                    <a:schemeClr val="bg1"/>
                  </a:solidFill>
                  <a:latin typeface="+mn-ea"/>
                </a:rPr>
                <a:t>具体代码：</a:t>
              </a:r>
              <a:endParaRPr lang="zh-CN" altLang="en-US" sz="2400" b="1" dirty="0">
                <a:solidFill>
                  <a:schemeClr val="bg1"/>
                </a:solidFill>
                <a:latin typeface="+mn-ea"/>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4" name="图示 13"/>
          <p:cNvGraphicFramePr/>
          <p:nvPr/>
        </p:nvGraphicFramePr>
        <p:xfrm>
          <a:off x="1264919" y="382270"/>
          <a:ext cx="9890761" cy="48833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5" name="图示 14"/>
          <p:cNvGraphicFramePr/>
          <p:nvPr/>
        </p:nvGraphicFramePr>
        <p:xfrm>
          <a:off x="1157197" y="3183673"/>
          <a:ext cx="9890761" cy="48833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zh-CN" altLang="en-US" sz="2800" b="1" dirty="0"/>
              <a:t>对应代码</a:t>
            </a:r>
            <a:endParaRPr lang="zh-CN" altLang="en-US" sz="2800" b="1" dirty="0"/>
          </a:p>
        </p:txBody>
      </p:sp>
      <p:sp>
        <p:nvSpPr>
          <p:cNvPr id="4" name="灯片编号占位符 3"/>
          <p:cNvSpPr>
            <a:spLocks noGrp="1"/>
          </p:cNvSpPr>
          <p:nvPr>
            <p:ph type="sldNum" sz="quarter" idx="12"/>
          </p:nvPr>
        </p:nvSpPr>
        <p:spPr>
          <a:xfrm>
            <a:off x="10801352" y="6054430"/>
            <a:ext cx="1390650" cy="365125"/>
          </a:xfrm>
        </p:spPr>
        <p:txBody>
          <a:bodyPr/>
          <a:lstStyle/>
          <a:p>
            <a:fld id="{51D91E7F-84B6-4064-9D4E-CC7D244BCA04}" type="slidenum">
              <a:rPr lang="zh-CN" altLang="en-US" smtClean="0"/>
            </a:fld>
            <a:endParaRPr lang="zh-CN" altLang="en-US" dirty="0"/>
          </a:p>
        </p:txBody>
      </p:sp>
      <p:sp>
        <p:nvSpPr>
          <p:cNvPr id="13" name="矩形 12"/>
          <p:cNvSpPr/>
          <p:nvPr/>
        </p:nvSpPr>
        <p:spPr>
          <a:xfrm>
            <a:off x="695324" y="810885"/>
            <a:ext cx="10801350" cy="5245100"/>
          </a:xfrm>
          <a:prstGeom prst="rect">
            <a:avLst/>
          </a:prstGeom>
        </p:spPr>
        <p:txBody>
          <a:bodyPr wrap="square" lIns="91429" tIns="45715" rIns="91429" bIns="45715">
            <a:spAutoFit/>
          </a:bodyPr>
          <a:lstStyle/>
          <a:p>
            <a:pPr>
              <a:lnSpc>
                <a:spcPct val="125000"/>
              </a:lnSpc>
            </a:pPr>
            <a:r>
              <a:rPr lang="en-US" altLang="zh-CN" sz="2000" dirty="0"/>
              <a:t>void main ( int </a:t>
            </a:r>
            <a:r>
              <a:rPr lang="en-US" altLang="zh-CN" sz="2000" dirty="0" err="1"/>
              <a:t>argc</a:t>
            </a:r>
            <a:r>
              <a:rPr lang="en-US" altLang="zh-CN" sz="2000" dirty="0"/>
              <a:t>, char** </a:t>
            </a:r>
            <a:r>
              <a:rPr lang="en-US" altLang="zh-CN" sz="2000" dirty="0" err="1"/>
              <a:t>argv</a:t>
            </a:r>
            <a:r>
              <a:rPr lang="en-US" altLang="zh-CN" sz="2000" dirty="0"/>
              <a:t> ) {</a:t>
            </a:r>
            <a:endParaRPr lang="en-US" altLang="zh-CN" sz="2000" dirty="0"/>
          </a:p>
          <a:p>
            <a:pPr>
              <a:lnSpc>
                <a:spcPct val="125000"/>
              </a:lnSpc>
            </a:pPr>
            <a:r>
              <a:rPr lang="en-US" altLang="zh-CN" sz="2000" b="1" dirty="0"/>
              <a:t>	</a:t>
            </a:r>
            <a:r>
              <a:rPr lang="en-US" altLang="zh-CN" sz="2000" b="1" dirty="0" err="1"/>
              <a:t>glutInit</a:t>
            </a:r>
            <a:r>
              <a:rPr lang="en-US" altLang="zh-CN" sz="2000" b="1" dirty="0"/>
              <a:t>            ( &amp;</a:t>
            </a:r>
            <a:r>
              <a:rPr lang="en-US" altLang="zh-CN" sz="2000" b="1" dirty="0" err="1"/>
              <a:t>argc</a:t>
            </a:r>
            <a:r>
              <a:rPr lang="en-US" altLang="zh-CN" sz="2000" b="1" dirty="0"/>
              <a:t>, </a:t>
            </a:r>
            <a:r>
              <a:rPr lang="en-US" altLang="zh-CN" sz="2000" b="1" dirty="0" err="1"/>
              <a:t>argv</a:t>
            </a:r>
            <a:r>
              <a:rPr lang="en-US" altLang="zh-CN" sz="2000" b="1" dirty="0"/>
              <a:t> ); </a:t>
            </a:r>
            <a:endParaRPr lang="en-US" altLang="zh-CN" sz="2000" b="1" dirty="0"/>
          </a:p>
          <a:p>
            <a:pPr>
              <a:lnSpc>
                <a:spcPct val="125000"/>
              </a:lnSpc>
            </a:pPr>
            <a:r>
              <a:rPr lang="en-US" altLang="zh-CN" sz="2000" b="1" dirty="0"/>
              <a:t>	</a:t>
            </a:r>
            <a:r>
              <a:rPr lang="en-US" altLang="zh-CN" sz="2000" b="1" dirty="0" err="1"/>
              <a:t>glutInitDisplayMode</a:t>
            </a:r>
            <a:r>
              <a:rPr lang="en-US" altLang="zh-CN" sz="2000" b="1" dirty="0"/>
              <a:t> ( GLUT_RGB | GLUT_DOUBLE );</a:t>
            </a:r>
            <a:endParaRPr lang="en-US" altLang="zh-CN" sz="2000" b="1" dirty="0"/>
          </a:p>
          <a:p>
            <a:pPr>
              <a:lnSpc>
                <a:spcPct val="125000"/>
              </a:lnSpc>
            </a:pPr>
            <a:r>
              <a:rPr lang="en-US" altLang="zh-CN" sz="2000" b="1" dirty="0"/>
              <a:t>	glutInitWindowPosition(100, 100);</a:t>
            </a:r>
            <a:endParaRPr lang="en-US" altLang="zh-CN" sz="2000" b="1" dirty="0"/>
          </a:p>
          <a:p>
            <a:pPr>
              <a:lnSpc>
                <a:spcPct val="125000"/>
              </a:lnSpc>
            </a:pPr>
            <a:r>
              <a:rPr lang="en-US" altLang="zh-CN" sz="2000" b="1" dirty="0"/>
              <a:t>	</a:t>
            </a:r>
            <a:r>
              <a:rPr lang="en-US" altLang="zh-CN" sz="2000" b="1" dirty="0" err="1"/>
              <a:t>glutInitWindowSize</a:t>
            </a:r>
            <a:r>
              <a:rPr lang="en-US" altLang="zh-CN" sz="2000" b="1" dirty="0"/>
              <a:t>  ( 800, 600 ); </a:t>
            </a:r>
            <a:endParaRPr lang="en-US" altLang="zh-CN" sz="2000" b="1" dirty="0"/>
          </a:p>
          <a:p>
            <a:pPr>
              <a:lnSpc>
                <a:spcPct val="125000"/>
              </a:lnSpc>
            </a:pPr>
            <a:r>
              <a:rPr lang="en-US" altLang="zh-CN" sz="2000" b="1" dirty="0"/>
              <a:t>	</a:t>
            </a:r>
            <a:r>
              <a:rPr lang="en-US" altLang="zh-CN" sz="2000" b="1" dirty="0" err="1"/>
              <a:t>glutCreateWindow</a:t>
            </a:r>
            <a:r>
              <a:rPr lang="en-US" altLang="zh-CN" sz="2000" b="1" dirty="0"/>
              <a:t>    ( "snowman test" ); </a:t>
            </a:r>
            <a:endParaRPr lang="en-US" altLang="zh-CN" sz="2000" b="1" dirty="0"/>
          </a:p>
          <a:p>
            <a:pPr>
              <a:lnSpc>
                <a:spcPct val="125000"/>
              </a:lnSpc>
            </a:pPr>
            <a:r>
              <a:rPr lang="en-US" altLang="zh-CN" sz="2000" b="1" dirty="0"/>
              <a:t>	</a:t>
            </a:r>
            <a:r>
              <a:rPr lang="en-US" altLang="zh-CN" sz="2000" b="1"/>
              <a:t>glutDisplayFunc(renderScene);</a:t>
            </a:r>
            <a:endParaRPr lang="en-US" altLang="zh-CN" sz="2000" b="1"/>
          </a:p>
          <a:p>
            <a:pPr>
              <a:lnSpc>
                <a:spcPct val="125000"/>
              </a:lnSpc>
            </a:pPr>
            <a:r>
              <a:rPr lang="en-US" altLang="zh-CN" sz="2000" b="1" dirty="0">
                <a:sym typeface="+mn-ea"/>
              </a:rPr>
              <a:t>	glutSpecialFunc(inputKey);</a:t>
            </a:r>
            <a:endParaRPr lang="en-US" altLang="zh-CN" sz="2000" b="1"/>
          </a:p>
          <a:p>
            <a:pPr>
              <a:lnSpc>
                <a:spcPct val="125000"/>
              </a:lnSpc>
            </a:pPr>
            <a:r>
              <a:rPr lang="en-US" altLang="zh-CN" sz="2000" b="1"/>
              <a:t>    	glutReshapeFunc(changeSize);</a:t>
            </a:r>
            <a:endParaRPr lang="en-US" altLang="zh-CN" sz="2000" b="1"/>
          </a:p>
          <a:p>
            <a:pPr>
              <a:lnSpc>
                <a:spcPct val="125000"/>
              </a:lnSpc>
            </a:pPr>
            <a:r>
              <a:rPr lang="en-US" altLang="zh-CN" sz="2000" dirty="0"/>
              <a:t>	</a:t>
            </a:r>
            <a:r>
              <a:rPr lang="en-US" altLang="zh-CN" sz="2400" b="1" dirty="0"/>
              <a:t>……</a:t>
            </a:r>
            <a:endParaRPr lang="en-US" altLang="zh-CN" sz="2400" b="1" dirty="0"/>
          </a:p>
          <a:p>
            <a:pPr>
              <a:lnSpc>
                <a:spcPct val="125000"/>
              </a:lnSpc>
            </a:pPr>
            <a:r>
              <a:rPr lang="en-US" altLang="zh-CN" sz="2400" b="1" dirty="0"/>
              <a:t>	</a:t>
            </a:r>
            <a:r>
              <a:rPr lang="en-US" altLang="zh-CN" sz="2000" b="1" dirty="0" err="1">
                <a:sym typeface="+mn-ea"/>
              </a:rPr>
              <a:t>glutMainLoop(); //</a:t>
            </a:r>
            <a:r>
              <a:rPr lang="zh-CN" altLang="en-US" sz="2000" b="1" dirty="0" err="1">
                <a:sym typeface="+mn-ea"/>
              </a:rPr>
              <a:t>调用这句才能看到窗口</a:t>
            </a:r>
            <a:endParaRPr lang="en-US" altLang="zh-CN" sz="2400" b="1" dirty="0"/>
          </a:p>
          <a:p>
            <a:pPr>
              <a:lnSpc>
                <a:spcPct val="125000"/>
              </a:lnSpc>
            </a:pPr>
            <a:r>
              <a:rPr lang="en-US" altLang="zh-CN" sz="2000" dirty="0"/>
              <a:t>}</a:t>
            </a:r>
            <a:endParaRPr lang="en-US" altLang="zh-CN" sz="2000" dirty="0"/>
          </a:p>
          <a:p>
            <a:pPr>
              <a:lnSpc>
                <a:spcPct val="125000"/>
              </a:lnSpc>
            </a:pP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zh-CN" altLang="en-US" sz="2800" b="1" dirty="0"/>
              <a:t>鼠标键盘控制方法</a:t>
            </a:r>
            <a:endParaRPr lang="zh-CN" altLang="en-US" sz="2800" b="1" dirty="0"/>
          </a:p>
        </p:txBody>
      </p:sp>
      <p:sp>
        <p:nvSpPr>
          <p:cNvPr id="4" name="灯片编号占位符 3"/>
          <p:cNvSpPr>
            <a:spLocks noGrp="1"/>
          </p:cNvSpPr>
          <p:nvPr>
            <p:ph type="sldNum" sz="quarter" idx="12"/>
          </p:nvPr>
        </p:nvSpPr>
        <p:spPr>
          <a:xfrm>
            <a:off x="10603232" y="2595441"/>
            <a:ext cx="1390650" cy="365125"/>
          </a:xfrm>
        </p:spPr>
        <p:txBody>
          <a:bodyPr/>
          <a:lstStyle/>
          <a:p>
            <a:fld id="{51D91E7F-84B6-4064-9D4E-CC7D244BCA04}" type="slidenum">
              <a:rPr lang="zh-CN" altLang="en-US" smtClean="0"/>
            </a:fld>
            <a:endParaRPr lang="zh-CN" altLang="en-US" dirty="0"/>
          </a:p>
        </p:txBody>
      </p:sp>
      <p:grpSp>
        <p:nvGrpSpPr>
          <p:cNvPr id="5" name="组合 4"/>
          <p:cNvGrpSpPr/>
          <p:nvPr/>
        </p:nvGrpSpPr>
        <p:grpSpPr>
          <a:xfrm>
            <a:off x="484051" y="1022600"/>
            <a:ext cx="10814505" cy="461665"/>
            <a:chOff x="695325" y="3800392"/>
            <a:chExt cx="10814504" cy="461665"/>
          </a:xfrm>
        </p:grpSpPr>
        <p:sp>
          <p:nvSpPr>
            <p:cNvPr id="10" name="矩形 9"/>
            <p:cNvSpPr/>
            <p:nvPr/>
          </p:nvSpPr>
          <p:spPr>
            <a:xfrm>
              <a:off x="695325" y="3800392"/>
              <a:ext cx="1723549" cy="461665"/>
            </a:xfrm>
            <a:prstGeom prst="rect">
              <a:avLst/>
            </a:prstGeom>
            <a:solidFill>
              <a:schemeClr val="accent1"/>
            </a:solidFill>
          </p:spPr>
          <p:txBody>
            <a:bodyPr wrap="none">
              <a:spAutoFit/>
            </a:bodyPr>
            <a:lstStyle/>
            <a:p>
              <a:r>
                <a:rPr lang="zh-CN" altLang="en-US" sz="2400" b="1">
                  <a:solidFill>
                    <a:schemeClr val="bg1"/>
                  </a:solidFill>
                  <a:latin typeface="+mn-ea"/>
                </a:rPr>
                <a:t>场景旋转：</a:t>
              </a:r>
              <a:endParaRPr lang="zh-CN" altLang="en-US" sz="2400" b="1" dirty="0">
                <a:solidFill>
                  <a:schemeClr val="bg1"/>
                </a:solidFill>
                <a:latin typeface="+mn-ea"/>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510361" y="1489408"/>
            <a:ext cx="10801350" cy="1013460"/>
          </a:xfrm>
          <a:prstGeom prst="rect">
            <a:avLst/>
          </a:prstGeom>
        </p:spPr>
        <p:txBody>
          <a:bodyPr wrap="square" lIns="91429" tIns="45715" rIns="91429" bIns="45715">
            <a:spAutoFit/>
          </a:bodyPr>
          <a:lstStyle/>
          <a:p>
            <a:pPr>
              <a:lnSpc>
                <a:spcPct val="125000"/>
              </a:lnSpc>
            </a:pPr>
            <a:r>
              <a:rPr lang="zh-CN" altLang="en-US" sz="2400"/>
              <a:t>为了方便观察三维立体场景，此处使用键盘控制平移和旋转场景。建议理解该方法，并在自己的项目中</a:t>
            </a:r>
            <a:r>
              <a:rPr lang="zh-CN" altLang="en-US" sz="2400"/>
              <a:t>使用。 </a:t>
            </a:r>
            <a:endParaRPr lang="zh-CN" altLang="en-US" sz="2000" b="1" dirty="0">
              <a:solidFill>
                <a:schemeClr val="accent1"/>
              </a:solidFill>
              <a:latin typeface="+mn-ea"/>
            </a:endParaRPr>
          </a:p>
        </p:txBody>
      </p:sp>
      <p:sp>
        <p:nvSpPr>
          <p:cNvPr id="9" name="灯片编号占位符 3"/>
          <p:cNvSpPr txBox="1"/>
          <p:nvPr/>
        </p:nvSpPr>
        <p:spPr>
          <a:xfrm>
            <a:off x="10629542" y="4700106"/>
            <a:ext cx="1390650" cy="365125"/>
          </a:xfrm>
          <a:prstGeom prst="rect">
            <a:avLst/>
          </a:prstGeom>
        </p:spPr>
        <p:txBody>
          <a:bodyPr vert="horz" lIns="91429" tIns="45715" rIns="91429" bIns="45715"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fld>
            <a:endParaRPr lang="zh-CN" altLang="en-US" dirty="0"/>
          </a:p>
        </p:txBody>
      </p:sp>
      <p:grpSp>
        <p:nvGrpSpPr>
          <p:cNvPr id="14" name="组合 13"/>
          <p:cNvGrpSpPr/>
          <p:nvPr/>
        </p:nvGrpSpPr>
        <p:grpSpPr>
          <a:xfrm>
            <a:off x="510361" y="3127265"/>
            <a:ext cx="10814505" cy="461665"/>
            <a:chOff x="695325" y="3800392"/>
            <a:chExt cx="10814504" cy="461665"/>
          </a:xfrm>
        </p:grpSpPr>
        <p:sp>
          <p:nvSpPr>
            <p:cNvPr id="15" name="矩形 14"/>
            <p:cNvSpPr/>
            <p:nvPr/>
          </p:nvSpPr>
          <p:spPr>
            <a:xfrm>
              <a:off x="695325" y="3800392"/>
              <a:ext cx="1107996" cy="461665"/>
            </a:xfrm>
            <a:prstGeom prst="rect">
              <a:avLst/>
            </a:prstGeom>
            <a:solidFill>
              <a:schemeClr val="accent1"/>
            </a:solidFill>
          </p:spPr>
          <p:txBody>
            <a:bodyPr wrap="none">
              <a:spAutoFit/>
            </a:bodyPr>
            <a:lstStyle/>
            <a:p>
              <a:r>
                <a:rPr lang="zh-CN" altLang="en-US" sz="2400" b="1">
                  <a:solidFill>
                    <a:schemeClr val="bg1"/>
                  </a:solidFill>
                  <a:latin typeface="+mn-ea"/>
                </a:rPr>
                <a:t>参考：</a:t>
              </a:r>
              <a:endParaRPr lang="zh-CN" altLang="en-US" sz="2400" b="1" dirty="0">
                <a:solidFill>
                  <a:schemeClr val="bg1"/>
                </a:solidFill>
                <a:latin typeface="+mn-ea"/>
              </a:endParaRPr>
            </a:p>
          </p:txBody>
        </p:sp>
        <p:cxnSp>
          <p:nvCxnSpPr>
            <p:cNvPr id="16" name="直接连接符 15"/>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536671" y="3632173"/>
            <a:ext cx="10801350" cy="2398395"/>
          </a:xfrm>
          <a:prstGeom prst="rect">
            <a:avLst/>
          </a:prstGeom>
        </p:spPr>
        <p:txBody>
          <a:bodyPr wrap="square" lIns="91429" tIns="45715" rIns="91429" bIns="45715">
            <a:spAutoFit/>
          </a:bodyPr>
          <a:lstStyle/>
          <a:p>
            <a:pPr>
              <a:lnSpc>
                <a:spcPct val="125000"/>
              </a:lnSpc>
            </a:pPr>
            <a:r>
              <a:rPr lang="zh-CN" altLang="en-US" sz="2000" b="1" dirty="0">
                <a:solidFill>
                  <a:schemeClr val="accent1"/>
                </a:solidFill>
                <a:latin typeface="+mn-ea"/>
              </a:rPr>
              <a:t>鼠标</a:t>
            </a:r>
            <a:r>
              <a:rPr lang="zh-CN" altLang="en-US" sz="2000" b="1" dirty="0">
                <a:solidFill>
                  <a:schemeClr val="accent1"/>
                </a:solidFill>
                <a:latin typeface="+mn-ea"/>
              </a:rPr>
              <a:t>结合键盘控制可</a:t>
            </a:r>
            <a:r>
              <a:rPr lang="zh-CN" altLang="en-US" sz="2000" b="1" dirty="0">
                <a:solidFill>
                  <a:schemeClr val="accent1"/>
                </a:solidFill>
                <a:latin typeface="+mn-ea"/>
              </a:rPr>
              <a:t>参考：</a:t>
            </a:r>
            <a:endParaRPr lang="zh-CN" altLang="en-US" sz="2000" b="1" dirty="0">
              <a:solidFill>
                <a:schemeClr val="accent1"/>
              </a:solidFill>
              <a:latin typeface="+mn-ea"/>
            </a:endParaRPr>
          </a:p>
          <a:p>
            <a:pPr>
              <a:lnSpc>
                <a:spcPct val="125000"/>
              </a:lnSpc>
            </a:pPr>
            <a:r>
              <a:rPr lang="zh-CN" altLang="en-US" sz="2000" b="1" dirty="0">
                <a:solidFill>
                  <a:schemeClr val="accent1"/>
                </a:solidFill>
                <a:latin typeface="+mn-ea"/>
              </a:rPr>
              <a:t>https://blog.csdn.net/dcrmg/article/details/53223680</a:t>
            </a:r>
            <a:endParaRPr lang="zh-CN" altLang="en-US" sz="2000" b="1" dirty="0">
              <a:solidFill>
                <a:schemeClr val="accent1"/>
              </a:solidFill>
              <a:latin typeface="+mn-ea"/>
            </a:endParaRPr>
          </a:p>
          <a:p>
            <a:pPr>
              <a:lnSpc>
                <a:spcPct val="125000"/>
              </a:lnSpc>
            </a:pPr>
            <a:endParaRPr lang="zh-CN" altLang="en-US" sz="2000" b="1" dirty="0">
              <a:solidFill>
                <a:schemeClr val="accent1"/>
              </a:solidFill>
              <a:latin typeface="+mn-ea"/>
            </a:endParaRPr>
          </a:p>
          <a:p>
            <a:pPr>
              <a:lnSpc>
                <a:spcPct val="125000"/>
              </a:lnSpc>
            </a:pPr>
            <a:r>
              <a:rPr lang="zh-CN" altLang="en-US" sz="2000" b="1" dirty="0">
                <a:solidFill>
                  <a:schemeClr val="accent1"/>
                </a:solidFill>
                <a:latin typeface="+mn-ea"/>
                <a:sym typeface="+mn-ea"/>
              </a:rPr>
              <a:t>更详细</a:t>
            </a:r>
            <a:r>
              <a:rPr lang="zh-CN" altLang="en-US" sz="2000" b="1" dirty="0">
                <a:solidFill>
                  <a:schemeClr val="accent1"/>
                </a:solidFill>
                <a:latin typeface="+mn-ea"/>
                <a:sym typeface="+mn-ea"/>
              </a:rPr>
              <a:t>功能可参考：</a:t>
            </a:r>
            <a:endParaRPr lang="zh-CN" altLang="en-US" sz="2000" b="1" dirty="0">
              <a:solidFill>
                <a:schemeClr val="accent1"/>
              </a:solidFill>
              <a:latin typeface="+mn-ea"/>
            </a:endParaRPr>
          </a:p>
          <a:p>
            <a:pPr>
              <a:lnSpc>
                <a:spcPct val="125000"/>
              </a:lnSpc>
            </a:pPr>
            <a:r>
              <a:rPr lang="en-US" altLang="zh-CN" sz="2000" b="1" dirty="0">
                <a:solidFill>
                  <a:schemeClr val="accent1"/>
                </a:solidFill>
                <a:latin typeface="+mn-ea"/>
                <a:sym typeface="+mn-ea"/>
              </a:rPr>
              <a:t>https://blog.csdn.net/tsin94/article/details/102861792</a:t>
            </a:r>
            <a:endParaRPr lang="en-US" altLang="zh-CN" sz="2000" b="1" dirty="0">
              <a:solidFill>
                <a:schemeClr val="accent1"/>
              </a:solidFill>
              <a:latin typeface="+mn-ea"/>
            </a:endParaRPr>
          </a:p>
          <a:p>
            <a:pPr>
              <a:lnSpc>
                <a:spcPct val="125000"/>
              </a:lnSpc>
            </a:pPr>
            <a:endParaRPr lang="zh-CN" altLang="en-US" sz="2000" b="1" dirty="0">
              <a:solidFill>
                <a:schemeClr val="accent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90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7"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10" name="文本框 9"/>
          <p:cNvSpPr txBox="1"/>
          <p:nvPr/>
        </p:nvSpPr>
        <p:spPr>
          <a:xfrm>
            <a:off x="695327" y="2705725"/>
            <a:ext cx="10801350" cy="1446550"/>
          </a:xfrm>
          <a:prstGeom prst="rect">
            <a:avLst/>
          </a:prstGeom>
          <a:noFill/>
        </p:spPr>
        <p:txBody>
          <a:bodyPr wrap="square" lIns="91429" tIns="45715" rIns="91429" bIns="45715"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0700"/>
          </a:xfrm>
          <a:prstGeom prst="rect">
            <a:avLst/>
          </a:prstGeom>
          <a:noFill/>
        </p:spPr>
        <p:txBody>
          <a:bodyPr wrap="square" lIns="91429" tIns="45715" rIns="91429" bIns="45715" rtlCol="0">
            <a:spAutoFit/>
          </a:bodyPr>
          <a:lstStyle/>
          <a:p>
            <a:r>
              <a:rPr kumimoji="1" lang="en-US" altLang="zh-CN" sz="2800" b="1" dirty="0">
                <a:sym typeface="+mn-ea"/>
              </a:rPr>
              <a:t>2022</a:t>
            </a:r>
            <a:r>
              <a:rPr kumimoji="1" lang="zh-CN" altLang="en-US" sz="2800" b="1" dirty="0">
                <a:sym typeface="+mn-ea"/>
              </a:rPr>
              <a:t>秋</a:t>
            </a:r>
            <a:r>
              <a:rPr kumimoji="1" lang="en-US" altLang="zh-CN" sz="2800" b="1" dirty="0">
                <a:sym typeface="+mn-ea"/>
              </a:rPr>
              <a:t>-</a:t>
            </a:r>
            <a:r>
              <a:rPr kumimoji="1" lang="zh-CN" altLang="en-US" sz="2800" b="1" dirty="0">
                <a:sym typeface="+mn-ea"/>
              </a:rPr>
              <a:t>计算机图形学</a:t>
            </a:r>
            <a:r>
              <a:rPr kumimoji="1" lang="en-US" altLang="zh-CN" sz="2800" b="1" dirty="0">
                <a:sym typeface="+mn-ea"/>
              </a:rPr>
              <a:t> </a:t>
            </a:r>
            <a:r>
              <a:rPr lang="zh-CN" altLang="en-US" sz="2800" b="1" dirty="0"/>
              <a:t>实验</a:t>
            </a:r>
            <a:r>
              <a:rPr lang="zh-CN" altLang="en-US" sz="2800" b="1" dirty="0"/>
              <a:t>安排</a:t>
            </a:r>
            <a:endParaRPr lang="zh-CN" altLang="en-US" sz="2800" b="1" dirty="0"/>
          </a:p>
        </p:txBody>
      </p:sp>
      <p:sp>
        <p:nvSpPr>
          <p:cNvPr id="4" name="灯片编号占位符 3"/>
          <p:cNvSpPr>
            <a:spLocks noGrp="1"/>
          </p:cNvSpPr>
          <p:nvPr>
            <p:ph type="sldNum" sz="quarter" idx="12"/>
          </p:nvPr>
        </p:nvSpPr>
        <p:spPr>
          <a:xfrm>
            <a:off x="10801352" y="6054430"/>
            <a:ext cx="1390650" cy="365125"/>
          </a:xfrm>
        </p:spPr>
        <p:txBody>
          <a:bodyPr/>
          <a:lstStyle/>
          <a:p>
            <a:fld id="{51D91E7F-84B6-4064-9D4E-CC7D244BCA04}" type="slidenum">
              <a:rPr lang="zh-CN" altLang="en-US" smtClean="0"/>
            </a:fld>
            <a:endParaRPr lang="zh-CN" altLang="en-US" dirty="0"/>
          </a:p>
        </p:txBody>
      </p:sp>
      <p:cxnSp>
        <p:nvCxnSpPr>
          <p:cNvPr id="3" name="直接连接符 2"/>
          <p:cNvCxnSpPr/>
          <p:nvPr/>
        </p:nvCxnSpPr>
        <p:spPr>
          <a:xfrm>
            <a:off x="695325" y="1475740"/>
            <a:ext cx="1081468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282065" y="1712595"/>
            <a:ext cx="9893300" cy="4523105"/>
          </a:xfrm>
          <a:prstGeom prst="rect">
            <a:avLst/>
          </a:prstGeom>
          <a:noFill/>
        </p:spPr>
        <p:txBody>
          <a:bodyPr wrap="square" rtlCol="0" anchor="t">
            <a:spAutoFit/>
          </a:bodyPr>
          <a:p>
            <a:pPr>
              <a:lnSpc>
                <a:spcPct val="150000"/>
              </a:lnSpc>
            </a:pPr>
            <a:r>
              <a:rPr kumimoji="1" lang="zh-CN" altLang="en-US" sz="2400" b="1" dirty="0">
                <a:sym typeface="+mn-ea"/>
              </a:rPr>
              <a:t>实验内容：</a:t>
            </a:r>
            <a:endParaRPr kumimoji="1" lang="zh-CN" altLang="en-US" sz="2400" b="1" dirty="0">
              <a:sym typeface="+mn-ea"/>
            </a:endParaRPr>
          </a:p>
          <a:p>
            <a:pPr>
              <a:lnSpc>
                <a:spcPct val="150000"/>
              </a:lnSpc>
            </a:pPr>
            <a:endParaRPr kumimoji="1" lang="en-US" altLang="zh-CN" sz="2400" b="1" dirty="0"/>
          </a:p>
          <a:p>
            <a:pPr>
              <a:lnSpc>
                <a:spcPct val="150000"/>
              </a:lnSpc>
            </a:pPr>
            <a:r>
              <a:rPr kumimoji="1" lang="zh-CN" altLang="en-US" sz="2400" b="1" dirty="0">
                <a:solidFill>
                  <a:srgbClr val="FF0000"/>
                </a:solidFill>
              </a:rPr>
              <a:t>必做实验：</a:t>
            </a:r>
            <a:r>
              <a:rPr kumimoji="1" lang="en-US" altLang="zh-CN" sz="2400" b="1" dirty="0">
                <a:solidFill>
                  <a:srgbClr val="FF0000"/>
                </a:solidFill>
              </a:rPr>
              <a:t>2</a:t>
            </a:r>
            <a:r>
              <a:rPr kumimoji="1" lang="zh-CN" altLang="en-US" sz="2400" b="1" dirty="0">
                <a:solidFill>
                  <a:srgbClr val="FF0000"/>
                </a:solidFill>
              </a:rPr>
              <a:t>个</a:t>
            </a:r>
            <a:endParaRPr kumimoji="1" lang="en-US" altLang="zh-CN" sz="2400" b="1" dirty="0">
              <a:solidFill>
                <a:srgbClr val="FF0000"/>
              </a:solidFill>
            </a:endParaRPr>
          </a:p>
          <a:p>
            <a:pPr>
              <a:lnSpc>
                <a:spcPct val="150000"/>
              </a:lnSpc>
            </a:pPr>
            <a:r>
              <a:rPr kumimoji="1" lang="zh-CN" altLang="en-US" sz="2400" dirty="0">
                <a:sym typeface="+mn-ea"/>
              </a:rPr>
              <a:t>必做实验</a:t>
            </a:r>
            <a:r>
              <a:rPr kumimoji="1" lang="en-US" altLang="zh-CN" sz="2400" dirty="0">
                <a:sym typeface="+mn-ea"/>
              </a:rPr>
              <a:t>1:</a:t>
            </a:r>
            <a:r>
              <a:rPr kumimoji="1" lang="zh-CN" altLang="en-US" sz="2400" dirty="0">
                <a:solidFill>
                  <a:srgbClr val="FF0000"/>
                </a:solidFill>
                <a:sym typeface="+mn-ea"/>
              </a:rPr>
              <a:t>三维变换</a:t>
            </a:r>
            <a:r>
              <a:rPr kumimoji="1" lang="zh-CN" altLang="en-US" sz="2400" dirty="0">
                <a:sym typeface="+mn-ea"/>
              </a:rPr>
              <a:t>                       必做实验</a:t>
            </a:r>
            <a:r>
              <a:rPr kumimoji="1" lang="en-US" altLang="zh-CN" sz="2400" dirty="0">
                <a:sym typeface="+mn-ea"/>
              </a:rPr>
              <a:t>2</a:t>
            </a:r>
            <a:r>
              <a:rPr kumimoji="1" lang="zh-CN" altLang="en-US" sz="2400" dirty="0">
                <a:sym typeface="+mn-ea"/>
              </a:rPr>
              <a:t>：</a:t>
            </a:r>
            <a:r>
              <a:rPr kumimoji="1" lang="zh-CN" altLang="en-US" sz="2400" dirty="0">
                <a:solidFill>
                  <a:srgbClr val="FF0000"/>
                </a:solidFill>
                <a:sym typeface="+mn-ea"/>
              </a:rPr>
              <a:t>光线追踪</a:t>
            </a:r>
            <a:endParaRPr kumimoji="1" lang="zh-CN" altLang="en-US" sz="2400" dirty="0">
              <a:sym typeface="+mn-ea"/>
            </a:endParaRPr>
          </a:p>
          <a:p>
            <a:pPr>
              <a:lnSpc>
                <a:spcPct val="150000"/>
              </a:lnSpc>
            </a:pPr>
            <a:endParaRPr kumimoji="1" lang="en-US" altLang="zh-CN" sz="2400" dirty="0"/>
          </a:p>
          <a:p>
            <a:pPr>
              <a:lnSpc>
                <a:spcPct val="150000"/>
              </a:lnSpc>
            </a:pPr>
            <a:r>
              <a:rPr kumimoji="1" lang="zh-CN" altLang="en-US" sz="2400" b="1" dirty="0">
                <a:solidFill>
                  <a:srgbClr val="FF0000"/>
                </a:solidFill>
                <a:sym typeface="+mn-ea"/>
              </a:rPr>
              <a:t>选做实验：</a:t>
            </a:r>
            <a:r>
              <a:rPr kumimoji="1" lang="en-US" altLang="zh-CN" sz="2400" b="1" dirty="0">
                <a:solidFill>
                  <a:srgbClr val="FF0000"/>
                </a:solidFill>
                <a:sym typeface="+mn-ea"/>
              </a:rPr>
              <a:t>4</a:t>
            </a:r>
            <a:r>
              <a:rPr kumimoji="1" lang="zh-CN" altLang="en-US" sz="2400" b="1" dirty="0">
                <a:solidFill>
                  <a:srgbClr val="FF0000"/>
                </a:solidFill>
                <a:sym typeface="+mn-ea"/>
              </a:rPr>
              <a:t>选</a:t>
            </a:r>
            <a:r>
              <a:rPr kumimoji="1" lang="en-US" altLang="zh-CN" sz="2400" b="1" dirty="0">
                <a:solidFill>
                  <a:srgbClr val="FF0000"/>
                </a:solidFill>
                <a:sym typeface="+mn-ea"/>
              </a:rPr>
              <a:t>1</a:t>
            </a:r>
            <a:endParaRPr kumimoji="1" lang="en-US" altLang="zh-CN" sz="2400" b="1" dirty="0">
              <a:solidFill>
                <a:srgbClr val="FF0000"/>
              </a:solidFill>
            </a:endParaRPr>
          </a:p>
          <a:p>
            <a:pPr>
              <a:lnSpc>
                <a:spcPct val="150000"/>
              </a:lnSpc>
            </a:pPr>
            <a:r>
              <a:rPr kumimoji="1" lang="zh-CN" altLang="en-US" sz="2400" dirty="0">
                <a:sym typeface="+mn-ea"/>
              </a:rPr>
              <a:t>选做实验</a:t>
            </a:r>
            <a:r>
              <a:rPr kumimoji="1" lang="en-US" altLang="zh-CN" sz="2400" dirty="0">
                <a:sym typeface="+mn-ea"/>
              </a:rPr>
              <a:t>1:</a:t>
            </a:r>
            <a:r>
              <a:rPr kumimoji="1" lang="en-US" altLang="zh-CN" sz="2400" dirty="0">
                <a:solidFill>
                  <a:srgbClr val="FF0000"/>
                </a:solidFill>
                <a:sym typeface="+mn-ea"/>
              </a:rPr>
              <a:t>Opengl</a:t>
            </a:r>
            <a:r>
              <a:rPr kumimoji="1" lang="zh-CN" altLang="en-US" sz="2400" dirty="0">
                <a:solidFill>
                  <a:srgbClr val="FF0000"/>
                </a:solidFill>
                <a:sym typeface="+mn-ea"/>
              </a:rPr>
              <a:t>小游戏</a:t>
            </a:r>
            <a:r>
              <a:rPr kumimoji="1" lang="zh-CN" altLang="en-US" sz="2400" dirty="0">
                <a:sym typeface="+mn-ea"/>
              </a:rPr>
              <a:t>               选做实验</a:t>
            </a:r>
            <a:r>
              <a:rPr kumimoji="1" lang="en-US" altLang="zh-CN" sz="2400" dirty="0">
                <a:sym typeface="+mn-ea"/>
              </a:rPr>
              <a:t>2:</a:t>
            </a:r>
            <a:r>
              <a:rPr kumimoji="1" lang="zh-CN" altLang="en-US" sz="2400" dirty="0">
                <a:sym typeface="+mn-ea"/>
              </a:rPr>
              <a:t>曲线曲面</a:t>
            </a:r>
            <a:endParaRPr kumimoji="1" lang="en-US" altLang="zh-CN" sz="2400" dirty="0"/>
          </a:p>
          <a:p>
            <a:pPr>
              <a:lnSpc>
                <a:spcPct val="150000"/>
              </a:lnSpc>
            </a:pPr>
            <a:r>
              <a:rPr kumimoji="1" lang="zh-CN" altLang="en-US" sz="2400" dirty="0">
                <a:sym typeface="+mn-ea"/>
              </a:rPr>
              <a:t>选做实验</a:t>
            </a:r>
            <a:r>
              <a:rPr kumimoji="1" lang="en-US" altLang="zh-CN" sz="2400" dirty="0">
                <a:sym typeface="+mn-ea"/>
              </a:rPr>
              <a:t>3:</a:t>
            </a:r>
            <a:r>
              <a:rPr kumimoji="1" lang="zh-CN" altLang="en-US" sz="2400" dirty="0">
                <a:sym typeface="+mn-ea"/>
              </a:rPr>
              <a:t>点云配准                       选做实验</a:t>
            </a:r>
            <a:r>
              <a:rPr kumimoji="1" lang="en-US" altLang="zh-CN" sz="2400" dirty="0">
                <a:sym typeface="+mn-ea"/>
              </a:rPr>
              <a:t>4:</a:t>
            </a:r>
            <a:r>
              <a:rPr kumimoji="1" lang="zh-CN" altLang="en-US" sz="2400" dirty="0">
                <a:sym typeface="+mn-ea"/>
              </a:rPr>
              <a:t>三维重建</a:t>
            </a:r>
            <a:endParaRPr lang="zh-CN"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22"/>
          </a:xfrm>
          <a:prstGeom prst="rect">
            <a:avLst/>
          </a:prstGeom>
        </p:spPr>
        <p:txBody>
          <a:bodyPr wrap="square" lIns="91429" tIns="45715" rIns="91429" bIns="45715">
            <a:spAutoFit/>
          </a:bodyPr>
          <a:lstStyle/>
          <a:p>
            <a:pPr>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endParaRPr lang="en-US" altLang="zh-CN" sz="100" kern="0" dirty="0">
              <a:solidFill>
                <a:sysClr val="window" lastClr="FFFFFF"/>
              </a:solidFill>
            </a:endParaRPr>
          </a:p>
          <a:p>
            <a:pPr>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endParaRPr lang="en-US" altLang="zh-CN" sz="100" kern="0" dirty="0">
              <a:solidFill>
                <a:sysClr val="window" lastClr="FFFFFF"/>
              </a:solidFill>
            </a:endParaRPr>
          </a:p>
          <a:p>
            <a:pPr>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endParaRPr lang="en-US" altLang="zh-CN" sz="100" kern="0" dirty="0">
              <a:solidFill>
                <a:sysClr val="window" lastClr="FFFFFF"/>
              </a:solidFill>
            </a:endParaRPr>
          </a:p>
          <a:p>
            <a:pPr>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endParaRPr lang="en-US" altLang="zh-CN" sz="100" kern="0" dirty="0">
              <a:solidFill>
                <a:sysClr val="window" lastClr="FFFFFF"/>
              </a:solidFill>
            </a:endParaRPr>
          </a:p>
          <a:p>
            <a:pPr>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endParaRPr lang="en-US" altLang="zh-CN" sz="100" kern="0" dirty="0">
              <a:solidFill>
                <a:sysClr val="window" lastClr="FFFFFF"/>
              </a:solidFill>
            </a:endParaRPr>
          </a:p>
          <a:p>
            <a:pPr>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endParaRPr lang="en-US" altLang="zh-CN" sz="100" kern="0" dirty="0">
              <a:solidFill>
                <a:sysClr val="window" lastClr="FFFFFF"/>
              </a:solidFill>
            </a:endParaRPr>
          </a:p>
          <a:p>
            <a:pPr>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endParaRPr lang="en-US" altLang="zh-CN" sz="100" kern="0" dirty="0">
              <a:solidFill>
                <a:sysClr val="window" lastClr="FFFFFF"/>
              </a:solidFill>
            </a:endParaRPr>
          </a:p>
          <a:p>
            <a:pPr>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endParaRPr lang="en-US" altLang="zh-CN" sz="100" kern="0" dirty="0">
              <a:solidFill>
                <a:sysClr val="window" lastClr="FFFFFF"/>
              </a:solidFill>
            </a:endParaRPr>
          </a:p>
          <a:p>
            <a:pPr>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6" name="矩形 5"/>
          <p:cNvSpPr/>
          <p:nvPr/>
        </p:nvSpPr>
        <p:spPr>
          <a:xfrm>
            <a:off x="2" y="0"/>
            <a:ext cx="32162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7" name="文本框 6"/>
          <p:cNvSpPr txBox="1"/>
          <p:nvPr/>
        </p:nvSpPr>
        <p:spPr>
          <a:xfrm>
            <a:off x="896088" y="2593676"/>
            <a:ext cx="2320188" cy="1015663"/>
          </a:xfrm>
          <a:prstGeom prst="rect">
            <a:avLst/>
          </a:prstGeom>
          <a:noFill/>
        </p:spPr>
        <p:txBody>
          <a:bodyPr wrap="square" lIns="91429" tIns="45715" rIns="91429" bIns="45715" rtlCol="0">
            <a:spAutoFit/>
          </a:bodyPr>
          <a:lstStyle/>
          <a:p>
            <a:pPr algn="r"/>
            <a:r>
              <a:rPr lang="zh-CN" altLang="en-US" sz="6000" b="1" dirty="0">
                <a:solidFill>
                  <a:schemeClr val="bg1"/>
                </a:solidFill>
                <a:latin typeface="微软雅黑" panose="020B0503020204020204" pitchFamily="34" charset="-122"/>
                <a:ea typeface="微软雅黑" panose="020B0503020204020204" pitchFamily="34" charset="-122"/>
              </a:rPr>
              <a:t>目录</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0" y="3556442"/>
            <a:ext cx="3225297" cy="707876"/>
          </a:xfrm>
          <a:prstGeom prst="rect">
            <a:avLst/>
          </a:prstGeom>
          <a:noFill/>
        </p:spPr>
        <p:txBody>
          <a:bodyPr wrap="square" lIns="91429" tIns="45715" rIns="91429" bIns="45715" rtlCol="0">
            <a:spAutoFit/>
          </a:bodyPr>
          <a:lstStyle/>
          <a:p>
            <a:pPr algn="r"/>
            <a:r>
              <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23220"/>
              </a:xfrm>
              <a:prstGeom prst="rect">
                <a:avLst/>
              </a:prstGeom>
              <a:noFill/>
            </p:spPr>
            <p:txBody>
              <a:bodyPr wrap="square" rtlCol="0">
                <a:spAutoFit/>
              </a:bodyPr>
              <a:lstStyle/>
              <a:p>
                <a:r>
                  <a:rPr lang="zh-CN" altLang="en-US" sz="2800" b="1">
                    <a:latin typeface="微软雅黑" panose="020B0503020204020204" pitchFamily="34" charset="-122"/>
                  </a:rPr>
                  <a:t>实验环境</a:t>
                </a:r>
                <a:endParaRPr lang="zh-CN" altLang="en-US" sz="2800" b="1" dirty="0">
                  <a:latin typeface="微软雅黑" panose="020B0503020204020204" pitchFamily="34" charset="-122"/>
                </a:endParaRP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Eniverment</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endParaRPr lang="en-US" altLang="zh-CN" sz="4000" b="1" dirty="0">
                  <a:solidFill>
                    <a:schemeClr val="accent1"/>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3" y="1428700"/>
            <a:ext cx="3416754" cy="830997"/>
            <a:chOff x="8098970" y="1684028"/>
            <a:chExt cx="3416755" cy="830997"/>
          </a:xfrm>
        </p:grpSpPr>
        <p:grpSp>
          <p:nvGrpSpPr>
            <p:cNvPr id="41" name="组合 40"/>
            <p:cNvGrpSpPr/>
            <p:nvPr/>
          </p:nvGrpSpPr>
          <p:grpSpPr>
            <a:xfrm>
              <a:off x="9120867" y="1684028"/>
              <a:ext cx="2394858" cy="830997"/>
              <a:chOff x="9042399" y="1373760"/>
              <a:chExt cx="2394858" cy="830997"/>
            </a:xfrm>
          </p:grpSpPr>
          <p:sp>
            <p:nvSpPr>
              <p:cNvPr id="13" name="文本框 12"/>
              <p:cNvSpPr txBox="1"/>
              <p:nvPr/>
            </p:nvSpPr>
            <p:spPr>
              <a:xfrm>
                <a:off x="9042399" y="1373760"/>
                <a:ext cx="2394858" cy="523220"/>
              </a:xfrm>
              <a:prstGeom prst="rect">
                <a:avLst/>
              </a:prstGeom>
              <a:noFill/>
            </p:spPr>
            <p:txBody>
              <a:bodyPr wrap="square" rtlCol="0">
                <a:spAutoFit/>
              </a:bodyPr>
              <a:lstStyle/>
              <a:p>
                <a:r>
                  <a:rPr lang="zh-CN" altLang="en-US" sz="2800" b="1">
                    <a:latin typeface="微软雅黑" panose="020B0503020204020204" pitchFamily="34" charset="-122"/>
                  </a:rPr>
                  <a:t>实验要求</a:t>
                </a:r>
                <a:endParaRPr lang="zh-CN" altLang="en-US" sz="2800" b="1" dirty="0">
                  <a:latin typeface="微软雅黑" panose="020B0503020204020204" pitchFamily="34" charset="-122"/>
                </a:endParaRPr>
              </a:p>
            </p:txBody>
          </p:sp>
          <p:sp>
            <p:nvSpPr>
              <p:cNvPr id="15" name="文本框 14"/>
              <p:cNvSpPr txBox="1"/>
              <p:nvPr/>
            </p:nvSpPr>
            <p:spPr>
              <a:xfrm>
                <a:off x="9042399" y="1835425"/>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Requirement</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999818"/>
            <a:ext cx="3434257" cy="861775"/>
            <a:chOff x="3873413" y="3187016"/>
            <a:chExt cx="3434257" cy="861775"/>
          </a:xfrm>
        </p:grpSpPr>
        <p:grpSp>
          <p:nvGrpSpPr>
            <p:cNvPr id="54" name="组合 53"/>
            <p:cNvGrpSpPr/>
            <p:nvPr/>
          </p:nvGrpSpPr>
          <p:grpSpPr>
            <a:xfrm>
              <a:off x="4912812" y="3187016"/>
              <a:ext cx="2394858" cy="861775"/>
              <a:chOff x="4818742" y="3526390"/>
              <a:chExt cx="2394858" cy="861775"/>
            </a:xfrm>
          </p:grpSpPr>
          <p:sp>
            <p:nvSpPr>
              <p:cNvPr id="55" name="文本框 54"/>
              <p:cNvSpPr txBox="1"/>
              <p:nvPr/>
            </p:nvSpPr>
            <p:spPr>
              <a:xfrm>
                <a:off x="4818742" y="3526390"/>
                <a:ext cx="2394858" cy="523220"/>
              </a:xfrm>
              <a:prstGeom prst="rect">
                <a:avLst/>
              </a:prstGeom>
              <a:noFill/>
            </p:spPr>
            <p:txBody>
              <a:bodyPr wrap="square" rtlCol="0">
                <a:spAutoFit/>
              </a:bodyPr>
              <a:lstStyle/>
              <a:p>
                <a:r>
                  <a:rPr lang="zh-CN" altLang="en-US" sz="2800" b="1">
                    <a:latin typeface="微软雅黑" panose="020B0503020204020204" pitchFamily="34" charset="-122"/>
                  </a:rPr>
                  <a:t>参考资料</a:t>
                </a:r>
                <a:endParaRPr lang="zh-CN" altLang="en-US" sz="2800" b="1" dirty="0">
                  <a:latin typeface="微软雅黑" panose="020B0503020204020204" pitchFamily="34" charset="-122"/>
                </a:endParaRPr>
              </a:p>
            </p:txBody>
          </p:sp>
          <p:sp>
            <p:nvSpPr>
              <p:cNvPr id="56" name="文本框 55"/>
              <p:cNvSpPr txBox="1"/>
              <p:nvPr/>
            </p:nvSpPr>
            <p:spPr>
              <a:xfrm>
                <a:off x="4818742" y="4018833"/>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References</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3" y="3005808"/>
            <a:ext cx="3416754" cy="830997"/>
            <a:chOff x="8098970" y="3202405"/>
            <a:chExt cx="3416755" cy="830997"/>
          </a:xfrm>
        </p:grpSpPr>
        <p:grpSp>
          <p:nvGrpSpPr>
            <p:cNvPr id="59" name="组合 58"/>
            <p:cNvGrpSpPr/>
            <p:nvPr/>
          </p:nvGrpSpPr>
          <p:grpSpPr>
            <a:xfrm>
              <a:off x="9120867" y="3202405"/>
              <a:ext cx="2394858" cy="830997"/>
              <a:chOff x="9042399" y="3526390"/>
              <a:chExt cx="2394858" cy="830997"/>
            </a:xfrm>
          </p:grpSpPr>
          <p:sp>
            <p:nvSpPr>
              <p:cNvPr id="60" name="文本框 59"/>
              <p:cNvSpPr txBox="1"/>
              <p:nvPr/>
            </p:nvSpPr>
            <p:spPr>
              <a:xfrm>
                <a:off x="9042399" y="3526390"/>
                <a:ext cx="2394858" cy="523220"/>
              </a:xfrm>
              <a:prstGeom prst="rect">
                <a:avLst/>
              </a:prstGeom>
              <a:noFill/>
            </p:spPr>
            <p:txBody>
              <a:bodyPr wrap="square" rtlCol="0">
                <a:spAutoFit/>
              </a:bodyPr>
              <a:lstStyle/>
              <a:p>
                <a:r>
                  <a:rPr lang="zh-CN" altLang="en-US" sz="2800" b="1">
                    <a:latin typeface="微软雅黑" panose="020B0503020204020204" pitchFamily="34" charset="-122"/>
                  </a:rPr>
                  <a:t>实验例子</a:t>
                </a:r>
                <a:endParaRPr lang="zh-CN" altLang="en-US" sz="2800" b="1" dirty="0">
                  <a:latin typeface="微软雅黑" panose="020B0503020204020204" pitchFamily="34" charset="-122"/>
                </a:endParaRPr>
              </a:p>
            </p:txBody>
          </p:sp>
          <p:sp>
            <p:nvSpPr>
              <p:cNvPr id="61" name="文本框 60"/>
              <p:cNvSpPr txBox="1"/>
              <p:nvPr/>
            </p:nvSpPr>
            <p:spPr>
              <a:xfrm>
                <a:off x="9042399" y="3988055"/>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 Example</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4" name="组合 33"/>
          <p:cNvGrpSpPr/>
          <p:nvPr/>
        </p:nvGrpSpPr>
        <p:grpSpPr>
          <a:xfrm>
            <a:off x="3890916" y="4445142"/>
            <a:ext cx="3416754" cy="830997"/>
            <a:chOff x="8098970" y="3202405"/>
            <a:chExt cx="3416755" cy="830997"/>
          </a:xfrm>
        </p:grpSpPr>
        <p:grpSp>
          <p:nvGrpSpPr>
            <p:cNvPr id="35" name="组合 34"/>
            <p:cNvGrpSpPr/>
            <p:nvPr/>
          </p:nvGrpSpPr>
          <p:grpSpPr>
            <a:xfrm>
              <a:off x="9120867" y="3202405"/>
              <a:ext cx="2394858" cy="830997"/>
              <a:chOff x="9042399" y="3526390"/>
              <a:chExt cx="2394858" cy="830997"/>
            </a:xfrm>
          </p:grpSpPr>
          <p:sp>
            <p:nvSpPr>
              <p:cNvPr id="39" name="文本框 38"/>
              <p:cNvSpPr txBox="1"/>
              <p:nvPr/>
            </p:nvSpPr>
            <p:spPr>
              <a:xfrm>
                <a:off x="9042399" y="3526390"/>
                <a:ext cx="2394858" cy="523220"/>
              </a:xfrm>
              <a:prstGeom prst="rect">
                <a:avLst/>
              </a:prstGeom>
              <a:noFill/>
            </p:spPr>
            <p:txBody>
              <a:bodyPr wrap="square" rtlCol="0">
                <a:spAutoFit/>
              </a:bodyPr>
              <a:lstStyle/>
              <a:p>
                <a:r>
                  <a:rPr lang="zh-CN" altLang="en-US" sz="2800" b="1">
                    <a:latin typeface="微软雅黑" panose="020B0503020204020204" pitchFamily="34" charset="-122"/>
                  </a:rPr>
                  <a:t>其他作品</a:t>
                </a:r>
                <a:endParaRPr lang="zh-CN" altLang="en-US" sz="2800" b="1" dirty="0">
                  <a:latin typeface="微软雅黑" panose="020B0503020204020204" pitchFamily="34" charset="-122"/>
                </a:endParaRPr>
              </a:p>
            </p:txBody>
          </p:sp>
          <p:sp>
            <p:nvSpPr>
              <p:cNvPr id="40" name="文本框 39"/>
              <p:cNvSpPr txBox="1"/>
              <p:nvPr/>
            </p:nvSpPr>
            <p:spPr>
              <a:xfrm>
                <a:off x="9042399" y="3988055"/>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Others</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6" name="组合 35"/>
            <p:cNvGrpSpPr/>
            <p:nvPr/>
          </p:nvGrpSpPr>
          <p:grpSpPr>
            <a:xfrm>
              <a:off x="8098970" y="3203903"/>
              <a:ext cx="899886" cy="828000"/>
              <a:chOff x="8098970" y="3203903"/>
              <a:chExt cx="899886" cy="828000"/>
            </a:xfrm>
          </p:grpSpPr>
          <p:sp>
            <p:nvSpPr>
              <p:cNvPr id="37" name="文本框 36"/>
              <p:cNvSpPr txBox="1"/>
              <p:nvPr/>
            </p:nvSpPr>
            <p:spPr>
              <a:xfrm>
                <a:off x="8098970" y="3233183"/>
                <a:ext cx="899886" cy="769441"/>
              </a:xfrm>
              <a:prstGeom prst="rect">
                <a:avLst/>
              </a:prstGeom>
              <a:noFill/>
            </p:spPr>
            <p:txBody>
              <a:bodyPr wrap="square" rtlCol="0">
                <a:spAutoFit/>
              </a:bodyPr>
              <a:lstStyle/>
              <a:p>
                <a:pPr algn="ctr"/>
                <a:r>
                  <a:rPr lang="en-US" altLang="zh-CN" sz="4400" b="1">
                    <a:solidFill>
                      <a:schemeClr val="accent1"/>
                    </a:solidFill>
                    <a:latin typeface="微软雅黑" panose="020B0503020204020204" pitchFamily="34" charset="-122"/>
                    <a:ea typeface="微软雅黑" panose="020B0503020204020204" pitchFamily="34" charset="-122"/>
                  </a:rPr>
                  <a:t>05</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8" name="矩形 37"/>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14:bounceEnd="40000">
                                          <p:cBhvr additive="base">
                                            <p:cTn id="22"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200"/>
                                      </p:stCondLst>
                                      <p:childTnLst>
                                        <p:set>
                                          <p:cBhvr>
                                            <p:cTn id="25" dur="1" fill="hold">
                                              <p:stCondLst>
                                                <p:cond delay="0"/>
                                              </p:stCondLst>
                                            </p:cTn>
                                            <p:tgtEl>
                                              <p:spTgt spid="34"/>
                                            </p:tgtEl>
                                            <p:attrNameLst>
                                              <p:attrName>style.visibility</p:attrName>
                                            </p:attrNameLst>
                                          </p:cBhvr>
                                          <p:to>
                                            <p:strVal val="visible"/>
                                          </p:to>
                                        </p:set>
                                        <p:anim calcmode="lin" valueType="num" p14:bounceEnd="40000">
                                          <p:cBhvr additive="base">
                                            <p:cTn id="26" dur="500" fill="hold"/>
                                            <p:tgtEl>
                                              <p:spTgt spid="34"/>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20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1+#ppt_w/2"/>
                                              </p:val>
                                            </p:tav>
                                            <p:tav tm="100000">
                                              <p:val>
                                                <p:strVal val="#ppt_x"/>
                                              </p:val>
                                            </p:tav>
                                          </p:tavLst>
                                        </p:anim>
                                        <p:anim calcmode="lin" valueType="num">
                                          <p:cBhvr additive="base">
                                            <p:cTn id="27"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22"/>
          </a:xfrm>
          <a:prstGeom prst="rect">
            <a:avLst/>
          </a:prstGeom>
        </p:spPr>
        <p:txBody>
          <a:bodyPr wrap="square" lIns="91429" tIns="45715" rIns="91429" bIns="45715">
            <a:spAutoFit/>
          </a:bodyPr>
          <a:lstStyle/>
          <a:p>
            <a:pPr>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endParaRPr lang="en-US" altLang="zh-CN" sz="100" kern="0" dirty="0">
              <a:solidFill>
                <a:sysClr val="window" lastClr="FFFFFF"/>
              </a:solidFill>
            </a:endParaRPr>
          </a:p>
          <a:p>
            <a:pPr>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endParaRPr lang="en-US" altLang="zh-CN" sz="100" kern="0" dirty="0">
              <a:solidFill>
                <a:sysClr val="window" lastClr="FFFFFF"/>
              </a:solidFill>
            </a:endParaRPr>
          </a:p>
          <a:p>
            <a:pPr>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endParaRPr lang="en-US" altLang="zh-CN" sz="100" kern="0" dirty="0">
              <a:solidFill>
                <a:sysClr val="window" lastClr="FFFFFF"/>
              </a:solidFill>
            </a:endParaRPr>
          </a:p>
          <a:p>
            <a:pPr>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endParaRPr lang="en-US" altLang="zh-CN" sz="100" kern="0" dirty="0">
              <a:solidFill>
                <a:sysClr val="window" lastClr="FFFFFF"/>
              </a:solidFill>
            </a:endParaRPr>
          </a:p>
          <a:p>
            <a:pPr>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endParaRPr lang="en-US" altLang="zh-CN" sz="100" kern="0" dirty="0">
              <a:solidFill>
                <a:sysClr val="window" lastClr="FFFFFF"/>
              </a:solidFill>
            </a:endParaRPr>
          </a:p>
          <a:p>
            <a:pPr>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endParaRPr lang="en-US" altLang="zh-CN" sz="100" kern="0" dirty="0">
              <a:solidFill>
                <a:sysClr val="window" lastClr="FFFFFF"/>
              </a:solidFill>
            </a:endParaRPr>
          </a:p>
          <a:p>
            <a:pPr>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endParaRPr lang="en-US" altLang="zh-CN" sz="100" kern="0" dirty="0">
              <a:solidFill>
                <a:sysClr val="window" lastClr="FFFFFF"/>
              </a:solidFill>
            </a:endParaRPr>
          </a:p>
          <a:p>
            <a:pPr>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endParaRPr lang="en-US" altLang="zh-CN" sz="100" kern="0" dirty="0">
              <a:solidFill>
                <a:sysClr val="window" lastClr="FFFFFF"/>
              </a:solidFill>
            </a:endParaRPr>
          </a:p>
          <a:p>
            <a:pPr>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9" name="文本框 8"/>
          <p:cNvSpPr txBox="1"/>
          <p:nvPr/>
        </p:nvSpPr>
        <p:spPr>
          <a:xfrm>
            <a:off x="2177145" y="1259175"/>
            <a:ext cx="7837714" cy="4339650"/>
          </a:xfrm>
          <a:prstGeom prst="rect">
            <a:avLst/>
          </a:prstGeom>
          <a:noFill/>
          <a:ln>
            <a:noFill/>
          </a:ln>
        </p:spPr>
        <p:txBody>
          <a:bodyPr wrap="square" lIns="91429" tIns="45715" rIns="91429" bIns="45715"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2" y="0"/>
            <a:ext cx="32162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51" name="矩形 50"/>
          <p:cNvSpPr/>
          <p:nvPr/>
        </p:nvSpPr>
        <p:spPr>
          <a:xfrm>
            <a:off x="8975728" y="0"/>
            <a:ext cx="32162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grpSp>
        <p:nvGrpSpPr>
          <p:cNvPr id="3" name="组合 2"/>
          <p:cNvGrpSpPr/>
          <p:nvPr/>
        </p:nvGrpSpPr>
        <p:grpSpPr>
          <a:xfrm>
            <a:off x="4887551"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a:solidFill>
                    <a:schemeClr val="accent1"/>
                  </a:solidFill>
                  <a:latin typeface="微软雅黑" panose="020B0503020204020204" pitchFamily="34" charset="-122"/>
                  <a:ea typeface="微软雅黑" panose="020B0503020204020204" pitchFamily="34" charset="-122"/>
                </a:rPr>
                <a:t>实验环境</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en-US" altLang="zh-CN" sz="2800" b="1"/>
              <a:t>OpenGL</a:t>
            </a:r>
            <a:r>
              <a:rPr lang="zh-CN" altLang="en-US" sz="2800" b="1"/>
              <a:t>编程环境</a:t>
            </a:r>
            <a:endParaRPr lang="zh-CN" altLang="en-US"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2" name="组合 1"/>
          <p:cNvGrpSpPr/>
          <p:nvPr/>
        </p:nvGrpSpPr>
        <p:grpSpPr>
          <a:xfrm>
            <a:off x="695326" y="1013862"/>
            <a:ext cx="10814505" cy="461665"/>
            <a:chOff x="695325" y="1013859"/>
            <a:chExt cx="10814504" cy="461665"/>
          </a:xfrm>
        </p:grpSpPr>
        <p:sp>
          <p:nvSpPr>
            <p:cNvPr id="7" name="矩形 6"/>
            <p:cNvSpPr/>
            <p:nvPr/>
          </p:nvSpPr>
          <p:spPr>
            <a:xfrm>
              <a:off x="695325" y="1013859"/>
              <a:ext cx="1415772" cy="461665"/>
            </a:xfrm>
            <a:prstGeom prst="rect">
              <a:avLst/>
            </a:prstGeom>
            <a:solidFill>
              <a:schemeClr val="accent1"/>
            </a:solidFill>
          </p:spPr>
          <p:txBody>
            <a:bodyPr wrap="none">
              <a:spAutoFit/>
            </a:bodyPr>
            <a:lstStyle/>
            <a:p>
              <a:r>
                <a:rPr lang="zh-CN" altLang="en-US" sz="2400" b="1">
                  <a:solidFill>
                    <a:schemeClr val="bg1"/>
                  </a:solidFill>
                  <a:latin typeface="+mn-ea"/>
                </a:rPr>
                <a:t>推荐环境</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475525"/>
            <a:ext cx="10801350" cy="2013585"/>
          </a:xfrm>
          <a:prstGeom prst="rect">
            <a:avLst/>
          </a:prstGeom>
        </p:spPr>
        <p:txBody>
          <a:bodyPr wrap="square" lIns="91429" tIns="45715" rIns="91429" bIns="45715">
            <a:spAutoFit/>
          </a:bodyPr>
          <a:lstStyle/>
          <a:p>
            <a:pPr marL="285750" indent="-285750">
              <a:lnSpc>
                <a:spcPct val="125000"/>
              </a:lnSpc>
              <a:buFont typeface="Wingdings" panose="05000000000000000000" pitchFamily="2" charset="2"/>
              <a:buChar char="n"/>
            </a:pPr>
            <a:r>
              <a:rPr lang="en-US" altLang="zh-CN" sz="2000" b="1">
                <a:solidFill>
                  <a:schemeClr val="accent1"/>
                </a:solidFill>
                <a:latin typeface="+mn-ea"/>
              </a:rPr>
              <a:t>VS2015 </a:t>
            </a:r>
            <a:r>
              <a:rPr lang="zh-CN" altLang="en-US" sz="2000" b="1">
                <a:solidFill>
                  <a:schemeClr val="accent1"/>
                </a:solidFill>
                <a:latin typeface="+mn-ea"/>
              </a:rPr>
              <a:t>社区版</a:t>
            </a:r>
            <a:r>
              <a:rPr lang="en-US" altLang="zh-CN" sz="2000" b="1">
                <a:solidFill>
                  <a:schemeClr val="accent1"/>
                </a:solidFill>
                <a:latin typeface="+mn-ea"/>
              </a:rPr>
              <a:t> </a:t>
            </a:r>
            <a:r>
              <a:rPr lang="zh-CN" altLang="en-US" sz="2000" b="1">
                <a:solidFill>
                  <a:schemeClr val="accent1"/>
                </a:solidFill>
                <a:latin typeface="+mn-ea"/>
              </a:rPr>
              <a:t>及其以上版本</a:t>
            </a:r>
            <a:endParaRPr lang="en-US" altLang="zh-CN" sz="2000" b="1">
              <a:solidFill>
                <a:schemeClr val="accent1"/>
              </a:solidFill>
              <a:latin typeface="+mn-ea"/>
            </a:endParaRPr>
          </a:p>
          <a:p>
            <a:pPr marL="285750" indent="-285750">
              <a:lnSpc>
                <a:spcPct val="125000"/>
              </a:lnSpc>
              <a:buFont typeface="Wingdings" panose="05000000000000000000" pitchFamily="2" charset="2"/>
              <a:buChar char="n"/>
            </a:pPr>
            <a:r>
              <a:rPr lang="zh-CN" altLang="en-US" sz="2000"/>
              <a:t>下载地址：</a:t>
            </a:r>
            <a:r>
              <a:rPr lang="en-US" altLang="zh-CN" sz="2000"/>
              <a:t>http://m.mydrivers.com/newsview/439398.html?ref=http://m.mydrivers.com/newsview/439398.html?ref=</a:t>
            </a:r>
            <a:endParaRPr lang="en-US" altLang="zh-CN" sz="2000"/>
          </a:p>
          <a:p>
            <a:pPr marL="285750" indent="-285750">
              <a:lnSpc>
                <a:spcPct val="125000"/>
              </a:lnSpc>
              <a:buFont typeface="Wingdings" panose="05000000000000000000" pitchFamily="2" charset="2"/>
              <a:buChar char="n"/>
            </a:pPr>
            <a:r>
              <a:rPr lang="en-US" altLang="zh-CN" sz="2000" b="1">
                <a:solidFill>
                  <a:schemeClr val="accent1"/>
                </a:solidFill>
                <a:latin typeface="+mn-ea"/>
              </a:rPr>
              <a:t>Windows8.1 </a:t>
            </a:r>
            <a:r>
              <a:rPr lang="zh-CN" altLang="en-US" sz="2000" b="1">
                <a:solidFill>
                  <a:schemeClr val="accent1"/>
                </a:solidFill>
                <a:latin typeface="+mn-ea"/>
              </a:rPr>
              <a:t>以上系统</a:t>
            </a:r>
            <a:endParaRPr lang="zh-CN" altLang="en-US" sz="2000" dirty="0"/>
          </a:p>
        </p:txBody>
      </p:sp>
      <p:grpSp>
        <p:nvGrpSpPr>
          <p:cNvPr id="5" name="组合 4"/>
          <p:cNvGrpSpPr/>
          <p:nvPr/>
        </p:nvGrpSpPr>
        <p:grpSpPr>
          <a:xfrm>
            <a:off x="695326" y="3800392"/>
            <a:ext cx="10814505" cy="461665"/>
            <a:chOff x="695325" y="3800392"/>
            <a:chExt cx="10814504" cy="461665"/>
          </a:xfrm>
        </p:grpSpPr>
        <p:sp>
          <p:nvSpPr>
            <p:cNvPr id="10" name="矩形 9"/>
            <p:cNvSpPr/>
            <p:nvPr/>
          </p:nvSpPr>
          <p:spPr>
            <a:xfrm>
              <a:off x="695325" y="3800392"/>
              <a:ext cx="1415772" cy="461665"/>
            </a:xfrm>
            <a:prstGeom prst="rect">
              <a:avLst/>
            </a:prstGeom>
            <a:solidFill>
              <a:schemeClr val="accent1"/>
            </a:solidFill>
          </p:spPr>
          <p:txBody>
            <a:bodyPr wrap="none">
              <a:spAutoFit/>
            </a:bodyPr>
            <a:lstStyle/>
            <a:p>
              <a:r>
                <a:rPr lang="zh-CN" altLang="en-US" sz="2400" b="1">
                  <a:solidFill>
                    <a:schemeClr val="bg1"/>
                  </a:solidFill>
                </a:rPr>
                <a:t>其他环境</a:t>
              </a:r>
              <a:endParaRPr lang="zh-CN" altLang="en-US" sz="2400" b="1" dirty="0">
                <a:solidFill>
                  <a:schemeClr val="bg1"/>
                </a:solidFill>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95326" y="4283755"/>
            <a:ext cx="10801350" cy="859155"/>
          </a:xfrm>
          <a:prstGeom prst="rect">
            <a:avLst/>
          </a:prstGeom>
        </p:spPr>
        <p:txBody>
          <a:bodyPr wrap="square" lIns="91429" tIns="45715" rIns="91429" bIns="45715">
            <a:spAutoFit/>
          </a:bodyPr>
          <a:lstStyle/>
          <a:p>
            <a:pPr marL="285750" indent="-285750">
              <a:lnSpc>
                <a:spcPct val="125000"/>
              </a:lnSpc>
              <a:buFont typeface="Wingdings" panose="05000000000000000000" pitchFamily="2" charset="2"/>
              <a:buChar char="n"/>
            </a:pPr>
            <a:r>
              <a:rPr lang="zh-CN" altLang="en-US" sz="2000" b="1">
                <a:solidFill>
                  <a:schemeClr val="accent1"/>
                </a:solidFill>
                <a:latin typeface="+mn-ea"/>
              </a:rPr>
              <a:t>报告里要有说明</a:t>
            </a:r>
            <a:endParaRPr lang="en-US" altLang="zh-CN" sz="2000" b="1">
              <a:solidFill>
                <a:schemeClr val="accent1"/>
              </a:solidFill>
              <a:latin typeface="+mn-ea"/>
            </a:endParaRPr>
          </a:p>
          <a:p>
            <a:pPr marL="285750" indent="-285750">
              <a:lnSpc>
                <a:spcPct val="125000"/>
              </a:lnSpc>
              <a:buFont typeface="Wingdings" panose="05000000000000000000" pitchFamily="2" charset="2"/>
              <a:buChar char="n"/>
            </a:pPr>
            <a:r>
              <a:rPr lang="zh-CN" altLang="en-US" sz="2000" b="1">
                <a:solidFill>
                  <a:schemeClr val="accent1"/>
                </a:solidFill>
                <a:latin typeface="+mn-ea"/>
              </a:rPr>
              <a:t>需包含可执行文件以及源代码</a:t>
            </a:r>
            <a:endParaRPr lang="zh-CN" altLang="en-US" sz="2000" b="1" dirty="0">
              <a:solidFill>
                <a:schemeClr val="accent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en-US" altLang="zh-CN" sz="2800" b="1"/>
              <a:t>OpenGL</a:t>
            </a:r>
            <a:r>
              <a:rPr lang="zh-CN" altLang="en-US" sz="2800" b="1"/>
              <a:t>编程环境</a:t>
            </a:r>
            <a:endParaRPr lang="zh-CN" altLang="en-US"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2" name="组合 1"/>
          <p:cNvGrpSpPr/>
          <p:nvPr/>
        </p:nvGrpSpPr>
        <p:grpSpPr>
          <a:xfrm>
            <a:off x="695326" y="1013862"/>
            <a:ext cx="10814505" cy="461665"/>
            <a:chOff x="695325" y="1013859"/>
            <a:chExt cx="10814504" cy="461665"/>
          </a:xfrm>
        </p:grpSpPr>
        <p:sp>
          <p:nvSpPr>
            <p:cNvPr id="7" name="矩形 6"/>
            <p:cNvSpPr/>
            <p:nvPr/>
          </p:nvSpPr>
          <p:spPr>
            <a:xfrm>
              <a:off x="695325" y="1013859"/>
              <a:ext cx="2031325" cy="461665"/>
            </a:xfrm>
            <a:prstGeom prst="rect">
              <a:avLst/>
            </a:prstGeom>
            <a:solidFill>
              <a:schemeClr val="accent1"/>
            </a:solidFill>
          </p:spPr>
          <p:txBody>
            <a:bodyPr wrap="none">
              <a:spAutoFit/>
            </a:bodyPr>
            <a:lstStyle/>
            <a:p>
              <a:r>
                <a:rPr lang="zh-CN" altLang="en-US" sz="2400" b="1">
                  <a:solidFill>
                    <a:schemeClr val="bg1"/>
                  </a:solidFill>
                  <a:latin typeface="+mn-ea"/>
                </a:rPr>
                <a:t>实验环境搭建</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708660" y="5300345"/>
            <a:ext cx="11417300" cy="1243965"/>
          </a:xfrm>
          <a:prstGeom prst="rect">
            <a:avLst/>
          </a:prstGeom>
        </p:spPr>
        <p:txBody>
          <a:bodyPr wrap="square" lIns="91429" tIns="45715" rIns="91429" bIns="45715">
            <a:spAutoFit/>
          </a:bodyPr>
          <a:lstStyle/>
          <a:p>
            <a:pPr marL="285750" indent="-285750">
              <a:lnSpc>
                <a:spcPct val="125000"/>
              </a:lnSpc>
              <a:buFont typeface="Wingdings" panose="05000000000000000000" pitchFamily="2" charset="2"/>
              <a:buChar char="n"/>
            </a:pPr>
            <a:r>
              <a:rPr lang="zh-CN" altLang="en-US" sz="2000" b="1">
                <a:solidFill>
                  <a:schemeClr val="tx1"/>
                </a:solidFill>
                <a:latin typeface="+mn-ea"/>
              </a:rPr>
              <a:t>参考网址：</a:t>
            </a:r>
            <a:endParaRPr lang="zh-CN" altLang="en-US" sz="2000" b="1">
              <a:solidFill>
                <a:schemeClr val="tx1"/>
              </a:solidFill>
              <a:latin typeface="+mn-ea"/>
            </a:endParaRPr>
          </a:p>
          <a:p>
            <a:pPr marL="285750" indent="-285750">
              <a:lnSpc>
                <a:spcPct val="125000"/>
              </a:lnSpc>
              <a:buFont typeface="Wingdings" panose="05000000000000000000" pitchFamily="2" charset="2"/>
              <a:buChar char="n"/>
            </a:pPr>
            <a:r>
              <a:rPr lang="en-US" altLang="zh-CN" sz="2000" b="1">
                <a:solidFill>
                  <a:schemeClr val="tx1"/>
                </a:solidFill>
                <a:latin typeface="+mn-ea"/>
              </a:rPr>
              <a:t>opengl环境配置GLUT，</a:t>
            </a:r>
            <a:r>
              <a:rPr lang="en-US" altLang="zh-CN" sz="2000">
                <a:solidFill>
                  <a:schemeClr val="tx1"/>
                </a:solidFill>
                <a:latin typeface="+mn-ea"/>
              </a:rPr>
              <a:t>http://blog.csdn.net/Jacketinsysu/article/details/49563139</a:t>
            </a:r>
            <a:endParaRPr lang="en-US" altLang="zh-CN" sz="2000" b="1">
              <a:solidFill>
                <a:schemeClr val="tx1"/>
              </a:solidFill>
              <a:latin typeface="+mn-ea"/>
            </a:endParaRPr>
          </a:p>
          <a:p>
            <a:pPr marL="285750" indent="-285750">
              <a:lnSpc>
                <a:spcPct val="125000"/>
              </a:lnSpc>
              <a:buFont typeface="Wingdings" panose="05000000000000000000" pitchFamily="2" charset="2"/>
              <a:buChar char="n"/>
            </a:pPr>
            <a:r>
              <a:rPr lang="zh-CN" altLang="en-US" sz="2000" b="1">
                <a:solidFill>
                  <a:schemeClr val="tx1"/>
                </a:solidFill>
              </a:rPr>
              <a:t>在</a:t>
            </a:r>
            <a:r>
              <a:rPr lang="en-US" altLang="zh-CN" sz="2000" b="1">
                <a:solidFill>
                  <a:schemeClr val="tx1"/>
                </a:solidFill>
              </a:rPr>
              <a:t>vs2015</a:t>
            </a:r>
            <a:r>
              <a:rPr lang="zh-CN" altLang="en-US" sz="2000" b="1">
                <a:solidFill>
                  <a:schemeClr val="tx1"/>
                </a:solidFill>
              </a:rPr>
              <a:t>中使用</a:t>
            </a:r>
            <a:r>
              <a:rPr lang="zh-CN" altLang="en-US" sz="2000">
                <a:solidFill>
                  <a:schemeClr val="tx1"/>
                </a:solidFill>
              </a:rPr>
              <a:t>，</a:t>
            </a:r>
            <a:r>
              <a:rPr lang="en-US" altLang="zh-CN" sz="2000">
                <a:solidFill>
                  <a:schemeClr val="tx1"/>
                </a:solidFill>
              </a:rPr>
              <a:t>http://www.cnblogs.com/hjlweilong/p/5603945.html</a:t>
            </a:r>
            <a:endParaRPr lang="en-US" altLang="zh-CN" sz="2000">
              <a:solidFill>
                <a:schemeClr val="tx1"/>
              </a:solidFill>
            </a:endParaRPr>
          </a:p>
        </p:txBody>
      </p:sp>
      <p:sp>
        <p:nvSpPr>
          <p:cNvPr id="5" name="文本框 4"/>
          <p:cNvSpPr txBox="1"/>
          <p:nvPr/>
        </p:nvSpPr>
        <p:spPr>
          <a:xfrm>
            <a:off x="793750" y="1565275"/>
            <a:ext cx="10953115" cy="3692525"/>
          </a:xfrm>
          <a:prstGeom prst="rect">
            <a:avLst/>
          </a:prstGeom>
          <a:noFill/>
        </p:spPr>
        <p:txBody>
          <a:bodyPr wrap="square" rtlCol="0" anchor="t">
            <a:spAutoFit/>
          </a:bodyPr>
          <a:p>
            <a:r>
              <a:rPr lang="zh-CN" altLang="en-US"/>
              <a:t>一、</a:t>
            </a:r>
            <a:r>
              <a:rPr lang="zh-CN" altLang="en-US" b="1"/>
              <a:t>下载glut库</a:t>
            </a:r>
            <a:r>
              <a:rPr lang="zh-CN" altLang="en-US"/>
              <a:t>（glutdlls37beta</a:t>
            </a:r>
            <a:r>
              <a:rPr lang="en-US" altLang="zh-CN"/>
              <a:t>.zip</a:t>
            </a:r>
            <a:r>
              <a:rPr lang="zh-CN" altLang="en-US"/>
              <a:t>）。解压得到5个文件：glut.h，glut.dll，glut32.dll，glut.lib，glut32.lib。</a:t>
            </a:r>
            <a:endParaRPr lang="zh-CN" altLang="en-US"/>
          </a:p>
          <a:p>
            <a:endParaRPr lang="zh-CN" altLang="en-US"/>
          </a:p>
          <a:p>
            <a:r>
              <a:rPr lang="zh-CN" altLang="en-US"/>
              <a:t>二、</a:t>
            </a:r>
            <a:r>
              <a:rPr lang="zh-CN" altLang="en-US" b="1"/>
              <a:t>安装glut库</a:t>
            </a:r>
            <a:r>
              <a:rPr lang="zh-CN" altLang="en-US"/>
              <a:t>。假设你的vs的安装路径为MY_VS_ROOT，那么在MY_VS_ROOT/VC/include/下新建一个文件夹GL，然后复制glut.h到这个文件夹下，比如我的就是D:\soft\vs2015\VC\include\GL\glut.h。</a:t>
            </a:r>
            <a:endParaRPr lang="zh-CN" altLang="en-US"/>
          </a:p>
          <a:p>
            <a:r>
              <a:rPr lang="zh-CN" altLang="en-US"/>
              <a:t>然后复制glut.lib和glut32.lib到MY_VS_ROOT/VC/lib/下，最后复制glut.dll和glut32.dll到系统的dll目录下：C:\Windows\system32文件夹内（32位系统）或‪C:\Windows\SysWOW64(64位系统）</a:t>
            </a:r>
            <a:endParaRPr lang="zh-CN" altLang="en-US"/>
          </a:p>
          <a:p>
            <a:endParaRPr lang="zh-CN" altLang="en-US"/>
          </a:p>
          <a:p>
            <a:r>
              <a:rPr lang="zh-CN" altLang="en-US"/>
              <a:t>三、</a:t>
            </a:r>
            <a:r>
              <a:rPr lang="zh-CN" altLang="en-US" b="1"/>
              <a:t>在</a:t>
            </a:r>
            <a:r>
              <a:rPr lang="en-US" altLang="zh-CN" b="1"/>
              <a:t>vs</a:t>
            </a:r>
            <a:r>
              <a:rPr lang="zh-CN" altLang="en-US" b="1"/>
              <a:t>中安装NupenGL.Core nuget package</a:t>
            </a:r>
            <a:r>
              <a:rPr lang="en-US" altLang="zh-CN"/>
              <a:t>. </a:t>
            </a:r>
            <a:r>
              <a:rPr lang="zh-CN" altLang="en-US"/>
              <a:t>From Visual Studio, Go to Tools \ NuGet Package Manager \ Manage Nuget Packages for this solution. Search for “NupenGL” and install the </a:t>
            </a:r>
            <a:r>
              <a:rPr lang="en-US" altLang="zh-CN"/>
              <a:t>2 </a:t>
            </a:r>
            <a:r>
              <a:rPr lang="zh-CN" altLang="en-US"/>
              <a:t>package</a:t>
            </a:r>
            <a:r>
              <a:rPr lang="en-US" altLang="zh-CN"/>
              <a:t>s</a:t>
            </a:r>
            <a:r>
              <a:rPr lang="zh-CN" altLang="en-US"/>
              <a:t>.</a:t>
            </a:r>
            <a:endParaRPr lang="zh-CN" altLang="en-US"/>
          </a:p>
          <a:p>
            <a:endParaRPr lang="zh-CN" altLang="en-US"/>
          </a:p>
          <a:p>
            <a:r>
              <a:rPr lang="zh-CN" altLang="en-US"/>
              <a:t>四、程序中</a:t>
            </a:r>
            <a:r>
              <a:rPr lang="zh-CN" altLang="en-US" b="1"/>
              <a:t>加入#include &lt;GL/glut.h&gt;</a:t>
            </a:r>
            <a:r>
              <a:rPr lang="zh-CN" altLang="en-US"/>
              <a:t>，编写自己的</a:t>
            </a:r>
            <a:r>
              <a:rPr lang="zh-CN" altLang="en-US"/>
              <a:t>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22"/>
          </a:xfrm>
          <a:prstGeom prst="rect">
            <a:avLst/>
          </a:prstGeom>
        </p:spPr>
        <p:txBody>
          <a:bodyPr wrap="square" lIns="91429" tIns="45715" rIns="91429" bIns="45715">
            <a:spAutoFit/>
          </a:bodyPr>
          <a:lstStyle/>
          <a:p>
            <a:pPr>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endParaRPr lang="en-US" altLang="zh-CN" sz="100" kern="0" dirty="0">
              <a:solidFill>
                <a:sysClr val="window" lastClr="FFFFFF"/>
              </a:solidFill>
            </a:endParaRPr>
          </a:p>
          <a:p>
            <a:pPr>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endParaRPr lang="en-US" altLang="zh-CN" sz="100" kern="0" dirty="0">
              <a:solidFill>
                <a:sysClr val="window" lastClr="FFFFFF"/>
              </a:solidFill>
            </a:endParaRPr>
          </a:p>
          <a:p>
            <a:pPr>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endParaRPr lang="en-US" altLang="zh-CN" sz="100" kern="0" dirty="0">
              <a:solidFill>
                <a:sysClr val="window" lastClr="FFFFFF"/>
              </a:solidFill>
            </a:endParaRPr>
          </a:p>
          <a:p>
            <a:pPr>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endParaRPr lang="en-US" altLang="zh-CN" sz="100" kern="0" dirty="0">
              <a:solidFill>
                <a:sysClr val="window" lastClr="FFFFFF"/>
              </a:solidFill>
            </a:endParaRPr>
          </a:p>
          <a:p>
            <a:pPr>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endParaRPr lang="en-US" altLang="zh-CN" sz="100" kern="0" dirty="0">
              <a:solidFill>
                <a:sysClr val="window" lastClr="FFFFFF"/>
              </a:solidFill>
            </a:endParaRPr>
          </a:p>
          <a:p>
            <a:pPr>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endParaRPr lang="en-US" altLang="zh-CN" sz="100" kern="0" dirty="0">
              <a:solidFill>
                <a:sysClr val="window" lastClr="FFFFFF"/>
              </a:solidFill>
            </a:endParaRPr>
          </a:p>
          <a:p>
            <a:pPr>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endParaRPr lang="en-US" altLang="zh-CN" sz="100" kern="0" dirty="0">
              <a:solidFill>
                <a:sysClr val="window" lastClr="FFFFFF"/>
              </a:solidFill>
            </a:endParaRPr>
          </a:p>
          <a:p>
            <a:pPr>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endParaRPr lang="en-US" altLang="zh-CN" sz="100" kern="0" dirty="0">
              <a:solidFill>
                <a:sysClr val="window" lastClr="FFFFFF"/>
              </a:solidFill>
            </a:endParaRPr>
          </a:p>
          <a:p>
            <a:pPr>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9" name="文本框 8"/>
          <p:cNvSpPr txBox="1"/>
          <p:nvPr/>
        </p:nvSpPr>
        <p:spPr>
          <a:xfrm>
            <a:off x="2177145" y="1259175"/>
            <a:ext cx="7837714" cy="4339650"/>
          </a:xfrm>
          <a:prstGeom prst="rect">
            <a:avLst/>
          </a:prstGeom>
          <a:noFill/>
          <a:ln>
            <a:noFill/>
          </a:ln>
        </p:spPr>
        <p:txBody>
          <a:bodyPr wrap="square" lIns="91429" tIns="45715" rIns="91429" bIns="45715"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TWO</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2" y="0"/>
            <a:ext cx="32162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
        <p:nvSpPr>
          <p:cNvPr id="51" name="矩形 50"/>
          <p:cNvSpPr/>
          <p:nvPr/>
        </p:nvSpPr>
        <p:spPr>
          <a:xfrm>
            <a:off x="8975728" y="0"/>
            <a:ext cx="32162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grpSp>
        <p:nvGrpSpPr>
          <p:cNvPr id="3" name="组合 2"/>
          <p:cNvGrpSpPr/>
          <p:nvPr/>
        </p:nvGrpSpPr>
        <p:grpSpPr>
          <a:xfrm>
            <a:off x="4887551"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a:solidFill>
                    <a:schemeClr val="accent1"/>
                  </a:solidFill>
                  <a:latin typeface="微软雅黑" panose="020B0503020204020204" pitchFamily="34" charset="-122"/>
                  <a:ea typeface="微软雅黑" panose="020B0503020204020204" pitchFamily="34" charset="-122"/>
                </a:rPr>
                <a:t>实验要求</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zh-CN" altLang="en-US" sz="2800" b="1" dirty="0"/>
              <a:t>实验要求</a:t>
            </a:r>
            <a:endParaRPr lang="zh-CN" altLang="en-US"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2" name="组合 1"/>
          <p:cNvGrpSpPr/>
          <p:nvPr/>
        </p:nvGrpSpPr>
        <p:grpSpPr>
          <a:xfrm>
            <a:off x="695326" y="1013862"/>
            <a:ext cx="10814505" cy="461665"/>
            <a:chOff x="695325" y="1013859"/>
            <a:chExt cx="10814504" cy="461665"/>
          </a:xfrm>
        </p:grpSpPr>
        <p:sp>
          <p:nvSpPr>
            <p:cNvPr id="7" name="矩形 6"/>
            <p:cNvSpPr/>
            <p:nvPr/>
          </p:nvSpPr>
          <p:spPr>
            <a:xfrm>
              <a:off x="695325" y="1013859"/>
              <a:ext cx="1107996" cy="461665"/>
            </a:xfrm>
            <a:prstGeom prst="rect">
              <a:avLst/>
            </a:prstGeom>
            <a:solidFill>
              <a:schemeClr val="accent1"/>
            </a:solidFill>
          </p:spPr>
          <p:txBody>
            <a:bodyPr wrap="none">
              <a:spAutoFit/>
            </a:bodyPr>
            <a:lstStyle/>
            <a:p>
              <a:r>
                <a:rPr lang="zh-CN" altLang="en-US" sz="2400" b="1">
                  <a:solidFill>
                    <a:schemeClr val="bg1"/>
                  </a:solidFill>
                  <a:latin typeface="+mn-ea"/>
                </a:rPr>
                <a:t>目标：</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475525"/>
            <a:ext cx="10801350" cy="861764"/>
          </a:xfrm>
          <a:prstGeom prst="rect">
            <a:avLst/>
          </a:prstGeom>
        </p:spPr>
        <p:txBody>
          <a:bodyPr wrap="square" lIns="91429" tIns="45715" rIns="91429" bIns="45715">
            <a:spAutoFit/>
          </a:bodyPr>
          <a:lstStyle/>
          <a:p>
            <a:pPr marL="285750" indent="-285750">
              <a:lnSpc>
                <a:spcPct val="125000"/>
              </a:lnSpc>
              <a:buFont typeface="Wingdings" panose="05000000000000000000" pitchFamily="2" charset="2"/>
              <a:buChar char="n"/>
            </a:pPr>
            <a:r>
              <a:rPr lang="zh-CN" altLang="en-US" sz="2000"/>
              <a:t>使用</a:t>
            </a:r>
            <a:r>
              <a:rPr lang="en-US" altLang="zh-CN" sz="2000"/>
              <a:t>OpenGL</a:t>
            </a:r>
            <a:r>
              <a:rPr lang="zh-CN" altLang="en-US" sz="2000"/>
              <a:t>的</a:t>
            </a:r>
            <a:r>
              <a:rPr lang="zh-CN" altLang="en-US" sz="2000" b="1">
                <a:solidFill>
                  <a:schemeClr val="accent1"/>
                </a:solidFill>
                <a:latin typeface="+mn-ea"/>
              </a:rPr>
              <a:t>三维坐标变换</a:t>
            </a:r>
            <a:r>
              <a:rPr lang="zh-CN" altLang="en-US" sz="2000"/>
              <a:t>功能实现</a:t>
            </a:r>
            <a:r>
              <a:rPr lang="zh-CN" altLang="en-US" sz="2000" b="1">
                <a:solidFill>
                  <a:schemeClr val="accent1"/>
                </a:solidFill>
                <a:latin typeface="+mn-ea"/>
              </a:rPr>
              <a:t>几何建模</a:t>
            </a:r>
            <a:r>
              <a:rPr lang="zh-CN" altLang="en-US" sz="2000"/>
              <a:t>。</a:t>
            </a:r>
            <a:r>
              <a:rPr lang="en-US" altLang="zh-CN" sz="2000" b="1">
                <a:solidFill>
                  <a:schemeClr val="accent1"/>
                </a:solidFill>
                <a:latin typeface="+mn-ea"/>
              </a:rPr>
              <a:t>   </a:t>
            </a:r>
            <a:br>
              <a:rPr lang="en-US" altLang="zh-CN" sz="2000" dirty="0"/>
            </a:br>
            <a:endParaRPr lang="zh-CN" altLang="en-US" sz="2000" dirty="0"/>
          </a:p>
        </p:txBody>
      </p:sp>
      <p:grpSp>
        <p:nvGrpSpPr>
          <p:cNvPr id="14" name="组合 13"/>
          <p:cNvGrpSpPr/>
          <p:nvPr/>
        </p:nvGrpSpPr>
        <p:grpSpPr>
          <a:xfrm>
            <a:off x="695326" y="2140167"/>
            <a:ext cx="10814505" cy="461665"/>
            <a:chOff x="695325" y="1013859"/>
            <a:chExt cx="10814504" cy="461665"/>
          </a:xfrm>
        </p:grpSpPr>
        <p:sp>
          <p:nvSpPr>
            <p:cNvPr id="15" name="矩形 14"/>
            <p:cNvSpPr/>
            <p:nvPr/>
          </p:nvSpPr>
          <p:spPr>
            <a:xfrm>
              <a:off x="695325" y="1013859"/>
              <a:ext cx="1723549" cy="461665"/>
            </a:xfrm>
            <a:prstGeom prst="rect">
              <a:avLst/>
            </a:prstGeom>
            <a:solidFill>
              <a:schemeClr val="accent1"/>
            </a:solidFill>
          </p:spPr>
          <p:txBody>
            <a:bodyPr wrap="none">
              <a:spAutoFit/>
            </a:bodyPr>
            <a:lstStyle/>
            <a:p>
              <a:r>
                <a:rPr lang="zh-CN" altLang="en-US" sz="2400" b="1" dirty="0">
                  <a:solidFill>
                    <a:schemeClr val="bg1"/>
                  </a:solidFill>
                  <a:latin typeface="+mn-ea"/>
                </a:rPr>
                <a:t>基本要求：</a:t>
              </a:r>
              <a:endParaRPr lang="zh-CN" altLang="en-US" sz="2400" b="1" dirty="0">
                <a:solidFill>
                  <a:schemeClr val="bg1"/>
                </a:solidFill>
              </a:endParaRPr>
            </a:p>
          </p:txBody>
        </p:sp>
        <p:cxnSp>
          <p:nvCxnSpPr>
            <p:cNvPr id="16" name="直接连接符 15"/>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695327" y="2601830"/>
            <a:ext cx="10801350" cy="1936750"/>
          </a:xfrm>
          <a:prstGeom prst="rect">
            <a:avLst/>
          </a:prstGeom>
        </p:spPr>
        <p:txBody>
          <a:bodyPr wrap="square" lIns="91429" tIns="45715" rIns="91429" bIns="45715">
            <a:spAutoFit/>
          </a:bodyPr>
          <a:lstStyle/>
          <a:p>
            <a:r>
              <a:rPr lang="en-US" altLang="zh-CN" sz="2000" dirty="0"/>
              <a:t>1. </a:t>
            </a:r>
            <a:r>
              <a:rPr lang="zh-CN" altLang="en-US" sz="2000" dirty="0"/>
              <a:t>构建一个由</a:t>
            </a:r>
            <a:r>
              <a:rPr lang="en-US" altLang="zh-CN" sz="2000" b="1" dirty="0">
                <a:solidFill>
                  <a:schemeClr val="accent1"/>
                </a:solidFill>
                <a:latin typeface="+mn-ea"/>
              </a:rPr>
              <a:t>4</a:t>
            </a:r>
            <a:r>
              <a:rPr lang="zh-CN" altLang="en-US" sz="2000" dirty="0"/>
              <a:t>个以上</a:t>
            </a:r>
            <a:r>
              <a:rPr lang="zh-CN" altLang="en-US" sz="2000" b="1" dirty="0">
                <a:solidFill>
                  <a:schemeClr val="accent1"/>
                </a:solidFill>
                <a:latin typeface="+mn-ea"/>
              </a:rPr>
              <a:t>基元几何体</a:t>
            </a:r>
            <a:r>
              <a:rPr lang="zh-CN" altLang="en-US" sz="2000" dirty="0"/>
              <a:t>构成的复杂场景。 （</a:t>
            </a:r>
            <a:r>
              <a:rPr lang="en-US" altLang="zh-CN" dirty="0">
                <a:solidFill>
                  <a:srgbClr val="FF0000"/>
                </a:solidFill>
              </a:rPr>
              <a:t>3d</a:t>
            </a:r>
            <a:r>
              <a:rPr lang="zh-CN" altLang="zh-CN" dirty="0">
                <a:solidFill>
                  <a:srgbClr val="FF0000"/>
                </a:solidFill>
              </a:rPr>
              <a:t>物体</a:t>
            </a:r>
            <a:r>
              <a:rPr lang="zh-CN" altLang="en-US" sz="2000" dirty="0"/>
              <a:t>）</a:t>
            </a:r>
            <a:endParaRPr lang="zh-CN" altLang="en-US" sz="2000" dirty="0"/>
          </a:p>
          <a:p>
            <a:r>
              <a:rPr lang="en-US" altLang="zh-CN" sz="2000" dirty="0"/>
              <a:t>2. </a:t>
            </a:r>
            <a:r>
              <a:rPr lang="zh-CN" altLang="en-US" sz="2000" dirty="0"/>
              <a:t>场景必须是有</a:t>
            </a:r>
            <a:r>
              <a:rPr lang="zh-CN" altLang="en-US" sz="2000" b="1" dirty="0">
                <a:solidFill>
                  <a:schemeClr val="accent1"/>
                </a:solidFill>
                <a:latin typeface="+mn-ea"/>
              </a:rPr>
              <a:t>意义</a:t>
            </a:r>
            <a:r>
              <a:rPr lang="zh-CN" altLang="en-US" sz="2000" dirty="0"/>
              <a:t>的，</a:t>
            </a:r>
            <a:r>
              <a:rPr lang="zh-CN" altLang="en-US" sz="2000" b="1" dirty="0">
                <a:solidFill>
                  <a:schemeClr val="accent1"/>
                </a:solidFill>
                <a:latin typeface="+mn-ea"/>
              </a:rPr>
              <a:t>变换越复杂</a:t>
            </a:r>
            <a:r>
              <a:rPr lang="zh-CN" altLang="en-US" sz="2000" dirty="0"/>
              <a:t>得分越高。 </a:t>
            </a:r>
            <a:endParaRPr lang="en-US" altLang="zh-CN" sz="2000" dirty="0"/>
          </a:p>
          <a:p>
            <a:r>
              <a:rPr lang="en-US" altLang="zh-CN" sz="2000" dirty="0"/>
              <a:t>3. </a:t>
            </a:r>
            <a:r>
              <a:rPr lang="zh-CN" altLang="en-US" sz="2000" dirty="0"/>
              <a:t>具有一定的动画效果，可使用鼠标/键盘控制</a:t>
            </a:r>
            <a:endParaRPr lang="zh-CN" altLang="en-US" sz="2000" dirty="0"/>
          </a:p>
          <a:p>
            <a:r>
              <a:rPr lang="en-US" altLang="zh-CN" sz="2000" dirty="0"/>
              <a:t>4. </a:t>
            </a:r>
            <a:r>
              <a:rPr lang="zh-CN" altLang="en-US" sz="2000" dirty="0"/>
              <a:t>加载其他模型（可选）</a:t>
            </a:r>
            <a:endParaRPr lang="en-US" altLang="zh-CN" sz="2000" dirty="0"/>
          </a:p>
          <a:p>
            <a:r>
              <a:rPr lang="en-US" altLang="zh-CN" sz="2000" dirty="0"/>
              <a:t>  a. </a:t>
            </a:r>
            <a:r>
              <a:rPr lang="zh-CN" altLang="zh-CN" sz="2000" dirty="0">
                <a:solidFill>
                  <a:srgbClr val="FF0000"/>
                </a:solidFill>
              </a:rPr>
              <a:t>具有动作响应（键</a:t>
            </a:r>
            <a:r>
              <a:rPr lang="en-US" altLang="zh-CN" sz="2000" dirty="0">
                <a:solidFill>
                  <a:srgbClr val="FF0000"/>
                </a:solidFill>
              </a:rPr>
              <a:t>/</a:t>
            </a:r>
            <a:r>
              <a:rPr lang="zh-CN" altLang="zh-CN" sz="2000" dirty="0">
                <a:solidFill>
                  <a:srgbClr val="FF0000"/>
                </a:solidFill>
              </a:rPr>
              <a:t>鼠控制的物体的添加</a:t>
            </a:r>
            <a:r>
              <a:rPr lang="en-US" altLang="zh-CN" sz="2000" dirty="0">
                <a:solidFill>
                  <a:srgbClr val="FF0000"/>
                </a:solidFill>
              </a:rPr>
              <a:t>/</a:t>
            </a:r>
            <a:r>
              <a:rPr lang="zh-CN" altLang="zh-CN" sz="2000" dirty="0">
                <a:solidFill>
                  <a:srgbClr val="FF0000"/>
                </a:solidFill>
              </a:rPr>
              <a:t>删除或者光线特效等）</a:t>
            </a:r>
            <a:r>
              <a:rPr lang="en-US" altLang="zh-CN" sz="2000" dirty="0">
                <a:solidFill>
                  <a:srgbClr val="FF0000"/>
                </a:solidFill>
              </a:rPr>
              <a:t>	 </a:t>
            </a:r>
            <a:endParaRPr lang="en-US" altLang="zh-CN" sz="2000" dirty="0"/>
          </a:p>
          <a:p>
            <a:r>
              <a:rPr lang="en-US" altLang="zh-CN" sz="2000" dirty="0"/>
              <a:t>  b. </a:t>
            </a:r>
            <a:r>
              <a:rPr lang="zh-CN" altLang="zh-CN" dirty="0">
                <a:solidFill>
                  <a:srgbClr val="FF0000"/>
                </a:solidFill>
              </a:rPr>
              <a:t>具有菜单管理功能</a:t>
            </a:r>
            <a:r>
              <a:rPr lang="en-US" altLang="zh-CN" dirty="0">
                <a:solidFill>
                  <a:srgbClr val="FF0000"/>
                </a:solidFill>
              </a:rPr>
              <a:t>(</a:t>
            </a:r>
            <a:r>
              <a:rPr lang="en-US" altLang="zh-CN" dirty="0" err="1">
                <a:solidFill>
                  <a:srgbClr val="FF0000"/>
                </a:solidFill>
              </a:rPr>
              <a:t>OpenGLglut</a:t>
            </a:r>
            <a:r>
              <a:rPr lang="en-US" altLang="zh-CN" dirty="0">
                <a:solidFill>
                  <a:srgbClr val="FF0000"/>
                </a:solidFill>
              </a:rPr>
              <a:t>) </a:t>
            </a:r>
            <a:endParaRPr lang="zh-CN" altLang="en-US" sz="2000" dirty="0"/>
          </a:p>
        </p:txBody>
      </p:sp>
      <p:grpSp>
        <p:nvGrpSpPr>
          <p:cNvPr id="18" name="组合 17"/>
          <p:cNvGrpSpPr/>
          <p:nvPr/>
        </p:nvGrpSpPr>
        <p:grpSpPr>
          <a:xfrm>
            <a:off x="695327" y="4839052"/>
            <a:ext cx="10814505" cy="461665"/>
            <a:chOff x="695325" y="1013859"/>
            <a:chExt cx="10814504" cy="461665"/>
          </a:xfrm>
        </p:grpSpPr>
        <p:sp>
          <p:nvSpPr>
            <p:cNvPr id="19" name="矩形 18"/>
            <p:cNvSpPr/>
            <p:nvPr/>
          </p:nvSpPr>
          <p:spPr>
            <a:xfrm>
              <a:off x="695325" y="1013859"/>
              <a:ext cx="1723549" cy="461665"/>
            </a:xfrm>
            <a:prstGeom prst="rect">
              <a:avLst/>
            </a:prstGeom>
            <a:solidFill>
              <a:schemeClr val="accent1"/>
            </a:solidFill>
          </p:spPr>
          <p:txBody>
            <a:bodyPr wrap="none">
              <a:spAutoFit/>
            </a:bodyPr>
            <a:lstStyle/>
            <a:p>
              <a:r>
                <a:rPr lang="zh-CN" altLang="en-US" sz="2400" b="1" dirty="0">
                  <a:solidFill>
                    <a:schemeClr val="bg1"/>
                  </a:solidFill>
                  <a:latin typeface="+mn-ea"/>
                </a:rPr>
                <a:t>提交内容：</a:t>
              </a:r>
              <a:endParaRPr lang="zh-CN" altLang="en-US" sz="2400" b="1" dirty="0">
                <a:solidFill>
                  <a:schemeClr val="bg1"/>
                </a:solidFill>
              </a:endParaRPr>
            </a:p>
          </p:txBody>
        </p:sp>
        <p:cxnSp>
          <p:nvCxnSpPr>
            <p:cNvPr id="20" name="直接连接符 19"/>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695327" y="5326538"/>
            <a:ext cx="10801350" cy="1013460"/>
          </a:xfrm>
          <a:prstGeom prst="rect">
            <a:avLst/>
          </a:prstGeom>
        </p:spPr>
        <p:txBody>
          <a:bodyPr wrap="square" lIns="91429" tIns="45715" rIns="91429" bIns="45715">
            <a:spAutoFit/>
          </a:bodyPr>
          <a:lstStyle/>
          <a:p>
            <a:r>
              <a:rPr lang="en-US" altLang="zh-CN" sz="2000" dirty="0"/>
              <a:t>1. </a:t>
            </a:r>
            <a:r>
              <a:rPr lang="zh-CN" altLang="en-US" sz="2000" dirty="0"/>
              <a:t>可编译的源代码和可执行程序 </a:t>
            </a:r>
            <a:endParaRPr lang="zh-CN" altLang="en-US" sz="2000" dirty="0"/>
          </a:p>
          <a:p>
            <a:r>
              <a:rPr lang="en-US" altLang="zh-CN" sz="2000" dirty="0"/>
              <a:t>2. </a:t>
            </a:r>
            <a:r>
              <a:rPr lang="zh-CN" altLang="en-US" sz="2000" dirty="0"/>
              <a:t>实验报告 </a:t>
            </a:r>
            <a:endParaRPr lang="zh-CN" altLang="en-US" sz="2000" dirty="0"/>
          </a:p>
          <a:p>
            <a:r>
              <a:rPr lang="en-US" altLang="zh-CN" sz="2000" dirty="0"/>
              <a:t>3. </a:t>
            </a:r>
            <a:r>
              <a:rPr lang="zh-CN" altLang="en-US" sz="2000" dirty="0"/>
              <a:t>评分规则：前</a:t>
            </a:r>
            <a:r>
              <a:rPr lang="en-US" altLang="zh-CN" sz="2000" dirty="0"/>
              <a:t>3</a:t>
            </a:r>
            <a:r>
              <a:rPr lang="zh-CN" altLang="en-US" sz="2000" dirty="0"/>
              <a:t>项</a:t>
            </a:r>
            <a:r>
              <a:rPr lang="en-US" altLang="zh-CN" sz="2000" dirty="0"/>
              <a:t>80</a:t>
            </a:r>
            <a:r>
              <a:rPr lang="zh-CN" altLang="en-US" sz="2000" dirty="0"/>
              <a:t>分，可选部分</a:t>
            </a:r>
            <a:r>
              <a:rPr lang="en-US" altLang="zh-CN" sz="2000" dirty="0"/>
              <a:t>20</a:t>
            </a:r>
            <a:r>
              <a:rPr lang="zh-CN" altLang="en-US" sz="2000" dirty="0"/>
              <a:t>分</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30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10801351" cy="523220"/>
          </a:xfrm>
          <a:prstGeom prst="rect">
            <a:avLst/>
          </a:prstGeom>
          <a:noFill/>
        </p:spPr>
        <p:txBody>
          <a:bodyPr wrap="square" lIns="91429" tIns="45715" rIns="91429" bIns="45715" rtlCol="0">
            <a:spAutoFit/>
          </a:bodyPr>
          <a:lstStyle/>
          <a:p>
            <a:r>
              <a:rPr lang="zh-CN" altLang="en-US" sz="2800" b="1"/>
              <a:t>实验报告</a:t>
            </a:r>
            <a:endParaRPr lang="zh-CN" altLang="en-US"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2" name="组合 1"/>
          <p:cNvGrpSpPr/>
          <p:nvPr/>
        </p:nvGrpSpPr>
        <p:grpSpPr>
          <a:xfrm>
            <a:off x="695326" y="1013862"/>
            <a:ext cx="10814505" cy="461665"/>
            <a:chOff x="695325" y="1013859"/>
            <a:chExt cx="10814504" cy="461665"/>
          </a:xfrm>
        </p:grpSpPr>
        <p:sp>
          <p:nvSpPr>
            <p:cNvPr id="7" name="矩形 6"/>
            <p:cNvSpPr/>
            <p:nvPr/>
          </p:nvSpPr>
          <p:spPr>
            <a:xfrm>
              <a:off x="695325" y="1013859"/>
              <a:ext cx="1107996" cy="461665"/>
            </a:xfrm>
            <a:prstGeom prst="rect">
              <a:avLst/>
            </a:prstGeom>
            <a:solidFill>
              <a:schemeClr val="accent1"/>
            </a:solidFill>
          </p:spPr>
          <p:txBody>
            <a:bodyPr wrap="none">
              <a:spAutoFit/>
            </a:bodyPr>
            <a:lstStyle/>
            <a:p>
              <a:r>
                <a:rPr lang="zh-CN" altLang="en-US" sz="2400" b="1">
                  <a:solidFill>
                    <a:schemeClr val="bg1"/>
                  </a:solidFill>
                  <a:latin typeface="+mn-ea"/>
                </a:rPr>
                <a:t>模板：</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475525"/>
            <a:ext cx="10801350" cy="1246485"/>
          </a:xfrm>
          <a:prstGeom prst="rect">
            <a:avLst/>
          </a:prstGeom>
        </p:spPr>
        <p:txBody>
          <a:bodyPr wrap="square" lIns="91429" tIns="45715" rIns="91429" bIns="45715">
            <a:spAutoFit/>
          </a:bodyPr>
          <a:lstStyle/>
          <a:p>
            <a:pPr marL="285750" indent="-285750">
              <a:lnSpc>
                <a:spcPct val="125000"/>
              </a:lnSpc>
              <a:buFont typeface="Wingdings" panose="05000000000000000000" pitchFamily="2" charset="2"/>
              <a:buChar char="n"/>
            </a:pPr>
            <a:r>
              <a:rPr lang="zh-CN" altLang="en-US" sz="2000" dirty="0"/>
              <a:t>按照一般的实验报告要求撰写</a:t>
            </a:r>
            <a:endParaRPr lang="en-US" altLang="zh-CN" sz="2000" dirty="0"/>
          </a:p>
          <a:p>
            <a:pPr marL="285750" indent="-285750">
              <a:lnSpc>
                <a:spcPct val="125000"/>
              </a:lnSpc>
              <a:buFont typeface="Wingdings" panose="05000000000000000000" pitchFamily="2" charset="2"/>
              <a:buChar char="n"/>
            </a:pPr>
            <a:r>
              <a:rPr lang="zh-CN" altLang="en-US" sz="2000" b="1" dirty="0">
                <a:solidFill>
                  <a:schemeClr val="accent1"/>
                </a:solidFill>
                <a:latin typeface="+mn-ea"/>
              </a:rPr>
              <a:t>没有固定模板</a:t>
            </a:r>
            <a:r>
              <a:rPr lang="en-US" altLang="zh-CN" sz="2000" b="1" dirty="0">
                <a:solidFill>
                  <a:schemeClr val="accent1"/>
                </a:solidFill>
                <a:latin typeface="+mn-ea"/>
              </a:rPr>
              <a:t>   </a:t>
            </a:r>
            <a:br>
              <a:rPr lang="en-US" altLang="zh-CN" sz="2000" dirty="0"/>
            </a:br>
            <a:endParaRPr lang="zh-CN" altLang="en-US" sz="2000" dirty="0"/>
          </a:p>
        </p:txBody>
      </p:sp>
      <p:grpSp>
        <p:nvGrpSpPr>
          <p:cNvPr id="14" name="组合 13"/>
          <p:cNvGrpSpPr/>
          <p:nvPr/>
        </p:nvGrpSpPr>
        <p:grpSpPr>
          <a:xfrm>
            <a:off x="695326" y="2901740"/>
            <a:ext cx="10814505" cy="461665"/>
            <a:chOff x="695325" y="1013859"/>
            <a:chExt cx="10814504" cy="461665"/>
          </a:xfrm>
        </p:grpSpPr>
        <p:sp>
          <p:nvSpPr>
            <p:cNvPr id="15" name="矩形 14"/>
            <p:cNvSpPr/>
            <p:nvPr/>
          </p:nvSpPr>
          <p:spPr>
            <a:xfrm>
              <a:off x="695325" y="1013859"/>
              <a:ext cx="1107996" cy="461665"/>
            </a:xfrm>
            <a:prstGeom prst="rect">
              <a:avLst/>
            </a:prstGeom>
            <a:solidFill>
              <a:schemeClr val="accent1"/>
            </a:solidFill>
          </p:spPr>
          <p:txBody>
            <a:bodyPr wrap="none">
              <a:spAutoFit/>
            </a:bodyPr>
            <a:lstStyle/>
            <a:p>
              <a:r>
                <a:rPr lang="zh-CN" altLang="en-US" sz="2400" b="1">
                  <a:solidFill>
                    <a:schemeClr val="bg1"/>
                  </a:solidFill>
                  <a:latin typeface="+mn-ea"/>
                </a:rPr>
                <a:t>格式：</a:t>
              </a:r>
              <a:endParaRPr lang="zh-CN" altLang="en-US" sz="2400" b="1" dirty="0">
                <a:solidFill>
                  <a:schemeClr val="bg1"/>
                </a:solidFill>
              </a:endParaRPr>
            </a:p>
          </p:txBody>
        </p:sp>
        <p:cxnSp>
          <p:nvCxnSpPr>
            <p:cNvPr id="16" name="直接连接符 15"/>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695327" y="3363403"/>
            <a:ext cx="10801350" cy="1938982"/>
          </a:xfrm>
          <a:prstGeom prst="rect">
            <a:avLst/>
          </a:prstGeom>
        </p:spPr>
        <p:txBody>
          <a:bodyPr wrap="square" lIns="91429" tIns="45715" rIns="91429" bIns="45715">
            <a:spAutoFit/>
          </a:bodyPr>
          <a:lstStyle/>
          <a:p>
            <a:r>
              <a:rPr lang="en-US" altLang="zh-CN" sz="2000" dirty="0"/>
              <a:t>1</a:t>
            </a:r>
            <a:r>
              <a:rPr lang="zh-CN" altLang="en-US" sz="2000" dirty="0"/>
              <a:t>）</a:t>
            </a:r>
            <a:r>
              <a:rPr lang="zh-CN" altLang="en-US" sz="2000" b="1" dirty="0">
                <a:solidFill>
                  <a:schemeClr val="accent1"/>
                </a:solidFill>
                <a:latin typeface="+mn-ea"/>
              </a:rPr>
              <a:t>实验题目</a:t>
            </a:r>
            <a:r>
              <a:rPr lang="zh-CN" altLang="en-US" sz="2000" dirty="0"/>
              <a:t>（目标，要求等） </a:t>
            </a:r>
            <a:endParaRPr lang="zh-CN" altLang="en-US" sz="2000" dirty="0"/>
          </a:p>
          <a:p>
            <a:r>
              <a:rPr lang="en-US" altLang="zh-CN" sz="2000" dirty="0"/>
              <a:t>2</a:t>
            </a:r>
            <a:r>
              <a:rPr lang="zh-CN" altLang="en-US" sz="2000" dirty="0"/>
              <a:t>）</a:t>
            </a:r>
            <a:r>
              <a:rPr lang="zh-CN" altLang="en-US" sz="2000" b="1" dirty="0">
                <a:solidFill>
                  <a:schemeClr val="accent1"/>
                </a:solidFill>
                <a:latin typeface="+mn-ea"/>
              </a:rPr>
              <a:t>实验内容</a:t>
            </a:r>
            <a:r>
              <a:rPr lang="zh-CN" altLang="en-US" sz="2000" dirty="0"/>
              <a:t>（你做了什么，如何实现，关键部分的伪代码） </a:t>
            </a:r>
            <a:endParaRPr lang="zh-CN" altLang="en-US" sz="2000" dirty="0"/>
          </a:p>
          <a:p>
            <a:r>
              <a:rPr lang="en-US" altLang="zh-CN" sz="2000" dirty="0"/>
              <a:t>3</a:t>
            </a:r>
            <a:r>
              <a:rPr lang="zh-CN" altLang="en-US" sz="2000" dirty="0"/>
              <a:t>）</a:t>
            </a:r>
            <a:r>
              <a:rPr lang="zh-CN" altLang="en-US" sz="2000" b="1" dirty="0">
                <a:solidFill>
                  <a:schemeClr val="accent1"/>
                </a:solidFill>
                <a:latin typeface="+mn-ea"/>
              </a:rPr>
              <a:t>实验结果</a:t>
            </a:r>
            <a:r>
              <a:rPr lang="zh-CN" altLang="en-US" sz="2000" dirty="0"/>
              <a:t>（贴图展示你的实验结果、数据（如有）） </a:t>
            </a:r>
            <a:endParaRPr lang="zh-CN" altLang="en-US" sz="2000" dirty="0"/>
          </a:p>
          <a:p>
            <a:r>
              <a:rPr lang="en-US" altLang="zh-CN" sz="2000" dirty="0"/>
              <a:t>4</a:t>
            </a:r>
            <a:r>
              <a:rPr lang="zh-CN" altLang="en-US" sz="2000" dirty="0"/>
              <a:t>）</a:t>
            </a:r>
            <a:r>
              <a:rPr lang="zh-CN" altLang="en-US" sz="2000" b="1" dirty="0">
                <a:solidFill>
                  <a:schemeClr val="accent1"/>
                </a:solidFill>
                <a:latin typeface="+mn-ea"/>
              </a:rPr>
              <a:t>实验总结</a:t>
            </a:r>
            <a:r>
              <a:rPr lang="zh-CN" altLang="en-US" sz="2000" dirty="0"/>
              <a:t>（本次实验你学到了什么，遇到了什么问题，如何解决的，对实验课的建议等） </a:t>
            </a:r>
            <a:endParaRPr lang="zh-CN" altLang="en-US" sz="2000" dirty="0"/>
          </a:p>
          <a:p>
            <a:br>
              <a:rPr lang="en-US" altLang="zh-CN" sz="2000" dirty="0"/>
            </a:br>
            <a:endParaRPr lang="zh-CN" altLang="en-US" sz="2000" dirty="0"/>
          </a:p>
        </p:txBody>
      </p:sp>
      <p:grpSp>
        <p:nvGrpSpPr>
          <p:cNvPr id="22" name="组合 21"/>
          <p:cNvGrpSpPr/>
          <p:nvPr/>
        </p:nvGrpSpPr>
        <p:grpSpPr>
          <a:xfrm>
            <a:off x="708480" y="5062418"/>
            <a:ext cx="10814505" cy="461665"/>
            <a:chOff x="695325" y="1013859"/>
            <a:chExt cx="10814504" cy="461665"/>
          </a:xfrm>
        </p:grpSpPr>
        <p:sp>
          <p:nvSpPr>
            <p:cNvPr id="23" name="矩形 22"/>
            <p:cNvSpPr/>
            <p:nvPr/>
          </p:nvSpPr>
          <p:spPr>
            <a:xfrm>
              <a:off x="695325" y="1013859"/>
              <a:ext cx="1107996" cy="461665"/>
            </a:xfrm>
            <a:prstGeom prst="rect">
              <a:avLst/>
            </a:prstGeom>
            <a:solidFill>
              <a:schemeClr val="accent1"/>
            </a:solidFill>
          </p:spPr>
          <p:txBody>
            <a:bodyPr wrap="none">
              <a:spAutoFit/>
            </a:bodyPr>
            <a:lstStyle/>
            <a:p>
              <a:r>
                <a:rPr lang="zh-CN" altLang="en-US" sz="2400" b="1">
                  <a:solidFill>
                    <a:schemeClr val="bg1"/>
                  </a:solidFill>
                  <a:latin typeface="+mn-ea"/>
                </a:rPr>
                <a:t>要求：</a:t>
              </a:r>
              <a:endParaRPr lang="zh-CN" altLang="en-US" sz="2400" b="1" dirty="0">
                <a:solidFill>
                  <a:schemeClr val="bg1"/>
                </a:solidFill>
              </a:endParaRPr>
            </a:p>
          </p:txBody>
        </p:sp>
        <p:cxnSp>
          <p:nvCxnSpPr>
            <p:cNvPr id="24" name="直接连接符 2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708481" y="5524081"/>
            <a:ext cx="10801350" cy="1631206"/>
          </a:xfrm>
          <a:prstGeom prst="rect">
            <a:avLst/>
          </a:prstGeom>
        </p:spPr>
        <p:txBody>
          <a:bodyPr wrap="square" lIns="91429" tIns="45715" rIns="91429" bIns="45715">
            <a:spAutoFit/>
          </a:bodyPr>
          <a:lstStyle/>
          <a:p>
            <a:pPr marL="285750" indent="-285750">
              <a:lnSpc>
                <a:spcPct val="125000"/>
              </a:lnSpc>
              <a:buFont typeface="Wingdings" panose="05000000000000000000" pitchFamily="2" charset="2"/>
              <a:buChar char="n"/>
            </a:pPr>
            <a:r>
              <a:rPr lang="zh-CN" altLang="en-US" sz="2000" dirty="0"/>
              <a:t>清晰合理</a:t>
            </a:r>
            <a:endParaRPr lang="en-US" altLang="zh-CN" sz="2000" dirty="0"/>
          </a:p>
          <a:p>
            <a:pPr marL="285750" indent="-285750">
              <a:lnSpc>
                <a:spcPct val="125000"/>
              </a:lnSpc>
              <a:buFont typeface="Wingdings" panose="05000000000000000000" pitchFamily="2" charset="2"/>
              <a:buChar char="n"/>
            </a:pPr>
            <a:r>
              <a:rPr lang="zh-CN" altLang="en-US" sz="2000" dirty="0"/>
              <a:t>如有参考提供来源，</a:t>
            </a:r>
            <a:r>
              <a:rPr lang="en-US" altLang="zh-CN" sz="2000" dirty="0"/>
              <a:t>game</a:t>
            </a:r>
            <a:r>
              <a:rPr lang="zh-CN" altLang="en-US" sz="2000" dirty="0"/>
              <a:t>实验允许复现，但是要有自己的创新性修改</a:t>
            </a:r>
            <a:endParaRPr lang="en-US" altLang="zh-CN" sz="2000" dirty="0"/>
          </a:p>
          <a:p>
            <a:pPr marL="285750" indent="-285750">
              <a:lnSpc>
                <a:spcPct val="125000"/>
              </a:lnSpc>
              <a:buFont typeface="Wingdings" panose="05000000000000000000" pitchFamily="2" charset="2"/>
              <a:buChar char="n"/>
            </a:pPr>
            <a:r>
              <a:rPr lang="zh-CN" altLang="en-US" sz="2000" dirty="0"/>
              <a:t>请勿抄袭</a:t>
            </a:r>
            <a:br>
              <a:rPr lang="en-US" altLang="zh-CN" sz="2000" dirty="0"/>
            </a:b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30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25" grpId="0"/>
    </p:bldLst>
  </p:timing>
</p:sld>
</file>

<file path=ppt/tags/tag1.xml><?xml version="1.0" encoding="utf-8"?>
<p:tagLst xmlns:p="http://schemas.openxmlformats.org/presentationml/2006/main">
  <p:tag name="KSO_WPP_MARK_KEY" val="e0b2da54-ec64-461b-b563-febbb382753a"/>
  <p:tag name="COMMONDATA" val="eyJoZGlkIjoiOTljMGI1MjQ5MGY3ZjY5ZDIyYWM0ZjMyZDE3MjYzNzEifQ=="/>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5167</Words>
  <Application>WPS 演示</Application>
  <PresentationFormat>宽屏</PresentationFormat>
  <Paragraphs>297</Paragraphs>
  <Slides>19</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Lucida Sans Typewriter</vt:lpstr>
      <vt:lpstr>Yu Gothic UI</vt:lpstr>
      <vt:lpstr>微软雅黑</vt:lpstr>
      <vt:lpstr>Times New Roman</vt:lpstr>
      <vt:lpstr>Verdana</vt:lpstr>
      <vt:lpstr>Arial Unicode MS</vt:lpstr>
      <vt:lpstr>华文楷体</vt:lpstr>
      <vt:lpstr>Consolas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category>第一PPT模板网-WWW.1PPT.COM</cp:category>
  <cp:lastModifiedBy>郑骑林</cp:lastModifiedBy>
  <cp:revision>420</cp:revision>
  <dcterms:created xsi:type="dcterms:W3CDTF">2015-10-24T01:57:00Z</dcterms:created>
  <dcterms:modified xsi:type="dcterms:W3CDTF">2022-10-20T03:58:11Z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EC3E60EF54E34DC3B7003FCF75E6ADCF</vt:lpwstr>
  </property>
  <property fmtid="{D5CDD505-2E9C-101B-9397-08002B2CF9AE}" pid="3" name="KSOProductBuildVer">
    <vt:lpwstr>2052-11.1.0.12358</vt:lpwstr>
  </property>
</Properties>
</file>