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1"/>
  </p:notesMasterIdLst>
  <p:handoutMasterIdLst>
    <p:handoutMasterId r:id="rId12"/>
  </p:handoutMasterIdLst>
  <p:sldIdLst>
    <p:sldId id="513" r:id="rId2"/>
    <p:sldId id="514" r:id="rId3"/>
    <p:sldId id="507" r:id="rId4"/>
    <p:sldId id="509" r:id="rId5"/>
    <p:sldId id="512" r:id="rId6"/>
    <p:sldId id="510" r:id="rId7"/>
    <p:sldId id="511" r:id="rId8"/>
    <p:sldId id="515" r:id="rId9"/>
    <p:sldId id="508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i San ANG (HSA)" initials="PSA(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7EBF5"/>
    <a:srgbClr val="CCECFF"/>
    <a:srgbClr val="99FF66"/>
    <a:srgbClr val="FFFFCC"/>
    <a:srgbClr val="D1FF4F"/>
    <a:srgbClr val="CCFF33"/>
    <a:srgbClr val="FFCC99"/>
    <a:srgbClr val="00339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2" autoAdjust="0"/>
    <p:restoredTop sz="50000" autoAdjust="0"/>
  </p:normalViewPr>
  <p:slideViewPr>
    <p:cSldViewPr>
      <p:cViewPr>
        <p:scale>
          <a:sx n="75" d="100"/>
          <a:sy n="75" d="100"/>
        </p:scale>
        <p:origin x="-1458" y="-462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orient="horz" pos="3127"/>
        <p:guide pos="216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1B339-87F9-4102-97B0-7FEC6933262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59DC-310E-4603-A194-FD3AE7DAB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29F0-30EA-47C3-A716-1F15DC526E3A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140D-46C8-4F50-A51B-ECCDCE0D2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1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AKI - Logistic </a:t>
            </a:r>
            <a:r>
              <a:rPr lang="en-GB" dirty="0" smtClean="0"/>
              <a:t>Regression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23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predict how likely a patient will have AKI onset based on the </a:t>
            </a:r>
            <a:r>
              <a:rPr lang="en-GB" dirty="0" smtClean="0"/>
              <a:t>drug taken and other risk factors.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1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745467" y="1037235"/>
            <a:ext cx="243336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AKI (2 definitions)</a:t>
            </a:r>
            <a:endParaRPr lang="en-GB" sz="1000" dirty="0">
              <a:solidFill>
                <a:prstClr val="black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1000" y="1598040"/>
            <a:ext cx="1343696" cy="980816"/>
            <a:chOff x="323528" y="3938286"/>
            <a:chExt cx="1343696" cy="980816"/>
          </a:xfrm>
        </p:grpSpPr>
        <p:sp>
          <p:nvSpPr>
            <p:cNvPr id="64" name="TextBox 63"/>
            <p:cNvSpPr txBox="1"/>
            <p:nvPr/>
          </p:nvSpPr>
          <p:spPr>
            <a:xfrm>
              <a:off x="323528" y="3938286"/>
              <a:ext cx="13436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prstClr val="black"/>
                  </a:solidFill>
                </a:rPr>
                <a:t>% increase in serum creatinine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528" y="4365104"/>
              <a:ext cx="134369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prstClr val="black"/>
                  </a:solidFill>
                </a:rPr>
                <a:t>Increase in </a:t>
              </a:r>
              <a:r>
                <a:rPr lang="en-GB" sz="1000" dirty="0" err="1" smtClean="0">
                  <a:solidFill>
                    <a:prstClr val="black"/>
                  </a:solidFill>
                </a:rPr>
                <a:t>SCr</a:t>
              </a:r>
              <a:r>
                <a:rPr lang="en-GB" sz="1000" dirty="0" smtClean="0">
                  <a:solidFill>
                    <a:prstClr val="black"/>
                  </a:solidFill>
                </a:rPr>
                <a:t> &gt;=1.5 times baseline* within 7 days </a:t>
              </a:r>
              <a:r>
                <a:rPr lang="en-GB" sz="1000" dirty="0"/>
                <a:t>(n = </a:t>
              </a:r>
              <a:r>
                <a:rPr lang="en-GB" sz="1000" b="1" dirty="0" smtClean="0">
                  <a:solidFill>
                    <a:srgbClr val="0000FF"/>
                  </a:solidFill>
                </a:rPr>
                <a:t>300</a:t>
              </a:r>
              <a:r>
                <a:rPr lang="en-GB" sz="1000" dirty="0" smtClean="0"/>
                <a:t>)</a:t>
              </a:r>
              <a:endParaRPr lang="en-GB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65176" y="1592810"/>
            <a:ext cx="1776771" cy="951217"/>
            <a:chOff x="1907701" y="2028689"/>
            <a:chExt cx="1548171" cy="1034623"/>
          </a:xfrm>
        </p:grpSpPr>
        <p:sp>
          <p:nvSpPr>
            <p:cNvPr id="67" name="TextBox 66"/>
            <p:cNvSpPr txBox="1"/>
            <p:nvPr/>
          </p:nvSpPr>
          <p:spPr>
            <a:xfrm>
              <a:off x="1907701" y="2028689"/>
              <a:ext cx="15481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prstClr val="black"/>
                  </a:solidFill>
                </a:rPr>
                <a:t>Absolute increase in serum creatinine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1" y="2460737"/>
              <a:ext cx="1548171" cy="602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prstClr val="black"/>
                  </a:solidFill>
                </a:rPr>
                <a:t>Increase in </a:t>
              </a:r>
              <a:r>
                <a:rPr lang="en-GB" sz="1000" dirty="0" err="1">
                  <a:solidFill>
                    <a:prstClr val="black"/>
                  </a:solidFill>
                </a:rPr>
                <a:t>SCr</a:t>
              </a:r>
              <a:r>
                <a:rPr lang="en-GB" sz="1000" dirty="0">
                  <a:solidFill>
                    <a:prstClr val="black"/>
                  </a:solidFill>
                </a:rPr>
                <a:t> by &gt;=0.3mg/</a:t>
              </a:r>
              <a:r>
                <a:rPr lang="en-GB" sz="1000" dirty="0" err="1">
                  <a:solidFill>
                    <a:prstClr val="black"/>
                  </a:solidFill>
                </a:rPr>
                <a:t>dL</a:t>
              </a:r>
              <a:r>
                <a:rPr lang="en-GB" sz="1000" dirty="0">
                  <a:solidFill>
                    <a:prstClr val="black"/>
                  </a:solidFill>
                </a:rPr>
                <a:t> (&gt;=26.5 </a:t>
              </a:r>
              <a:r>
                <a:rPr lang="en-GB" sz="1000" dirty="0" err="1">
                  <a:solidFill>
                    <a:prstClr val="black"/>
                  </a:solidFill>
                </a:rPr>
                <a:t>micromol</a:t>
              </a:r>
              <a:r>
                <a:rPr lang="en-GB" sz="1000" dirty="0">
                  <a:solidFill>
                    <a:prstClr val="black"/>
                  </a:solidFill>
                </a:rPr>
                <a:t>/L) within </a:t>
              </a:r>
              <a:r>
                <a:rPr lang="en-GB" sz="1000" dirty="0" smtClean="0"/>
                <a:t>48hrs </a:t>
              </a:r>
              <a:r>
                <a:rPr lang="en-GB" sz="1000" dirty="0"/>
                <a:t>(n = </a:t>
              </a:r>
              <a:r>
                <a:rPr lang="en-GB" sz="1000" b="1" dirty="0" smtClean="0">
                  <a:solidFill>
                    <a:srgbClr val="0000FF"/>
                  </a:solidFill>
                </a:rPr>
                <a:t>2803</a:t>
              </a:r>
              <a:r>
                <a:rPr lang="en-GB" sz="1000" dirty="0" smtClean="0"/>
                <a:t>)</a:t>
              </a:r>
              <a:endParaRPr lang="en-GB" sz="1000" dirty="0"/>
            </a:p>
          </p:txBody>
        </p:sp>
      </p:grpSp>
      <p:cxnSp>
        <p:nvCxnSpPr>
          <p:cNvPr id="69" name="Elbow Connector 68"/>
          <p:cNvCxnSpPr>
            <a:stCxn id="61" idx="2"/>
            <a:endCxn id="64" idx="0"/>
          </p:cNvCxnSpPr>
          <p:nvPr/>
        </p:nvCxnSpPr>
        <p:spPr>
          <a:xfrm rot="5400000">
            <a:off x="1350207" y="986097"/>
            <a:ext cx="314584" cy="909302"/>
          </a:xfrm>
          <a:prstGeom prst="bentConnector3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1" idx="2"/>
            <a:endCxn id="67" idx="0"/>
          </p:cNvCxnSpPr>
          <p:nvPr/>
        </p:nvCxnSpPr>
        <p:spPr>
          <a:xfrm rot="16200000" flipH="1">
            <a:off x="2253179" y="992427"/>
            <a:ext cx="309354" cy="891412"/>
          </a:xfrm>
          <a:prstGeom prst="bentConnector3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5466" y="19542"/>
            <a:ext cx="2433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NUH patients (inpatients)  with ‘CRE ‘lab</a:t>
            </a:r>
          </a:p>
          <a:p>
            <a:pPr algn="ctr"/>
            <a:r>
              <a:rPr lang="en-GB" sz="1000" dirty="0" smtClean="0"/>
              <a:t>No .of encounters (n= </a:t>
            </a:r>
            <a:r>
              <a:rPr lang="en-GB" sz="1000" b="1" dirty="0" smtClean="0">
                <a:solidFill>
                  <a:srgbClr val="0000FF"/>
                </a:solidFill>
              </a:rPr>
              <a:t>45,858)</a:t>
            </a:r>
            <a:endParaRPr lang="en-GB" sz="1000" b="1" dirty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>
            <a:stCxn id="112" idx="2"/>
            <a:endCxn id="61" idx="0"/>
          </p:cNvCxnSpPr>
          <p:nvPr/>
        </p:nvCxnSpPr>
        <p:spPr>
          <a:xfrm>
            <a:off x="1962149" y="419652"/>
            <a:ext cx="1" cy="61758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1493" y="3276600"/>
            <a:ext cx="324131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List all drugs which was taken </a:t>
            </a:r>
            <a:r>
              <a:rPr lang="en-GB" sz="1000" strike="sngStrike" dirty="0" smtClean="0">
                <a:solidFill>
                  <a:prstClr val="black"/>
                </a:solidFill>
              </a:rPr>
              <a:t>within 14 days prior </a:t>
            </a:r>
            <a:r>
              <a:rPr lang="en-GB" sz="1000" dirty="0" smtClean="0">
                <a:solidFill>
                  <a:prstClr val="black"/>
                </a:solidFill>
              </a:rPr>
              <a:t>to occurrence of increased </a:t>
            </a:r>
            <a:r>
              <a:rPr lang="en-GB" sz="1000" dirty="0" err="1" smtClean="0">
                <a:solidFill>
                  <a:prstClr val="black"/>
                </a:solidFill>
              </a:rPr>
              <a:t>SCr</a:t>
            </a:r>
            <a:r>
              <a:rPr lang="en-GB" sz="1000" dirty="0" smtClean="0">
                <a:solidFill>
                  <a:prstClr val="black"/>
                </a:solidFill>
              </a:rPr>
              <a:t> &amp; group into:</a:t>
            </a:r>
          </a:p>
          <a:p>
            <a:endParaRPr lang="en-GB" sz="100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A</a:t>
            </a:r>
            <a:r>
              <a:rPr lang="en-GB" sz="1000" dirty="0" smtClean="0">
                <a:solidFill>
                  <a:prstClr val="black"/>
                </a:solidFill>
              </a:rPr>
              <a:t>minoglycosides </a:t>
            </a:r>
            <a:r>
              <a:rPr lang="en-GB" sz="1000" dirty="0">
                <a:solidFill>
                  <a:srgbClr val="FF0000"/>
                </a:solidFill>
              </a:rPr>
              <a:t>– </a:t>
            </a:r>
            <a:r>
              <a:rPr lang="en-GB" sz="1000" dirty="0" smtClean="0">
                <a:solidFill>
                  <a:srgbClr val="FF0000"/>
                </a:solidFill>
              </a:rPr>
              <a:t>( )</a:t>
            </a:r>
            <a:endParaRPr lang="en-GB" sz="10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 smtClean="0">
                <a:solidFill>
                  <a:prstClr val="black"/>
                </a:solidFill>
              </a:rPr>
              <a:t>Amikacin</a:t>
            </a:r>
            <a:endParaRPr lang="en-GB" sz="1000" dirty="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prstClr val="black"/>
                </a:solidFill>
              </a:rPr>
              <a:t>Gentamicin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Other antibiotic </a:t>
            </a:r>
            <a:r>
              <a:rPr lang="en-GB" sz="1000" dirty="0">
                <a:solidFill>
                  <a:prstClr val="black"/>
                </a:solidFill>
              </a:rPr>
              <a:t>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 smtClean="0">
                <a:solidFill>
                  <a:prstClr val="black"/>
                </a:solidFill>
              </a:rPr>
              <a:t>Cotrimoxazole</a:t>
            </a:r>
            <a:r>
              <a:rPr lang="en-GB" sz="1000" dirty="0" smtClean="0">
                <a:solidFill>
                  <a:prstClr val="black"/>
                </a:solidFill>
              </a:rPr>
              <a:t> </a:t>
            </a:r>
            <a:r>
              <a:rPr lang="en-GB" sz="1000" dirty="0">
                <a:solidFill>
                  <a:prstClr val="black"/>
                </a:solidFill>
              </a:rPr>
              <a:t>(aka trimethoprim &amp; </a:t>
            </a:r>
            <a:r>
              <a:rPr lang="en-GB" sz="1000" dirty="0" err="1">
                <a:solidFill>
                  <a:prstClr val="black"/>
                </a:solidFill>
              </a:rPr>
              <a:t>sulfamethoxazole</a:t>
            </a:r>
            <a:r>
              <a:rPr lang="en-GB" sz="1000" dirty="0">
                <a:solidFill>
                  <a:prstClr val="black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 smtClean="0">
                <a:solidFill>
                  <a:prstClr val="black"/>
                </a:solidFill>
              </a:rPr>
              <a:t>Polymyxin</a:t>
            </a:r>
            <a:endParaRPr lang="en-GB" sz="1000" dirty="0" smtClean="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Vancomycin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Antifungal – 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Amphotericin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Immunosuppressant –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Ciclosporin</a:t>
            </a:r>
            <a:r>
              <a:rPr lang="en-GB" sz="1000" dirty="0">
                <a:solidFill>
                  <a:prstClr val="black"/>
                </a:solidFill>
              </a:rPr>
              <a:t> (aka </a:t>
            </a:r>
            <a:r>
              <a:rPr lang="en-GB" sz="1000" dirty="0" err="1">
                <a:solidFill>
                  <a:prstClr val="black"/>
                </a:solidFill>
              </a:rPr>
              <a:t>cyclosporin</a:t>
            </a:r>
            <a:r>
              <a:rPr lang="en-GB" sz="1000" dirty="0">
                <a:solidFill>
                  <a:prstClr val="black"/>
                </a:solidFill>
              </a:rPr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000" dirty="0" err="1" smtClean="0">
                <a:solidFill>
                  <a:prstClr val="black"/>
                </a:solidFill>
              </a:rPr>
              <a:t>Tacrolimus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Nonsteroidal </a:t>
            </a:r>
            <a:r>
              <a:rPr lang="en-GB" sz="1000" dirty="0">
                <a:solidFill>
                  <a:prstClr val="black"/>
                </a:solidFill>
              </a:rPr>
              <a:t>anti-inflammatory </a:t>
            </a:r>
            <a:r>
              <a:rPr lang="en-GB" sz="1000" dirty="0" smtClean="0">
                <a:solidFill>
                  <a:prstClr val="black"/>
                </a:solidFill>
              </a:rPr>
              <a:t>drug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rgbClr val="FF0000"/>
                </a:solidFill>
              </a:rPr>
              <a:t>PPI(list)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FF0000"/>
                </a:solidFill>
              </a:rPr>
              <a:t>Omeprazole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FF0000"/>
                </a:solidFill>
              </a:rPr>
              <a:t>Esomeprazole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rgbClr val="FF0000"/>
                </a:solidFill>
              </a:rPr>
              <a:t>Lansoprazole</a:t>
            </a:r>
            <a:endParaRPr lang="en-GB" sz="10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Others</a:t>
            </a:r>
            <a:endParaRPr lang="en-GB" sz="1000" dirty="0">
              <a:solidFill>
                <a:prstClr val="black"/>
              </a:solidFill>
            </a:endParaRPr>
          </a:p>
        </p:txBody>
      </p:sp>
      <p:cxnSp>
        <p:nvCxnSpPr>
          <p:cNvPr id="80" name="Elbow Connector 79"/>
          <p:cNvCxnSpPr>
            <a:stCxn id="65" idx="2"/>
            <a:endCxn id="103" idx="0"/>
          </p:cNvCxnSpPr>
          <p:nvPr/>
        </p:nvCxnSpPr>
        <p:spPr>
          <a:xfrm rot="16200000" flipH="1">
            <a:off x="1349126" y="2282577"/>
            <a:ext cx="316744" cy="909301"/>
          </a:xfrm>
          <a:prstGeom prst="bentConnector3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8" idx="2"/>
            <a:endCxn id="103" idx="0"/>
          </p:cNvCxnSpPr>
          <p:nvPr/>
        </p:nvCxnSpPr>
        <p:spPr>
          <a:xfrm rot="5400000">
            <a:off x="2232070" y="2274107"/>
            <a:ext cx="351573" cy="891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81600" y="5075872"/>
            <a:ext cx="3657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u="sng" dirty="0" smtClean="0">
                <a:solidFill>
                  <a:prstClr val="black"/>
                </a:solidFill>
              </a:rPr>
              <a:t>Finding answers to these questions: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No. of patients who had stage 1, stage 2 and stage 3 AKI?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No. of patients who had AKI as primary or secondary diagnosis?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No. of patient who had AKI written in discharge summaries?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What is the true burden of AKI? No</a:t>
            </a:r>
            <a:r>
              <a:rPr lang="en-GB" sz="1000" dirty="0">
                <a:solidFill>
                  <a:prstClr val="black"/>
                </a:solidFill>
              </a:rPr>
              <a:t>. of patients who were potentially </a:t>
            </a:r>
            <a:r>
              <a:rPr lang="en-GB" sz="1000" dirty="0" smtClean="0">
                <a:solidFill>
                  <a:prstClr val="black"/>
                </a:solidFill>
              </a:rPr>
              <a:t>misdiagnosed</a:t>
            </a:r>
            <a:r>
              <a:rPr lang="en-GB" sz="1000" dirty="0">
                <a:solidFill>
                  <a:prstClr val="black"/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No. of patients who had renal-related AE reports into CMIS? Rate of under-reporting?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81600" y="914375"/>
            <a:ext cx="3657600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prstClr val="black"/>
                </a:solidFill>
              </a:rPr>
              <a:t>Listing patients with these risks factors: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Chronic kidney disease  (diagnosis codes, lab test)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Previous AKI (diagnosis codes)</a:t>
            </a:r>
            <a:r>
              <a:rPr lang="en-GB" sz="1000" dirty="0">
                <a:solidFill>
                  <a:prstClr val="black"/>
                </a:solidFill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Dehydration (lab test, </a:t>
            </a:r>
            <a:r>
              <a:rPr lang="en-GB" sz="1000" dirty="0">
                <a:solidFill>
                  <a:prstClr val="black"/>
                </a:solidFill>
              </a:rPr>
              <a:t>discharge summary, urine output &lt;0.5ml/kg/h, treatment </a:t>
            </a:r>
            <a:r>
              <a:rPr lang="en-GB" sz="1000" dirty="0" smtClean="0">
                <a:solidFill>
                  <a:prstClr val="black"/>
                </a:solidFill>
              </a:rPr>
              <a:t>with oral rehydration salts, lactated Ringer solution, IV sodium chloride, dextrose in sodium chloride &amp;/or IV potassium chloride within 2 days?)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Shock (discharge summary)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Dialysis (discharge </a:t>
            </a:r>
            <a:r>
              <a:rPr lang="en-GB" sz="1000" dirty="0">
                <a:solidFill>
                  <a:prstClr val="black"/>
                </a:solidFill>
              </a:rPr>
              <a:t>summary)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Heart failure</a:t>
            </a:r>
            <a:r>
              <a:rPr lang="en-GB" sz="1000" dirty="0">
                <a:solidFill>
                  <a:prstClr val="black"/>
                </a:solidFill>
              </a:rPr>
              <a:t> (diagnosis </a:t>
            </a:r>
            <a:r>
              <a:rPr lang="en-GB" sz="1000" dirty="0" smtClean="0">
                <a:solidFill>
                  <a:prstClr val="black"/>
                </a:solidFill>
              </a:rPr>
              <a:t>codes, discharge </a:t>
            </a:r>
            <a:r>
              <a:rPr lang="en-GB" sz="1000" dirty="0">
                <a:solidFill>
                  <a:prstClr val="black"/>
                </a:solidFill>
              </a:rPr>
              <a:t>summary</a:t>
            </a:r>
            <a:r>
              <a:rPr lang="en-GB" sz="1000" dirty="0" smtClean="0">
                <a:solidFill>
                  <a:prstClr val="black"/>
                </a:solidFill>
              </a:rPr>
              <a:t>)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Diabetes </a:t>
            </a:r>
            <a:r>
              <a:rPr lang="en-GB" sz="1000" dirty="0">
                <a:solidFill>
                  <a:prstClr val="black"/>
                </a:solidFill>
              </a:rPr>
              <a:t>(diagnosis </a:t>
            </a:r>
            <a:r>
              <a:rPr lang="en-GB" sz="1000" dirty="0" smtClean="0">
                <a:solidFill>
                  <a:prstClr val="black"/>
                </a:solidFill>
              </a:rPr>
              <a:t>codes, </a:t>
            </a:r>
            <a:r>
              <a:rPr lang="en-GB" sz="1000" dirty="0">
                <a:solidFill>
                  <a:prstClr val="black"/>
                </a:solidFill>
              </a:rPr>
              <a:t>discharge </a:t>
            </a:r>
            <a:r>
              <a:rPr lang="en-GB" sz="1000" dirty="0" smtClean="0">
                <a:solidFill>
                  <a:prstClr val="black"/>
                </a:solidFill>
              </a:rPr>
              <a:t>summary, drug history of antidiabetic drugs)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Sepsis (diagnosis codes, ICU stay prior to increased in </a:t>
            </a:r>
            <a:r>
              <a:rPr lang="en-GB" sz="1000" dirty="0" err="1" smtClean="0">
                <a:solidFill>
                  <a:prstClr val="black"/>
                </a:solidFill>
              </a:rPr>
              <a:t>SCr</a:t>
            </a:r>
            <a:r>
              <a:rPr lang="en-GB" sz="10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Chronic obstructive pulmonary disease </a:t>
            </a:r>
            <a:r>
              <a:rPr lang="en-GB" sz="1000" dirty="0">
                <a:solidFill>
                  <a:prstClr val="black"/>
                </a:solidFill>
              </a:rPr>
              <a:t>(diagnosis codes, discharge summary)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Age</a:t>
            </a:r>
            <a:r>
              <a:rPr lang="en-GB" sz="1000" dirty="0">
                <a:solidFill>
                  <a:prstClr val="black"/>
                </a:solidFill>
              </a:rPr>
              <a:t>&gt;=</a:t>
            </a:r>
            <a:r>
              <a:rPr lang="en-GB" sz="1000" dirty="0" smtClean="0">
                <a:solidFill>
                  <a:prstClr val="black"/>
                </a:solidFill>
              </a:rPr>
              <a:t>65yrs</a:t>
            </a:r>
          </a:p>
          <a:p>
            <a:endParaRPr lang="en-GB" sz="1000" dirty="0" smtClean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03665" y="2895600"/>
            <a:ext cx="1316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 = </a:t>
            </a:r>
            <a:r>
              <a:rPr lang="en-US" sz="1000" b="1" dirty="0" smtClean="0">
                <a:solidFill>
                  <a:srgbClr val="0000FF"/>
                </a:solidFill>
              </a:rPr>
              <a:t>2816</a:t>
            </a:r>
            <a:endParaRPr lang="en-SG" sz="1000" b="1" dirty="0">
              <a:solidFill>
                <a:srgbClr val="0000FF"/>
              </a:solidFill>
            </a:endParaRPr>
          </a:p>
        </p:txBody>
      </p:sp>
      <p:cxnSp>
        <p:nvCxnSpPr>
          <p:cNvPr id="116" name="Straight Arrow Connector 115"/>
          <p:cNvCxnSpPr>
            <a:stCxn id="103" idx="2"/>
            <a:endCxn id="55" idx="0"/>
          </p:cNvCxnSpPr>
          <p:nvPr/>
        </p:nvCxnSpPr>
        <p:spPr>
          <a:xfrm flipH="1">
            <a:off x="1962148" y="3141821"/>
            <a:ext cx="1" cy="13477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5" idx="2"/>
            <a:endCxn id="100" idx="1"/>
          </p:cNvCxnSpPr>
          <p:nvPr/>
        </p:nvCxnSpPr>
        <p:spPr>
          <a:xfrm rot="5400000" flipH="1" flipV="1">
            <a:off x="1328932" y="2901808"/>
            <a:ext cx="4485883" cy="3219452"/>
          </a:xfrm>
          <a:prstGeom prst="bentConnector4">
            <a:avLst>
              <a:gd name="adj1" fmla="val -5096"/>
              <a:gd name="adj2" fmla="val 7517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57" idx="2"/>
            <a:endCxn id="96" idx="0"/>
          </p:cNvCxnSpPr>
          <p:nvPr/>
        </p:nvCxnSpPr>
        <p:spPr>
          <a:xfrm>
            <a:off x="7010400" y="4800600"/>
            <a:ext cx="0" cy="2752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81600" y="3938826"/>
            <a:ext cx="36576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Excel spreadsheets of data &amp; discharge summaries to be reviewed by a clinician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No. of confirmed AKI = </a:t>
            </a:r>
            <a:r>
              <a:rPr lang="en-GB" sz="1000" b="1" dirty="0">
                <a:solidFill>
                  <a:srgbClr val="0000FF"/>
                </a:solidFill>
              </a:rPr>
              <a:t>?</a:t>
            </a:r>
            <a:r>
              <a:rPr lang="en-GB" sz="1000" dirty="0">
                <a:solidFill>
                  <a:prstClr val="black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No. of potential AKI = </a:t>
            </a:r>
            <a:r>
              <a:rPr lang="en-GB" sz="1000" b="1" dirty="0">
                <a:solidFill>
                  <a:srgbClr val="0000FF"/>
                </a:solidFill>
              </a:rPr>
              <a:t>?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No. of non-AKI = </a:t>
            </a:r>
            <a:r>
              <a:rPr lang="en-GB" sz="1000" b="1" dirty="0" smtClean="0">
                <a:solidFill>
                  <a:srgbClr val="0000FF"/>
                </a:solidFill>
              </a:rPr>
              <a:t>?</a:t>
            </a:r>
            <a:endParaRPr lang="en-GB" sz="10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>
            <a:stCxn id="100" idx="2"/>
            <a:endCxn id="157" idx="0"/>
          </p:cNvCxnSpPr>
          <p:nvPr/>
        </p:nvCxnSpPr>
        <p:spPr>
          <a:xfrm>
            <a:off x="7010400" y="3622809"/>
            <a:ext cx="0" cy="31601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Drug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prstClr val="black"/>
                </a:solidFill>
              </a:rPr>
              <a:t>Aminoglycosides (antibiotics) </a:t>
            </a:r>
            <a:r>
              <a:rPr lang="en-GB" sz="1000" dirty="0">
                <a:solidFill>
                  <a:prstClr val="black"/>
                </a:solidFill>
              </a:rPr>
              <a:t>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Amikacin</a:t>
            </a:r>
            <a:endParaRPr lang="en-GB" sz="1000" dirty="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prstClr val="black"/>
                </a:solidFill>
              </a:rPr>
              <a:t>Gentamicin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Streptomycin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/>
              <a:t>Kanamycin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Other antibiotic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Cotrimoxazole</a:t>
            </a:r>
            <a:r>
              <a:rPr lang="en-GB" sz="1000" dirty="0">
                <a:solidFill>
                  <a:prstClr val="black"/>
                </a:solidFill>
              </a:rPr>
              <a:t> (aka trimethoprim &amp; </a:t>
            </a:r>
            <a:r>
              <a:rPr lang="en-GB" sz="1000" dirty="0" err="1">
                <a:solidFill>
                  <a:prstClr val="black"/>
                </a:solidFill>
              </a:rPr>
              <a:t>sulfamethoxazole</a:t>
            </a:r>
            <a:r>
              <a:rPr lang="en-GB" sz="1000" dirty="0">
                <a:solidFill>
                  <a:prstClr val="black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Polymyxin</a:t>
            </a:r>
            <a:endParaRPr lang="en-GB" sz="1000" dirty="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Vancomycin</a:t>
            </a:r>
            <a:endParaRPr lang="en-GB" sz="10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Antifungal – </a:t>
            </a:r>
          </a:p>
          <a:p>
            <a:pPr marL="685800" lvl="2"/>
            <a:r>
              <a:rPr lang="en-GB" sz="1000" dirty="0">
                <a:solidFill>
                  <a:prstClr val="black"/>
                </a:solidFill>
              </a:rPr>
              <a:t>Amphotericin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prstClr val="black"/>
                </a:solidFill>
              </a:rPr>
              <a:t>Immunosuppressant –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Ciclosporin</a:t>
            </a:r>
            <a:r>
              <a:rPr lang="en-GB" sz="1000" dirty="0">
                <a:solidFill>
                  <a:prstClr val="black"/>
                </a:solidFill>
              </a:rPr>
              <a:t> (aka </a:t>
            </a:r>
            <a:r>
              <a:rPr lang="en-GB" sz="1000" dirty="0" err="1">
                <a:solidFill>
                  <a:prstClr val="black"/>
                </a:solidFill>
              </a:rPr>
              <a:t>cyclosporin</a:t>
            </a:r>
            <a:r>
              <a:rPr lang="en-GB" sz="1000" dirty="0">
                <a:solidFill>
                  <a:prstClr val="black"/>
                </a:solidFill>
              </a:rPr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Tacrolimus</a:t>
            </a: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 smtClean="0">
                <a:solidFill>
                  <a:prstClr val="black"/>
                </a:solidFill>
              </a:rPr>
              <a:t>5. </a:t>
            </a:r>
            <a:r>
              <a:rPr lang="en-GB" sz="1000" dirty="0" err="1" smtClean="0">
                <a:solidFill>
                  <a:prstClr val="black"/>
                </a:solidFill>
              </a:rPr>
              <a:t>Nonsteroidal</a:t>
            </a:r>
            <a:r>
              <a:rPr lang="en-GB" sz="1000" dirty="0" smtClean="0">
                <a:solidFill>
                  <a:prstClr val="black"/>
                </a:solidFill>
              </a:rPr>
              <a:t> </a:t>
            </a:r>
            <a:r>
              <a:rPr lang="en-GB" sz="1000" dirty="0">
                <a:solidFill>
                  <a:prstClr val="black"/>
                </a:solidFill>
              </a:rPr>
              <a:t>anti-inflammatory </a:t>
            </a:r>
            <a:r>
              <a:rPr lang="en-GB" sz="1000" dirty="0" smtClean="0">
                <a:solidFill>
                  <a:prstClr val="black"/>
                </a:solidFill>
              </a:rPr>
              <a:t>drug(</a:t>
            </a:r>
            <a:r>
              <a:rPr lang="en-GB" sz="1000" dirty="0" smtClean="0"/>
              <a:t>NSAIDs) - 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Celecoxib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Etoricoxib</a:t>
            </a:r>
            <a:r>
              <a:rPr lang="en-GB" sz="1000" dirty="0">
                <a:solidFill>
                  <a:prstClr val="black"/>
                </a:solidFill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Parecoxib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Flurbiprofen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Ibuprofen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Indomethacin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Ketoprofen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Ketorolac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Mefenamic</a:t>
            </a:r>
            <a:r>
              <a:rPr lang="en-GB" sz="1000" dirty="0">
                <a:solidFill>
                  <a:prstClr val="black"/>
                </a:solidFill>
              </a:rPr>
              <a:t> acid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Meloxicam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Naproxen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Piroxicam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Tenoxicam</a:t>
            </a: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000" dirty="0" smtClean="0">
                <a:solidFill>
                  <a:prstClr val="black"/>
                </a:solidFill>
              </a:rPr>
              <a:t>6. </a:t>
            </a:r>
            <a:r>
              <a:rPr lang="en-GB" sz="1000" dirty="0" smtClean="0"/>
              <a:t>PPI</a:t>
            </a:r>
            <a:endParaRPr lang="en-GB" sz="10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Rabeprazole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Pantoprazole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Lansoprazole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err="1">
                <a:solidFill>
                  <a:prstClr val="black"/>
                </a:solidFill>
              </a:rPr>
              <a:t>Dexlansoprazole</a:t>
            </a:r>
            <a:endParaRPr lang="en-GB" sz="1000" dirty="0">
              <a:solidFill>
                <a:prstClr val="black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</a:rPr>
              <a:t>Esomeprazole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smtClean="0">
                <a:solidFill>
                  <a:prstClr val="black"/>
                </a:solidFill>
              </a:rPr>
              <a:t>Omeprazole</a:t>
            </a: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</a:rPr>
              <a:t>7. Others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Drug 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93246"/>
              </p:ext>
            </p:extLst>
          </p:nvPr>
        </p:nvGraphicFramePr>
        <p:xfrm>
          <a:off x="762000" y="1752600"/>
          <a:ext cx="3416300" cy="3977640"/>
        </p:xfrm>
        <a:graphic>
          <a:graphicData uri="http://schemas.openxmlformats.org/drawingml/2006/table">
            <a:tbl>
              <a:tblPr/>
              <a:tblGrid>
                <a:gridCol w="1398875"/>
                <a:gridCol w="1420525"/>
                <a:gridCol w="596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Among all inpatient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on_drug_cnt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45,858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1,234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anti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2,533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antifungal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532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3,136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17,583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38,899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13272"/>
              </p:ext>
            </p:extLst>
          </p:nvPr>
        </p:nvGraphicFramePr>
        <p:xfrm>
          <a:off x="4724400" y="1752600"/>
          <a:ext cx="3048000" cy="3977640"/>
        </p:xfrm>
        <a:graphic>
          <a:graphicData uri="http://schemas.openxmlformats.org/drawingml/2006/table">
            <a:tbl>
              <a:tblPr/>
              <a:tblGrid>
                <a:gridCol w="1028700"/>
                <a:gridCol w="14097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Among all AKI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on_drug_cnt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91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anti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340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antifungal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  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1,518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2,705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risk factors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Chronic: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rgbClr val="0000CC"/>
                </a:solidFill>
              </a:rPr>
              <a:t>Getting from previous diagnosis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ESRF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CKD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Heart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Chronic liver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Vascular disease</a:t>
            </a:r>
            <a:endParaRPr lang="en-GB" sz="2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Acute: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rgbClr val="FF0000"/>
                </a:solidFill>
              </a:rPr>
              <a:t>Looking help from Liu Qi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Sepsis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Certain shocks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5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- Patients in Y’2010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60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7551"/>
            <a:ext cx="886690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353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34201" y="1447800"/>
            <a:ext cx="762000" cy="145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simplest version didn’t perform well</a:t>
            </a:r>
          </a:p>
          <a:p>
            <a:r>
              <a:rPr lang="en-GB" dirty="0" smtClean="0"/>
              <a:t>Other risk factors are either from diagnosis code(still patching) or discharge summary(text mining – Need NUS </a:t>
            </a:r>
            <a:r>
              <a:rPr lang="en-GB" dirty="0" err="1" smtClean="0"/>
              <a:t>Soc</a:t>
            </a:r>
            <a:r>
              <a:rPr lang="en-GB" dirty="0" smtClean="0"/>
              <a:t> help, pending)</a:t>
            </a:r>
          </a:p>
          <a:p>
            <a:r>
              <a:rPr lang="en-GB" dirty="0" smtClean="0"/>
              <a:t>Some factor, like </a:t>
            </a:r>
            <a:r>
              <a:rPr lang="en-GB" dirty="0">
                <a:solidFill>
                  <a:prstClr val="black"/>
                </a:solidFill>
              </a:rPr>
              <a:t>Dehydration </a:t>
            </a:r>
            <a:r>
              <a:rPr lang="en-GB" dirty="0" smtClean="0">
                <a:solidFill>
                  <a:prstClr val="black"/>
                </a:solidFill>
              </a:rPr>
              <a:t>is </a:t>
            </a:r>
            <a:r>
              <a:rPr lang="en-SG" dirty="0" smtClean="0">
                <a:solidFill>
                  <a:prstClr val="black"/>
                </a:solidFill>
              </a:rPr>
              <a:t>difficult </a:t>
            </a:r>
            <a:r>
              <a:rPr lang="en-SG" dirty="0">
                <a:solidFill>
                  <a:prstClr val="black"/>
                </a:solidFill>
              </a:rPr>
              <a:t>to ascertain in retrospective data 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ESRF (pre)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00CC"/>
                </a:solidFill>
              </a:rPr>
              <a:t>Chronic kidney disease  (Previous diagnosis codes, 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Previous AKI (</a:t>
            </a:r>
            <a:r>
              <a:rPr lang="en-GB" dirty="0" smtClean="0"/>
              <a:t>previous diagnosis codes, or lab tests)</a:t>
            </a:r>
            <a:r>
              <a:rPr lang="en-GB" dirty="0" smtClean="0">
                <a:solidFill>
                  <a:prstClr val="black"/>
                </a:solidFill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Dehydration </a:t>
            </a:r>
            <a:r>
              <a:rPr lang="en-GB" dirty="0">
                <a:solidFill>
                  <a:srgbClr val="FF0000"/>
                </a:solidFill>
              </a:rPr>
              <a:t>(lab test, discharge summary, urine output &lt;0.5ml/kg/h, treatment with oral rehydration salts, lactated Ringer solution, IV sodium chloride, dextrose in sodium chloride &amp;/or IV potassium chloride within 2 days?)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Shock</a:t>
            </a:r>
            <a:r>
              <a:rPr lang="en-GB" dirty="0">
                <a:solidFill>
                  <a:srgbClr val="0000CC"/>
                </a:solidFill>
              </a:rPr>
              <a:t> (discharge summary)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Dialysis</a:t>
            </a:r>
            <a:r>
              <a:rPr lang="en-GB" dirty="0">
                <a:solidFill>
                  <a:srgbClr val="0000CC"/>
                </a:solidFill>
              </a:rPr>
              <a:t> (discharge summary)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00CC"/>
                </a:solidFill>
              </a:rPr>
              <a:t>Heart failure (Replace with Pre diagnosis codes, discharge summary)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0000CC"/>
                </a:solidFill>
              </a:rPr>
              <a:t>Diabetes (Replace with Pre diagnosis codes, discharge summary, drug history of </a:t>
            </a:r>
            <a:r>
              <a:rPr lang="en-GB" dirty="0" err="1">
                <a:solidFill>
                  <a:srgbClr val="0000CC"/>
                </a:solidFill>
              </a:rPr>
              <a:t>antidiabetic</a:t>
            </a:r>
            <a:r>
              <a:rPr lang="en-GB" dirty="0">
                <a:solidFill>
                  <a:srgbClr val="0000CC"/>
                </a:solidFill>
              </a:rPr>
              <a:t> drugs)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Sepsis </a:t>
            </a:r>
            <a:r>
              <a:rPr lang="en-GB" dirty="0">
                <a:solidFill>
                  <a:srgbClr val="0000CC"/>
                </a:solidFill>
              </a:rPr>
              <a:t>(diagnosis codes, ICU stay prior to increased in </a:t>
            </a:r>
            <a:r>
              <a:rPr lang="en-GB" dirty="0" err="1">
                <a:solidFill>
                  <a:srgbClr val="0000CC"/>
                </a:solidFill>
              </a:rPr>
              <a:t>SCr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Chronic obstructive pulmonary disease </a:t>
            </a:r>
            <a:r>
              <a:rPr lang="en-GB" dirty="0" smtClean="0">
                <a:solidFill>
                  <a:prstClr val="black"/>
                </a:solidFill>
              </a:rPr>
              <a:t>(</a:t>
            </a:r>
            <a:r>
              <a:rPr lang="en-GB" dirty="0">
                <a:solidFill>
                  <a:prstClr val="black"/>
                </a:solidFill>
              </a:rPr>
              <a:t>Replace with Pre diagnosis codes, discharge summary)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</a:rPr>
              <a:t>Age&gt;=</a:t>
            </a:r>
            <a:r>
              <a:rPr lang="en-GB" dirty="0" smtClean="0">
                <a:solidFill>
                  <a:prstClr val="black"/>
                </a:solidFill>
              </a:rPr>
              <a:t>65yrs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Sex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Ethnic group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</a:rPr>
              <a:t>List all drugs </a:t>
            </a:r>
            <a:r>
              <a:rPr lang="en-GB" dirty="0" smtClean="0">
                <a:solidFill>
                  <a:prstClr val="black"/>
                </a:solidFill>
              </a:rPr>
              <a:t>which we are interested</a:t>
            </a:r>
            <a:endParaRPr lang="en-GB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0D78-2EDA-43E2-8329-921A8A25A2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31023</TotalTime>
  <Words>548</Words>
  <Application>Microsoft Office PowerPoint</Application>
  <PresentationFormat>On-screen Show (4:3)</PresentationFormat>
  <Paragraphs>177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AKI - Logistic Regression model</vt:lpstr>
      <vt:lpstr>Objective</vt:lpstr>
      <vt:lpstr>PowerPoint Presentation</vt:lpstr>
      <vt:lpstr>Drug list</vt:lpstr>
      <vt:lpstr>Drug list</vt:lpstr>
      <vt:lpstr>Other risk factors</vt:lpstr>
      <vt:lpstr>Data - Patients in Y’2010</vt:lpstr>
      <vt:lpstr>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Qing YE (HSA)</cp:lastModifiedBy>
  <cp:revision>593</cp:revision>
  <cp:lastPrinted>2015-09-18T04:08:50Z</cp:lastPrinted>
  <dcterms:created xsi:type="dcterms:W3CDTF">2014-09-26T00:51:13Z</dcterms:created>
  <dcterms:modified xsi:type="dcterms:W3CDTF">2016-10-18T08:00:04Z</dcterms:modified>
</cp:coreProperties>
</file>