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19"/>
  </p:notesMasterIdLst>
  <p:handoutMasterIdLst>
    <p:handoutMasterId r:id="rId20"/>
  </p:handoutMasterIdLst>
  <p:sldIdLst>
    <p:sldId id="291" r:id="rId5"/>
    <p:sldId id="282" r:id="rId6"/>
    <p:sldId id="298" r:id="rId7"/>
    <p:sldId id="284" r:id="rId8"/>
    <p:sldId id="293" r:id="rId9"/>
    <p:sldId id="281" r:id="rId10"/>
    <p:sldId id="295" r:id="rId11"/>
    <p:sldId id="296" r:id="rId12"/>
    <p:sldId id="297" r:id="rId13"/>
    <p:sldId id="294" r:id="rId14"/>
    <p:sldId id="290" r:id="rId15"/>
    <p:sldId id="258" r:id="rId16"/>
    <p:sldId id="275" r:id="rId17"/>
    <p:sldId id="288" r:id="rId1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6092" autoAdjust="0"/>
  </p:normalViewPr>
  <p:slideViewPr>
    <p:cSldViewPr>
      <p:cViewPr>
        <p:scale>
          <a:sx n="100" d="100"/>
          <a:sy n="100" d="100"/>
        </p:scale>
        <p:origin x="-294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4"/>
    </p:cViewPr>
  </p:sorter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3127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GB"/>
              <a:t>Renishaw plc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6B15EEB-6199-4F78-90B5-CBFBC9CD7B28}" type="datetime1">
              <a:rPr lang="en-GB"/>
              <a:pPr/>
              <a:t>04/11/2013</a:t>
            </a:fld>
            <a:endParaRPr lang="en-GB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GB"/>
              <a:t>Page </a:t>
            </a:r>
            <a:fld id="{5AA4D7B2-1F14-4672-98E1-A719C31F9F7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GB"/>
              <a:t>Renishaw plc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C49EE4D-5529-4661-BA30-F6CD3A5AF613}" type="datetime1">
              <a:rPr lang="en-GB"/>
              <a:pPr/>
              <a:t>04/11/2013</a:t>
            </a:fld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GB"/>
              <a:t>Confidential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431814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GB"/>
              <a:t>Page </a:t>
            </a:r>
            <a:fld id="{88230F06-C107-4A2E-AD06-18612C95C4F9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GB" smtClean="0"/>
              <a:t>Renishaw plc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C49EE4D-5529-4661-BA30-F6CD3A5AF613}" type="datetime1">
              <a:rPr lang="en-GB" smtClean="0"/>
              <a:pPr/>
              <a:t>04/11/2013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Confidential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GB" smtClean="0"/>
              <a:t>Page </a:t>
            </a:r>
            <a:fld id="{88230F06-C107-4A2E-AD06-18612C95C4F9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67544" y="2362200"/>
            <a:ext cx="7681936" cy="228600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600">
                <a:solidFill>
                  <a:srgbClr val="FF993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724400"/>
            <a:ext cx="7671424" cy="1219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763560"/>
            <a:ext cx="9144000" cy="5080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pic>
        <p:nvPicPr>
          <p:cNvPr id="7" name="Picture 33" descr="D:\pri_strap_PC\digital\reg\rn_2307.jpg"/>
          <p:cNvPicPr>
            <a:picLocks noChangeAspect="1" noChangeArrowheads="1"/>
          </p:cNvPicPr>
          <p:nvPr userDrawn="1"/>
        </p:nvPicPr>
        <p:blipFill>
          <a:blip r:embed="rId2" cstate="print"/>
          <a:srcRect l="8772" t="23843" r="8772" b="23843"/>
          <a:stretch>
            <a:fillRect/>
          </a:stretch>
        </p:blipFill>
        <p:spPr bwMode="auto">
          <a:xfrm>
            <a:off x="509871" y="188640"/>
            <a:ext cx="18653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680" y="1412778"/>
            <a:ext cx="8280920" cy="48245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42" y="1340768"/>
            <a:ext cx="1965325" cy="4968552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340768"/>
            <a:ext cx="5748338" cy="49685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 rot="5400000">
            <a:off x="-1168424" y="4632920"/>
            <a:ext cx="3096344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 rot="5400000">
            <a:off x="-30225" y="2630624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 rot="5400000">
            <a:off x="-59878" y="1652165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F45947B-E012-4C20-AB64-3361ABD2C134}" type="datetime1">
              <a:rPr lang="en-US" smtClean="0"/>
              <a:pPr/>
              <a:t>11/4/2013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8"/>
            <a:ext cx="8280920" cy="48245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F45947B-E012-4C20-AB64-3361ABD2C134}" type="datetime1">
              <a:rPr lang="en-US" smtClean="0"/>
              <a:pPr/>
              <a:t>11/4/2013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90600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930" y="1556792"/>
            <a:ext cx="3856038" cy="45593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312" y="1524002"/>
            <a:ext cx="3857625" cy="45593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F45947B-E012-4C20-AB64-3361ABD2C134}" type="datetime1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1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824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824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5"/>
          <p:cNvSpPr>
            <a:spLocks noGrp="1"/>
          </p:cNvSpPr>
          <p:nvPr>
            <p:ph type="dt" sz="half" idx="12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F45947B-E012-4C20-AB64-3361ABD2C134}" type="datetime1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16" name="Tit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F45947B-E012-4C20-AB64-3361ABD2C134}" type="datetime1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F45947B-E012-4C20-AB64-3361ABD2C134}" type="datetime1">
              <a:rPr lang="en-US" smtClean="0"/>
              <a:pPr/>
              <a:t>11/4/2013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412776"/>
            <a:ext cx="4546848" cy="4680520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412776"/>
            <a:ext cx="3600400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90600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00392" y="6525344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7277432" y="6526356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F45947B-E012-4C20-AB64-3361ABD2C134}" type="datetime1">
              <a:rPr lang="en-US" smtClean="0"/>
              <a:pPr/>
              <a:t>11/4/2013</a:t>
            </a:fld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3890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10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F45947B-E012-4C20-AB64-3361ABD2C134}" type="datetime1">
              <a:rPr lang="en-US" smtClean="0"/>
              <a:pPr/>
              <a:t>11/4/2013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763560"/>
            <a:ext cx="9144000" cy="5076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412778"/>
            <a:ext cx="8208912" cy="482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pic>
        <p:nvPicPr>
          <p:cNvPr id="6177" name="Picture 33" descr="D:\pri_strap_PC\digital\reg\rn_2307.jpg"/>
          <p:cNvPicPr>
            <a:picLocks noChangeAspect="1" noChangeArrowheads="1"/>
          </p:cNvPicPr>
          <p:nvPr/>
        </p:nvPicPr>
        <p:blipFill>
          <a:blip r:embed="rId13" cstate="print"/>
          <a:srcRect l="8772" t="23843" r="8772" b="23843"/>
          <a:stretch>
            <a:fillRect/>
          </a:stretch>
        </p:blipFill>
        <p:spPr bwMode="auto">
          <a:xfrm>
            <a:off x="509871" y="188640"/>
            <a:ext cx="18653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193675" indent="-1936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256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60425" indent="-103188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146175" indent="-952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4351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18923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3495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8067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2639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H10M_IQ_PLUS_0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07904" y="1268760"/>
            <a:ext cx="2556778" cy="5127625"/>
          </a:xfrm>
          <a:prstGeom prst="rect">
            <a:avLst/>
          </a:prstGeom>
        </p:spPr>
      </p:pic>
      <p:sp>
        <p:nvSpPr>
          <p:cNvPr id="7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PH10M-iQ PLUS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is typical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positional span?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7" y="1771200"/>
            <a:ext cx="8064895" cy="115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Positional span of sphere location (</a:t>
            </a:r>
            <a:r>
              <a:rPr lang="en-GB" i="1" kern="0" dirty="0" smtClean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sz="1100" kern="0" dirty="0" smtClean="0">
                <a:solidFill>
                  <a:schemeClr val="bg1">
                    <a:lumMod val="50000"/>
                  </a:schemeClr>
                </a:solidFill>
              </a:rPr>
              <a:t>LTI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evaluated as per ISO 10360-5 (2010) but covering all 720 head positions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Horizontal arm machine test specification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Bridge machine test specification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3140968"/>
          <a:ext cx="806489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400"/>
                <a:gridCol w="4464496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PAA3 extension bar</a:t>
                      </a:r>
                      <a:b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TP20 STD force module</a:t>
                      </a:r>
                      <a:b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 mm x Ø 4 mm stylus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MPEe</a:t>
                      </a:r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± (9 + L / 100) µm (L in mm)</a:t>
                      </a:r>
                    </a:p>
                    <a:p>
                      <a:pPr algn="l"/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ISO 10360-2 (2009)</a:t>
                      </a:r>
                    </a:p>
                    <a:p>
                      <a:pPr algn="l"/>
                      <a:endParaRPr lang="en-GB" sz="2000" kern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95536" y="5013176"/>
          <a:ext cx="8064896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8392"/>
                <a:gridCol w="453650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PAA1 adaptor</a:t>
                      </a:r>
                      <a:b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TP20 STD force module</a:t>
                      </a:r>
                      <a:b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 mm x Ø 4 mm stylus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kern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MPEe</a:t>
                      </a:r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= ± (1 + L / 750) µm (L in mm)</a:t>
                      </a:r>
                    </a:p>
                    <a:p>
                      <a:pPr algn="l"/>
                      <a:r>
                        <a:rPr lang="en-GB" sz="2000" kern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ISO 10360-2 (2009)</a:t>
                      </a:r>
                    </a:p>
                    <a:p>
                      <a:pPr algn="l"/>
                      <a:endParaRPr lang="en-GB" sz="2000" kern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Mounting options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772816"/>
            <a:ext cx="7992888" cy="34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PH10M-iQ PLUS can be mounted vertically or horizontally on horizontal arm machines and vertically on bridge machines</a:t>
            </a:r>
          </a:p>
        </p:txBody>
      </p:sp>
      <p:pic>
        <p:nvPicPr>
          <p:cNvPr id="10" name="Picture 9" descr="CMM options.png"/>
          <p:cNvPicPr>
            <a:picLocks noChangeAspect="1"/>
          </p:cNvPicPr>
          <p:nvPr/>
        </p:nvPicPr>
        <p:blipFill>
          <a:blip r:embed="rId3" cstate="print"/>
          <a:srcRect l="53823"/>
          <a:stretch>
            <a:fillRect/>
          </a:stretch>
        </p:blipFill>
        <p:spPr>
          <a:xfrm>
            <a:off x="395536" y="3284984"/>
            <a:ext cx="1920657" cy="1872208"/>
          </a:xfrm>
          <a:prstGeom prst="rect">
            <a:avLst/>
          </a:prstGeom>
        </p:spPr>
      </p:pic>
      <p:pic>
        <p:nvPicPr>
          <p:cNvPr id="11" name="Picture 10" descr="CMM options.png"/>
          <p:cNvPicPr>
            <a:picLocks noChangeAspect="1"/>
          </p:cNvPicPr>
          <p:nvPr/>
        </p:nvPicPr>
        <p:blipFill>
          <a:blip r:embed="rId3" cstate="print"/>
          <a:srcRect r="60208"/>
          <a:stretch>
            <a:fillRect/>
          </a:stretch>
        </p:blipFill>
        <p:spPr>
          <a:xfrm>
            <a:off x="6732240" y="3212976"/>
            <a:ext cx="1925794" cy="2178407"/>
          </a:xfrm>
          <a:prstGeom prst="rect">
            <a:avLst/>
          </a:prstGeom>
        </p:spPr>
      </p:pic>
      <p:pic>
        <p:nvPicPr>
          <p:cNvPr id="13" name="Picture 12" descr="PH10M-iQ PLUs illustration vertically mounted.png"/>
          <p:cNvPicPr>
            <a:picLocks noChangeAspect="1"/>
          </p:cNvPicPr>
          <p:nvPr/>
        </p:nvPicPr>
        <p:blipFill>
          <a:blip r:embed="rId4" cstate="print"/>
          <a:srcRect l="35594"/>
          <a:stretch>
            <a:fillRect/>
          </a:stretch>
        </p:blipFill>
        <p:spPr>
          <a:xfrm>
            <a:off x="3203848" y="4005064"/>
            <a:ext cx="679353" cy="1537163"/>
          </a:xfrm>
          <a:prstGeom prst="rect">
            <a:avLst/>
          </a:prstGeom>
        </p:spPr>
      </p:pic>
      <p:pic>
        <p:nvPicPr>
          <p:cNvPr id="14" name="Picture 13" descr="PH10M-iQ PLUs illustration horizontally mount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V="1">
            <a:off x="2627784" y="3212976"/>
            <a:ext cx="2453398" cy="456619"/>
          </a:xfrm>
          <a:prstGeom prst="rect">
            <a:avLst/>
          </a:prstGeom>
        </p:spPr>
      </p:pic>
      <p:pic>
        <p:nvPicPr>
          <p:cNvPr id="15" name="Picture 14" descr="PH10M-iQ PLUS illustration BRIDGE vertically mount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056" y="3645024"/>
            <a:ext cx="774044" cy="1612991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 bwMode="auto">
          <a:xfrm>
            <a:off x="1691680" y="3429000"/>
            <a:ext cx="1080120" cy="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2123728" y="4221088"/>
            <a:ext cx="959663" cy="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>
            <a:off x="5652120" y="4149080"/>
            <a:ext cx="1008112" cy="0"/>
          </a:xfrm>
          <a:prstGeom prst="straightConnector1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eaLnBrk="1" hangingPunct="1">
              <a:defRPr/>
            </a:pPr>
            <a:r>
              <a:rPr lang="en-GB" sz="2400" b="1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Two heads in one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5537" y="1771200"/>
            <a:ext cx="8424935" cy="122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PH10M-iQ PLUS works with all PH10M compatible probes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Only the following touch-trigger probes can utilise inferred qualification;</a:t>
            </a:r>
          </a:p>
        </p:txBody>
      </p:sp>
      <p:pic>
        <p:nvPicPr>
          <p:cNvPr id="4" name="Picture 3" descr="Probes line up for PH10M-iQ PLUS.png"/>
          <p:cNvPicPr>
            <a:picLocks noChangeAspect="1"/>
          </p:cNvPicPr>
          <p:nvPr/>
        </p:nvPicPr>
        <p:blipFill>
          <a:blip r:embed="rId3" cstate="print"/>
          <a:srcRect b="64784"/>
          <a:stretch>
            <a:fillRect/>
          </a:stretch>
        </p:blipFill>
        <p:spPr>
          <a:xfrm>
            <a:off x="539553" y="2844940"/>
            <a:ext cx="3888431" cy="91207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4077072"/>
            <a:ext cx="7992888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following scanning probes can only be used in traditional PH10 mode and cannot utilise inferred qualification;</a:t>
            </a:r>
          </a:p>
        </p:txBody>
      </p:sp>
      <p:pic>
        <p:nvPicPr>
          <p:cNvPr id="7" name="Picture 6" descr="Probes line up for PH10M-iQ PLUS.png"/>
          <p:cNvPicPr>
            <a:picLocks noChangeAspect="1"/>
          </p:cNvPicPr>
          <p:nvPr/>
        </p:nvPicPr>
        <p:blipFill>
          <a:blip r:embed="rId3" cstate="print"/>
          <a:srcRect t="38417" b="755"/>
          <a:stretch>
            <a:fillRect/>
          </a:stretch>
        </p:blipFill>
        <p:spPr>
          <a:xfrm>
            <a:off x="611560" y="5013176"/>
            <a:ext cx="3384376" cy="13711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67544" y="3645024"/>
            <a:ext cx="48923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TP20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037334" y="3645024"/>
            <a:ext cx="65434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000" b="1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TP2-5W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707975" y="3645024"/>
            <a:ext cx="55976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000" b="1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TP200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2497112" y="3645024"/>
            <a:ext cx="41870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000" b="1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TP6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268233" y="3645024"/>
            <a:ext cx="5116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000" b="1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TP6A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973886" y="3645024"/>
            <a:ext cx="52610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1000" b="1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TP7M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7544" y="6381328"/>
            <a:ext cx="60305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SP25M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088630" y="6381328"/>
            <a:ext cx="6735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000" b="1" kern="0" dirty="0" smtClean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SP600M</a:t>
            </a:r>
            <a:endParaRPr kumimoji="0" lang="en-GB" sz="1000" b="1" i="0" u="none" strike="noStrike" kern="0" cap="none" spc="0" normalizeH="0" baseline="0" noProof="0" dirty="0" smtClean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669" y="795145"/>
            <a:ext cx="8414543" cy="445933"/>
          </a:xfrm>
          <a:noFill/>
        </p:spPr>
        <p:txBody>
          <a:bodyPr/>
          <a:lstStyle/>
          <a:p>
            <a:r>
              <a:rPr lang="en-GB" dirty="0" smtClean="0"/>
              <a:t>Summary</a:t>
            </a:r>
            <a:endParaRPr lang="en-GB" b="0" i="1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784887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PH10M-iQ PLUS head is supplied with a calibration file used by an inferred calibration algorithm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Following a quick qualification procedure, the user can measure in all 720 positions without </a:t>
            </a:r>
            <a:r>
              <a:rPr lang="en-GB" dirty="0" err="1" smtClean="0">
                <a:solidFill>
                  <a:schemeClr val="bg1">
                    <a:lumMod val="50000"/>
                  </a:schemeClr>
                </a:solidFill>
              </a:rPr>
              <a:t>requalifying</a:t>
            </a: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PH10M-iQ PLUS is aimed at horizontal arm CMM applications, vertically or horizontally, but can also be used on bridge machine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By reducing the time required for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qualification, </a:t>
            </a: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PH10M-iQ PLUS increases the time that the CMM is available for measurement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kern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PH10M-iQ PLUS functions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identically to PH10M PLUS but inferred qualification is usable with any touch-trigger probe application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 smtClean="0"/>
              <a:t>PH10M-iQ PLUS</a:t>
            </a:r>
            <a:br>
              <a:rPr lang="en-GB" dirty="0" smtClean="0"/>
            </a:br>
            <a:endParaRPr lang="en-GB" dirty="0"/>
          </a:p>
        </p:txBody>
      </p:sp>
      <p:pic>
        <p:nvPicPr>
          <p:cNvPr id="4" name="Picture 3" descr="PH10M_IQ_PLUS_0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07904" y="1268760"/>
            <a:ext cx="2556778" cy="5127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 rot="437255">
            <a:off x="723129" y="5072215"/>
            <a:ext cx="3254427" cy="830997"/>
          </a:xfrm>
          <a:prstGeom prst="rect">
            <a:avLst/>
          </a:prstGeom>
          <a:solidFill>
            <a:srgbClr val="FF9934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Now with 2 year warranty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as standard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PH10M-iQ PLUS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772816"/>
            <a:ext cx="511256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Functionally identical to PH10M PLUS but with the addition of inferred qualification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Inferred qualification increases throughput by removing the need to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qualify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each head position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used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 a measurement program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PH10M-iQ PLUS allows the user to operate the head in all 720 positions without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qualifying each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one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rgbClr val="FF9933"/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5" name="Picture 4" descr="PH10M_head-on_ linear.jpg"/>
          <p:cNvPicPr>
            <a:picLocks noChangeAspect="1"/>
          </p:cNvPicPr>
          <p:nvPr/>
        </p:nvPicPr>
        <p:blipFill>
          <a:blip r:embed="rId3" cstate="print"/>
          <a:srcRect t="1383"/>
          <a:stretch>
            <a:fillRect/>
          </a:stretch>
        </p:blipFill>
        <p:spPr>
          <a:xfrm>
            <a:off x="6228184" y="1268760"/>
            <a:ext cx="1880964" cy="55620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PH10M-iQ PLUS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772816"/>
            <a:ext cx="6192688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Perfect for applications where throughput is desired over very high levels of accuracy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Body in white inspection for the automotive industry is the exact type of application that benefits most from using  PH10M-iQ PLUS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Larger tolerances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Horizontal arm machines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Long extension bars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Multiple head angles</a:t>
            </a: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lvl="0"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rgbClr val="FF9933"/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050" name="Picture 2" descr="http://www.willrich.com/images/wenzel_images/wenzelRAFSeries_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1844824"/>
            <a:ext cx="1933575" cy="1866900"/>
          </a:xfrm>
          <a:prstGeom prst="rect">
            <a:avLst/>
          </a:prstGeom>
          <a:noFill/>
        </p:spPr>
      </p:pic>
      <p:pic>
        <p:nvPicPr>
          <p:cNvPr id="2052" name="Picture 4" descr="http://www.willrich.com/images/wenzel_images/wenzelRAFPlusSeries_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2240" y="4293096"/>
            <a:ext cx="1933575" cy="1885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head file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7" y="1771200"/>
            <a:ext cx="5328591" cy="34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PH10M-iQ PLUS is functionally the same as a standard PH10 PLUS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The difference is that it undergoes an error mapping process that creates a calibration map that is saved to the head file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Each unique head file is shipped on a CD with the head</a:t>
            </a: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11" descr="revo_mini_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276872"/>
            <a:ext cx="1563048" cy="158071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6" name="Picture 5" descr="revo_mini_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0232" y="2996952"/>
            <a:ext cx="1563048" cy="158071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7" name="Picture 6" descr="revo_mini_c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16216" y="3645024"/>
            <a:ext cx="1563048" cy="1580710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10M_90° right.jpg"/>
          <p:cNvPicPr>
            <a:picLocks noChangeAspect="1"/>
          </p:cNvPicPr>
          <p:nvPr/>
        </p:nvPicPr>
        <p:blipFill>
          <a:blip r:embed="rId3" cstate="print"/>
          <a:srcRect t="20689"/>
          <a:stretch>
            <a:fillRect/>
          </a:stretch>
        </p:blipFill>
        <p:spPr>
          <a:xfrm>
            <a:off x="971600" y="1268760"/>
            <a:ext cx="6909103" cy="1872208"/>
          </a:xfrm>
          <a:prstGeom prst="rect">
            <a:avLst/>
          </a:prstGeom>
        </p:spPr>
      </p:pic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 benefits and innovations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7" y="2924944"/>
            <a:ext cx="8280919" cy="3455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Increased throughput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PH10M-iQ PLUS provides all the functionality of Renishaw’s industry standard PH10M PLUS but with the addition of inferred qualification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Inferred qualification allows PH10M-iQ PLUS to measure in any head position without having to </a:t>
            </a:r>
            <a:r>
              <a:rPr lang="en-GB" kern="0" dirty="0" err="1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requalify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each one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Two heads in one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PH10M-iQ PLUS can be used for any PH10M PLUS application but also gives touch-trigger probing routines a significant time saving advantage with inferred qualification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accurate?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7" y="1771200"/>
            <a:ext cx="7056783" cy="108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System accuracy can be optimised by increasing the number of positions during probe qualification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Horizontal arm machines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b="1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b="1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Bridge machines</a:t>
            </a:r>
          </a:p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0" marR="0" lvl="0" indent="-45720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67544" y="3140968"/>
          <a:ext cx="77768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592288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Mounting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Positions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i="1" dirty="0" smtClean="0"/>
                        <a:t>P</a:t>
                      </a:r>
                      <a:r>
                        <a:rPr lang="en-GB" sz="900" dirty="0" smtClean="0"/>
                        <a:t>LTI</a:t>
                      </a:r>
                      <a:r>
                        <a:rPr lang="en-GB" sz="1400" dirty="0" smtClean="0"/>
                        <a:t> - Typical positional span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Vertical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95 µm</a:t>
                      </a:r>
                    </a:p>
                  </a:txBody>
                  <a:tcPr anchor="ctr"/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Horizontal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125 µm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80 µm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18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65 µm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67544" y="5783664"/>
          <a:ext cx="777686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2592288"/>
                <a:gridCol w="34563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Mounting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Positions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i="1" dirty="0" smtClean="0"/>
                        <a:t>P</a:t>
                      </a:r>
                      <a:r>
                        <a:rPr lang="en-GB" sz="900" dirty="0" smtClean="0"/>
                        <a:t>LTI</a:t>
                      </a:r>
                      <a:r>
                        <a:rPr lang="en-GB" sz="1400" dirty="0" smtClean="0"/>
                        <a:t> - Typical positional span</a:t>
                      </a:r>
                      <a:endParaRPr lang="en-GB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Vertical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smtClean="0"/>
                        <a:t>15 µm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inferred qualification 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procedure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PH10MiQ Head Orientation @ 8 Pos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484784"/>
            <a:ext cx="3460428" cy="3656216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6" y="1340768"/>
            <a:ext cx="3816423" cy="7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Horizontal arm machine,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horizontally mounted - </a:t>
            </a:r>
            <a:r>
              <a:rPr lang="en-GB" kern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Inferred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probe qualification routine for 8 positions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2708920"/>
          <a:ext cx="3168352" cy="2448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408045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Set 1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Set 2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B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B angle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-90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180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180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inferred qualification procedure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95537" y="1340768"/>
            <a:ext cx="3816423" cy="7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</a:rPr>
              <a:t>Horizontal arm machine, horizontally mounted - </a:t>
            </a:r>
            <a:r>
              <a:rPr lang="en-GB" kern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Inferred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probe qualification routine for 12 positions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2708920"/>
          <a:ext cx="3168352" cy="32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</a:tblGrid>
              <a:tr h="408045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Set 1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Set 2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B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B angle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-60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-60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-120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-120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180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180</a:t>
                      </a:r>
                      <a:endParaRPr lang="en-GB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8" name="Picture 7" descr="PH10MiQ Head Orientation @ 12 Pos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36096" y="1484784"/>
            <a:ext cx="3363785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10MiQ Head Orientation @ 18 Pos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056" y="1412776"/>
            <a:ext cx="3885425" cy="3332807"/>
          </a:xfrm>
          <a:prstGeom prst="rect">
            <a:avLst/>
          </a:prstGeom>
        </p:spPr>
      </p:pic>
      <p:sp>
        <p:nvSpPr>
          <p:cNvPr id="21" name="Title 2"/>
          <p:cNvSpPr txBox="1">
            <a:spLocks/>
          </p:cNvSpPr>
          <p:nvPr/>
        </p:nvSpPr>
        <p:spPr bwMode="auto">
          <a:xfrm>
            <a:off x="395536" y="795600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inferred qualification procedure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2708920"/>
          <a:ext cx="4752528" cy="326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"/>
                <a:gridCol w="792088"/>
                <a:gridCol w="792088"/>
                <a:gridCol w="792088"/>
                <a:gridCol w="792088"/>
                <a:gridCol w="792088"/>
              </a:tblGrid>
              <a:tr h="408045"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Set 1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Set 2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Set 3</a:t>
                      </a:r>
                      <a:endParaRPr lang="en-GB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B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B angle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A</a:t>
                      </a:r>
                      <a:r>
                        <a:rPr lang="en-GB" sz="1400" baseline="0" dirty="0" smtClean="0"/>
                        <a:t> angle</a:t>
                      </a:r>
                      <a:endParaRPr lang="en-GB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B angle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-60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-60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-60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120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-120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-120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-120</a:t>
                      </a:r>
                      <a:endParaRPr lang="en-GB" sz="1400" dirty="0"/>
                    </a:p>
                  </a:txBody>
                  <a:tcPr anchor="ctr"/>
                </a:tc>
              </a:tr>
              <a:tr h="408045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180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180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180</a:t>
                      </a:r>
                      <a:endParaRPr lang="en-GB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7" y="1340768"/>
            <a:ext cx="3816423" cy="793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</a:rPr>
              <a:t>Horizontal arm machine, horizontally mounted - </a:t>
            </a:r>
            <a:r>
              <a:rPr lang="en-GB" kern="0" baseline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Inferred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probe qualification routine for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18 </a:t>
            </a:r>
            <a:r>
              <a:rPr lang="en-GB" kern="0" dirty="0" smtClean="0">
                <a:solidFill>
                  <a:schemeClr val="bg1">
                    <a:lumMod val="50000"/>
                  </a:schemeClr>
                </a:solidFill>
                <a:latin typeface="+mn-lt"/>
              </a:rPr>
              <a:t>positions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werPoint corporate template 4x3 2011">
  <a:themeElements>
    <a:clrScheme name="Renishaw &amp; Process control">
      <a:dk1>
        <a:srgbClr val="515151"/>
      </a:dk1>
      <a:lt1>
        <a:srgbClr val="FFFFFF"/>
      </a:lt1>
      <a:dk2>
        <a:srgbClr val="A3A3A3"/>
      </a:dk2>
      <a:lt2>
        <a:srgbClr val="FFFFFF"/>
      </a:lt2>
      <a:accent1>
        <a:srgbClr val="FF9933"/>
      </a:accent1>
      <a:accent2>
        <a:srgbClr val="000000"/>
      </a:accent2>
      <a:accent3>
        <a:srgbClr val="0000FF"/>
      </a:accent3>
      <a:accent4>
        <a:srgbClr val="BC01FF"/>
      </a:accent4>
      <a:accent5>
        <a:srgbClr val="008A00"/>
      </a:accent5>
      <a:accent6>
        <a:srgbClr val="FF0000"/>
      </a:accent6>
      <a:hlink>
        <a:srgbClr val="002060"/>
      </a:hlink>
      <a:folHlink>
        <a:srgbClr val="5E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solidFill>
          <a:srgbClr val="FF9934"/>
        </a:solidFill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>
    <a:extraClrScheme>
      <a:clrScheme name="Office Theme 1">
        <a:dk1>
          <a:srgbClr val="666666"/>
        </a:dk1>
        <a:lt1>
          <a:srgbClr val="FFFFFF"/>
        </a:lt1>
        <a:dk2>
          <a:srgbClr val="FFFFFF"/>
        </a:dk2>
        <a:lt2>
          <a:srgbClr val="999999"/>
        </a:lt2>
        <a:accent1>
          <a:srgbClr val="FF9933"/>
        </a:accent1>
        <a:accent2>
          <a:srgbClr val="999999"/>
        </a:accent2>
        <a:accent3>
          <a:srgbClr val="FFFFFF"/>
        </a:accent3>
        <a:accent4>
          <a:srgbClr val="565656"/>
        </a:accent4>
        <a:accent5>
          <a:srgbClr val="FFCAAD"/>
        </a:accent5>
        <a:accent6>
          <a:srgbClr val="8A8A8A"/>
        </a:accent6>
        <a:hlink>
          <a:srgbClr val="FF6600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Document_x0020_number xmlns="08b2cd93-6665-485e-a71c-3a6b058601cd" xsi:nil="true"/>
    <Language_x0020__x002d__x0020_use_x0020_lookup xmlns="08b2cd93-6665-485e-a71c-3a6b058601cd">English</Language_x0020__x002d__x0020_use_x0020_lookup>
    <Description0 xmlns="08b2cd93-6665-485e-a71c-3a6b058601cd" xsi:nil="true"/>
    <File_x0020_format xmlns="08b2cd93-6665-485e-a71c-3a6b058601cd">.potx (PowerPoint 2007)</File_x0020_format>
    <Mediacentre_x0020_link xmlns="08b2cd93-6665-485e-a71c-3a6b058601cd">
      <Url xsi:nil="true"/>
      <Description xsi:nil="true"/>
    </Mediacentre_x0020_link>
    <Colour_x0020_type xmlns="08b2cd93-6665-485e-a71c-3a6b058601cd">RGB</Colour_x0020_type>
    <Category xmlns="08b2cd93-6665-485e-a71c-3a6b058601cd">Corporate guideline</Category>
    <Thumbnail xmlns="08b2cd93-6665-485e-a71c-3a6b058601cd">
      <Url xsi:nil="true"/>
      <Description xsi:nil="true"/>
    </Thumbnail>
    <Media_x0020_type xmlns="08b2cd93-6665-485e-a71c-3a6b058601cd">PowerPoint presentation</Media_x0020_typ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2A0AC09F043418F00417E4C06254C" ma:contentTypeVersion="10" ma:contentTypeDescription="Create a new document." ma:contentTypeScope="" ma:versionID="2a802b362a8ea54686d1367b8b768a99">
  <xsd:schema xmlns:xsd="http://www.w3.org/2001/XMLSchema" xmlns:p="http://schemas.microsoft.com/office/2006/metadata/properties" xmlns:ns1="08b2cd93-6665-485e-a71c-3a6b058601cd" targetNamespace="http://schemas.microsoft.com/office/2006/metadata/properties" ma:root="true" ma:fieldsID="43c65d699c317e789cc5f7c9672eed88" ns1:_="">
    <xsd:import namespace="08b2cd93-6665-485e-a71c-3a6b058601cd"/>
    <xsd:element name="properties">
      <xsd:complexType>
        <xsd:sequence>
          <xsd:element name="documentManagement">
            <xsd:complexType>
              <xsd:all>
                <xsd:element ref="ns1:Category"/>
                <xsd:element ref="ns1:Description0" minOccurs="0"/>
                <xsd:element ref="ns1:File_x0020_format"/>
                <xsd:element ref="ns1:Media_x0020_type" minOccurs="0"/>
                <xsd:element ref="ns1:Mediacentre_x0020_link" minOccurs="0"/>
                <xsd:element ref="ns1:Colour_x0020_type" minOccurs="0"/>
                <xsd:element ref="ns1:Document_x0020_number" minOccurs="0"/>
                <xsd:element ref="ns1:Language_x0020__x002d__x0020_use_x0020_lookup"/>
                <xsd:element ref="ns1:Thumbnail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8b2cd93-6665-485e-a71c-3a6b058601cd" elementFormDefault="qualified">
    <xsd:import namespace="http://schemas.microsoft.com/office/2006/documentManagement/types"/>
    <xsd:element name="Category" ma:index="0" ma:displayName="Category" ma:default="Corporate guideline" ma:format="Dropdown" ma:internalName="Category">
      <xsd:simpleType>
        <xsd:restriction base="dms:Choice">
          <xsd:enumeration value="Corporate guideline"/>
          <xsd:enumeration value="Form"/>
          <xsd:enumeration value="Logo"/>
        </xsd:restriction>
      </xsd:simpleType>
    </xsd:element>
    <xsd:element name="Description0" ma:index="3" nillable="true" ma:displayName="Description" ma:internalName="Description0">
      <xsd:simpleType>
        <xsd:restriction base="dms:Note"/>
      </xsd:simpleType>
    </xsd:element>
    <xsd:element name="File_x0020_format" ma:index="4" ma:displayName="File format" ma:internalName="File_x0020_format">
      <xsd:simpleType>
        <xsd:restriction base="dms:Text">
          <xsd:maxLength value="255"/>
        </xsd:restriction>
      </xsd:simpleType>
    </xsd:element>
    <xsd:element name="Media_x0020_type" ma:index="5" nillable="true" ma:displayName="Media type" ma:format="Dropdown" ma:internalName="Media_x0020_type">
      <xsd:simpleType>
        <xsd:restriction base="dms:Choice">
          <xsd:enumeration value="AP, IN, TE modules"/>
          <xsd:enumeration value="CD cases"/>
          <xsd:enumeration value="Corporate back pages"/>
          <xsd:enumeration value="General"/>
          <xsd:enumeration value="Legal"/>
          <xsd:enumeration value="PowerPoint presentation"/>
          <xsd:enumeration value="Promo gifts and clothing"/>
          <xsd:enumeration value="Sales literature"/>
          <xsd:enumeration value="Video"/>
          <xsd:enumeration value="Web"/>
        </xsd:restriction>
      </xsd:simpleType>
    </xsd:element>
    <xsd:element name="Mediacentre_x0020_link" ma:index="6" nillable="true" ma:displayName="Mediacentre link" ma:format="Hyperlink" ma:internalName="Mediacentre_x0020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lour_x0020_type" ma:index="7" nillable="true" ma:displayName="Colour type" ma:default="RGB" ma:format="Dropdown" ma:internalName="Colour_x0020_type">
      <xsd:simpleType>
        <xsd:union memberTypes="dms:Text">
          <xsd:simpleType>
            <xsd:restriction base="dms:Choice">
              <xsd:enumeration value="CMYK"/>
              <xsd:enumeration value="RGB"/>
            </xsd:restriction>
          </xsd:simpleType>
        </xsd:union>
      </xsd:simpleType>
    </xsd:element>
    <xsd:element name="Document_x0020_number" ma:index="8" nillable="true" ma:displayName="Document number" ma:internalName="Document_x0020_number">
      <xsd:simpleType>
        <xsd:restriction base="dms:Text">
          <xsd:maxLength value="255"/>
        </xsd:restriction>
      </xsd:simpleType>
    </xsd:element>
    <xsd:element name="Language_x0020__x002d__x0020_use_x0020_lookup" ma:index="9" ma:displayName="Language" ma:default="English" ma:format="Dropdown" ma:internalName="Language_x0020__x002d__x0020_use_x0020_lookup">
      <xsd:simpleType>
        <xsd:union memberTypes="dms:Text">
          <xsd:simpleType>
            <xsd:restriction base="dms:Choice">
              <xsd:enumeration value="Chinese (Simplified)"/>
              <xsd:enumeration value="Czech"/>
              <xsd:enumeration value="Dutch"/>
              <xsd:enumeration value="English"/>
              <xsd:enumeration value="French"/>
              <xsd:enumeration value="German"/>
              <xsd:enumeration value="Italian"/>
              <xsd:enumeration value="Japanese"/>
              <xsd:enumeration value="Korean"/>
              <xsd:enumeration value="Polish"/>
              <xsd:enumeration value="Portuguese"/>
              <xsd:enumeration value="Romanian"/>
              <xsd:enumeration value="Russian"/>
              <xsd:enumeration value="Spanish"/>
              <xsd:enumeration value="Swedish"/>
              <xsd:enumeration value="Taiwanese"/>
              <xsd:enumeration value="Turkish"/>
            </xsd:restriction>
          </xsd:simpleType>
        </xsd:union>
      </xsd:simpleType>
    </xsd:element>
    <xsd:element name="Thumbnail" ma:index="10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D4F519A-F2C9-4FA3-8733-EEB7393F6586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08b2cd93-6665-485e-a71c-3a6b058601cd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B0DF63C-3DCA-403E-AE70-2A0C101F7E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411D8A-D459-42BA-8E8B-218201DF05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b2cd93-6665-485e-a71c-3a6b058601c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corporate template 4x3 2011</Template>
  <TotalTime>4712</TotalTime>
  <Words>783</Words>
  <Application>Microsoft Office PowerPoint</Application>
  <PresentationFormat>On-screen Show (4:3)</PresentationFormat>
  <Paragraphs>252</Paragraphs>
  <Slides>14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PowerPoint corporate template 4x3 2011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Summary</vt:lpstr>
      <vt:lpstr>PH10M-iQ PLUS </vt:lpstr>
    </vt:vector>
  </TitlesOfParts>
  <Company>Renishaw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dj0204</dc:creator>
  <cp:lastModifiedBy>ah136618</cp:lastModifiedBy>
  <cp:revision>466</cp:revision>
  <dcterms:created xsi:type="dcterms:W3CDTF">2012-10-02T12:15:18Z</dcterms:created>
  <dcterms:modified xsi:type="dcterms:W3CDTF">2013-11-05T14:53:19Z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0x0101007B12A0AC09F043418F00417E4C06254C</vt:lpwstr>
  </property>
  <property fmtid="{D5CDD505-2E9C-101B-9397-08002B2CF9AE}" pid="3" name="Division">
    <vt:lpwstr>CORPORATE</vt:lpwstr>
  </property>
  <property fmtid="{D5CDD505-2E9C-101B-9397-08002B2CF9AE}" pid="4" name="Order">
    <vt:r8>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