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9" r:id="rId4"/>
  </p:sldMasterIdLst>
  <p:notesMasterIdLst>
    <p:notesMasterId r:id="rId20"/>
  </p:notesMasterIdLst>
  <p:handoutMasterIdLst>
    <p:handoutMasterId r:id="rId21"/>
  </p:handoutMasterIdLst>
  <p:sldIdLst>
    <p:sldId id="262" r:id="rId5"/>
    <p:sldId id="274" r:id="rId6"/>
    <p:sldId id="281" r:id="rId7"/>
    <p:sldId id="282" r:id="rId8"/>
    <p:sldId id="283" r:id="rId9"/>
    <p:sldId id="284" r:id="rId10"/>
    <p:sldId id="285" r:id="rId11"/>
    <p:sldId id="286" r:id="rId12"/>
    <p:sldId id="287" r:id="rId13"/>
    <p:sldId id="288" r:id="rId14"/>
    <p:sldId id="289" r:id="rId15"/>
    <p:sldId id="290" r:id="rId16"/>
    <p:sldId id="291" r:id="rId17"/>
    <p:sldId id="293" r:id="rId18"/>
    <p:sldId id="292" r:id="rId19"/>
  </p:sldIdLst>
  <p:sldSz cx="9144000" cy="6858000" type="screen4x3"/>
  <p:notesSz cx="9928225" cy="6797675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</p:clrMru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56" autoAdjust="0"/>
    <p:restoredTop sz="87224" autoAdjust="0"/>
  </p:normalViewPr>
  <p:slideViewPr>
    <p:cSldViewPr>
      <p:cViewPr varScale="1">
        <p:scale>
          <a:sx n="101" d="100"/>
          <a:sy n="101" d="100"/>
        </p:scale>
        <p:origin x="-191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0" d="100"/>
          <a:sy n="80" d="100"/>
        </p:scale>
        <p:origin x="-1974" y="-96"/>
      </p:cViewPr>
      <p:guideLst>
        <p:guide orient="horz" pos="2141"/>
        <p:guide pos="3127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302230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71" tIns="47786" rIns="95571" bIns="47786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r>
              <a:rPr lang="en-GB" dirty="0"/>
              <a:t>Renishaw plc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25995" y="0"/>
            <a:ext cx="4302230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71" tIns="47786" rIns="95571" bIns="47786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E6B15EEB-6199-4F78-90B5-CBFBC9CD7B28}" type="datetime1">
              <a:rPr lang="en-GB"/>
              <a:pPr/>
              <a:t>23/10/2013</a:t>
            </a:fld>
            <a:endParaRPr lang="en-GB" dirty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6457792"/>
            <a:ext cx="4302230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71" tIns="47786" rIns="95571" bIns="47786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r>
              <a:rPr lang="en-GB" dirty="0"/>
              <a:t>Confidential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25995" y="6457792"/>
            <a:ext cx="4302230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71" tIns="47786" rIns="95571" bIns="47786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r>
              <a:rPr lang="en-GB" dirty="0"/>
              <a:t>Page </a:t>
            </a:r>
            <a:fld id="{5AA4D7B2-1F14-4672-98E1-A719C31F9F77}" type="slidenum">
              <a:rPr lang="en-GB"/>
              <a:pPr/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302230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71" tIns="47786" rIns="95571" bIns="47786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r>
              <a:rPr lang="en-GB" dirty="0"/>
              <a:t>Renishaw plc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5995" y="0"/>
            <a:ext cx="4302230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71" tIns="47786" rIns="95571" bIns="47786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BC49EE4D-5529-4661-BA30-F6CD3A5AF613}" type="datetime1">
              <a:rPr lang="en-GB"/>
              <a:pPr/>
              <a:t>23/10/2013</a:t>
            </a:fld>
            <a:endParaRPr lang="en-GB" dirty="0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65488" y="511175"/>
            <a:ext cx="3397250" cy="25479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23765" y="3228896"/>
            <a:ext cx="7280697" cy="30589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71" tIns="47786" rIns="95571" bIns="4778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457792"/>
            <a:ext cx="4302230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71" tIns="47786" rIns="95571" bIns="47786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r>
              <a:rPr lang="en-GB" dirty="0"/>
              <a:t>Confidential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5995" y="6457792"/>
            <a:ext cx="4302230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71" tIns="47786" rIns="95571" bIns="47786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r>
              <a:rPr lang="en-GB" dirty="0"/>
              <a:t>Page </a:t>
            </a:r>
            <a:fld id="{88230F06-C107-4A2E-AD06-18612C95C4F9}" type="slidenum">
              <a:rPr lang="en-GB"/>
              <a:pPr/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9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467544" y="2362200"/>
            <a:ext cx="7681936" cy="2286000"/>
          </a:xfrm>
          <a:prstGeom prst="rect">
            <a:avLst/>
          </a:prstGeom>
          <a:noFill/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>
              <a:defRPr sz="3600">
                <a:solidFill>
                  <a:srgbClr val="FF9934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7180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467544" y="4724400"/>
            <a:ext cx="7671424" cy="1219200"/>
          </a:xfrm>
        </p:spPr>
        <p:txBody>
          <a:bodyPr/>
          <a:lstStyle>
            <a:lvl1pPr marL="0" indent="0">
              <a:buFontTx/>
              <a:buNone/>
              <a:defRPr sz="2400"/>
            </a:lvl1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auto">
          <a:xfrm>
            <a:off x="0" y="763560"/>
            <a:ext cx="9144000" cy="508000"/>
          </a:xfrm>
          <a:prstGeom prst="rect">
            <a:avLst/>
          </a:prstGeom>
          <a:solidFill>
            <a:srgbClr val="FF993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 dirty="0"/>
          </a:p>
        </p:txBody>
      </p:sp>
      <p:pic>
        <p:nvPicPr>
          <p:cNvPr id="7" name="Picture 33" descr="D:\pri_strap_PC\digital\reg\rn_2307.jpg"/>
          <p:cNvPicPr>
            <a:picLocks noChangeAspect="1" noChangeArrowheads="1"/>
          </p:cNvPicPr>
          <p:nvPr userDrawn="1"/>
        </p:nvPicPr>
        <p:blipFill>
          <a:blip r:embed="rId2" cstate="print"/>
          <a:srcRect l="8772" t="23843" r="8772" b="23843"/>
          <a:stretch>
            <a:fillRect/>
          </a:stretch>
        </p:blipFill>
        <p:spPr bwMode="auto">
          <a:xfrm>
            <a:off x="509871" y="188640"/>
            <a:ext cx="1865313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4680" y="1412778"/>
            <a:ext cx="8280920" cy="4824534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title"/>
          </p:nvPr>
        </p:nvSpPr>
        <p:spPr bwMode="auto">
          <a:xfrm>
            <a:off x="395536" y="795241"/>
            <a:ext cx="8414648" cy="44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400"/>
            </a:lvl1pPr>
          </a:lstStyle>
          <a:p>
            <a:pPr lvl="0"/>
            <a:r>
              <a:rPr lang="de-DE" dirty="0" smtClean="0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1342" y="1340768"/>
            <a:ext cx="1965325" cy="4968552"/>
          </a:xfrm>
          <a:prstGeom prst="rect">
            <a:avLst/>
          </a:prstGeom>
        </p:spPr>
        <p:txBody>
          <a:bodyPr vert="eaVert"/>
          <a:lstStyle>
            <a:lvl1pPr>
              <a:defRPr sz="2400"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1340768"/>
            <a:ext cx="5748338" cy="4968552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3"/>
          </p:nvPr>
        </p:nvSpPr>
        <p:spPr>
          <a:xfrm rot="5400000">
            <a:off x="-1168424" y="4632920"/>
            <a:ext cx="3096344" cy="256456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Footer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>
          <a:xfrm rot="5400000">
            <a:off x="-30225" y="2630624"/>
            <a:ext cx="792089" cy="228600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en-US" dirty="0" smtClean="0"/>
              <a:t>Slide </a:t>
            </a:r>
            <a:fld id="{2C3277D1-BC98-493B-8101-346FFB0B7EC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Date Placeholder 5"/>
          <p:cNvSpPr>
            <a:spLocks noGrp="1"/>
          </p:cNvSpPr>
          <p:nvPr>
            <p:ph type="dt" sz="half" idx="2"/>
          </p:nvPr>
        </p:nvSpPr>
        <p:spPr>
          <a:xfrm rot="5400000">
            <a:off x="-59878" y="1652165"/>
            <a:ext cx="864095" cy="241300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fld id="{80313842-5B8F-4CFB-A39D-0C6EDAAE629F}" type="datetime1">
              <a:rPr lang="en-GB" smtClean="0"/>
              <a:pPr/>
              <a:t>23/10/2013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412778"/>
            <a:ext cx="8280920" cy="4824534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8" name="Rectangle 15"/>
          <p:cNvSpPr>
            <a:spLocks noGrp="1" noChangeArrowheads="1"/>
          </p:cNvSpPr>
          <p:nvPr>
            <p:ph type="title"/>
          </p:nvPr>
        </p:nvSpPr>
        <p:spPr bwMode="auto">
          <a:xfrm>
            <a:off x="395536" y="795241"/>
            <a:ext cx="8414648" cy="44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400"/>
            </a:lvl1pPr>
          </a:lstStyle>
          <a:p>
            <a:pPr lvl="0"/>
            <a:r>
              <a:rPr lang="de-DE" dirty="0" smtClean="0"/>
              <a:t>Click to edit Master title style</a:t>
            </a:r>
            <a:endParaRPr lang="en-GB" dirty="0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635896" y="6525344"/>
            <a:ext cx="4953000" cy="256456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Footer</a:t>
            </a:r>
            <a:endParaRPr lang="en-US" dirty="0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218496" y="6524332"/>
            <a:ext cx="792089" cy="228600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en-US" dirty="0" smtClean="0"/>
              <a:t>Slide </a:t>
            </a:r>
            <a:fld id="{2C3277D1-BC98-493B-8101-346FFB0B7EC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Date Placeholder 5"/>
          <p:cNvSpPr>
            <a:spLocks noGrp="1"/>
          </p:cNvSpPr>
          <p:nvPr>
            <p:ph type="dt" sz="half" idx="2"/>
          </p:nvPr>
        </p:nvSpPr>
        <p:spPr>
          <a:xfrm>
            <a:off x="395536" y="6525344"/>
            <a:ext cx="864095" cy="241300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fld id="{2939AD4A-5384-4FDA-81EE-664FFACB2669}" type="datetime1">
              <a:rPr lang="en-GB" smtClean="0"/>
              <a:pPr/>
              <a:t>23/10/2013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6"/>
          </a:xfrm>
          <a:prstGeom prst="rect">
            <a:avLst/>
          </a:prstGeo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990600" y="6525344"/>
            <a:ext cx="4953000" cy="256456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en-US" dirty="0" smtClean="0"/>
              <a:t>Footer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7930" y="1556792"/>
            <a:ext cx="3856038" cy="45593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6312" y="1524002"/>
            <a:ext cx="3857625" cy="45593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635896" y="6525344"/>
            <a:ext cx="4953000" cy="256456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Footer</a:t>
            </a:r>
            <a:endParaRPr lang="en-US" dirty="0"/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218496" y="6524332"/>
            <a:ext cx="792089" cy="228600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en-US" dirty="0" smtClean="0"/>
              <a:t>Slide </a:t>
            </a:r>
            <a:fld id="{2C3277D1-BC98-493B-8101-346FFB0B7EC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Date Placeholder 5"/>
          <p:cNvSpPr>
            <a:spLocks noGrp="1"/>
          </p:cNvSpPr>
          <p:nvPr>
            <p:ph type="dt" sz="half" idx="10"/>
          </p:nvPr>
        </p:nvSpPr>
        <p:spPr>
          <a:xfrm>
            <a:off x="395536" y="6525344"/>
            <a:ext cx="864095" cy="241300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fld id="{71E752CC-AB4A-4E47-BB6D-098B29948688}" type="datetime1">
              <a:rPr lang="en-GB" smtClean="0"/>
              <a:pPr/>
              <a:t>23/10/2013</a:t>
            </a:fld>
            <a:endParaRPr lang="en-US" dirty="0"/>
          </a:p>
        </p:txBody>
      </p:sp>
      <p:sp>
        <p:nvSpPr>
          <p:cNvPr id="12" name="Rectangle 15"/>
          <p:cNvSpPr>
            <a:spLocks noGrp="1" noChangeArrowheads="1"/>
          </p:cNvSpPr>
          <p:nvPr>
            <p:ph type="title"/>
          </p:nvPr>
        </p:nvSpPr>
        <p:spPr bwMode="auto">
          <a:xfrm>
            <a:off x="395536" y="795241"/>
            <a:ext cx="8414648" cy="44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400"/>
            </a:lvl1pPr>
          </a:lstStyle>
          <a:p>
            <a:pPr lvl="0"/>
            <a:r>
              <a:rPr lang="de-DE" dirty="0" smtClean="0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824" y="1535113"/>
            <a:ext cx="4040188" cy="639763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7824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3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635896" y="6525344"/>
            <a:ext cx="4953000" cy="256456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Footer</a:t>
            </a:r>
            <a:endParaRPr lang="en-US" dirty="0"/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1218496" y="6524332"/>
            <a:ext cx="792089" cy="228600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en-US" dirty="0" smtClean="0"/>
              <a:t>Slide </a:t>
            </a:r>
            <a:fld id="{2C3277D1-BC98-493B-8101-346FFB0B7EC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Date Placeholder 5"/>
          <p:cNvSpPr>
            <a:spLocks noGrp="1"/>
          </p:cNvSpPr>
          <p:nvPr>
            <p:ph type="dt" sz="half" idx="12"/>
          </p:nvPr>
        </p:nvSpPr>
        <p:spPr>
          <a:xfrm>
            <a:off x="395536" y="6525344"/>
            <a:ext cx="864095" cy="241300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fld id="{A00F8DFC-EBDC-406C-B0F6-72E81295BD74}" type="datetime1">
              <a:rPr lang="en-GB" smtClean="0"/>
              <a:pPr/>
              <a:t>23/10/2013</a:t>
            </a:fld>
            <a:endParaRPr lang="en-US" dirty="0"/>
          </a:p>
        </p:txBody>
      </p:sp>
      <p:sp>
        <p:nvSpPr>
          <p:cNvPr id="16" name="Title 15"/>
          <p:cNvSpPr>
            <a:spLocks noGrp="1" noChangeArrowheads="1"/>
          </p:cNvSpPr>
          <p:nvPr>
            <p:ph type="title"/>
          </p:nvPr>
        </p:nvSpPr>
        <p:spPr bwMode="auto">
          <a:xfrm>
            <a:off x="395536" y="795241"/>
            <a:ext cx="8414648" cy="44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400"/>
            </a:lvl1pPr>
          </a:lstStyle>
          <a:p>
            <a:pPr lvl="0"/>
            <a:r>
              <a:rPr lang="de-DE" dirty="0" smtClean="0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635896" y="6525344"/>
            <a:ext cx="4953000" cy="256456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Footer</a:t>
            </a:r>
            <a:endParaRPr lang="en-US" dirty="0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218496" y="6524332"/>
            <a:ext cx="792089" cy="228600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en-US" dirty="0" smtClean="0"/>
              <a:t>Slide </a:t>
            </a:r>
            <a:fld id="{2C3277D1-BC98-493B-8101-346FFB0B7EC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Date Placeholder 5"/>
          <p:cNvSpPr>
            <a:spLocks noGrp="1"/>
          </p:cNvSpPr>
          <p:nvPr>
            <p:ph type="dt" sz="half" idx="2"/>
          </p:nvPr>
        </p:nvSpPr>
        <p:spPr>
          <a:xfrm>
            <a:off x="395536" y="6525344"/>
            <a:ext cx="864095" cy="241300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fld id="{886E45EB-E059-4DC5-91D0-E6E039709466}" type="datetime1">
              <a:rPr lang="en-GB" smtClean="0"/>
              <a:pPr/>
              <a:t>23/10/2013</a:t>
            </a:fld>
            <a:endParaRPr lang="en-US" dirty="0"/>
          </a:p>
        </p:txBody>
      </p:sp>
      <p:sp>
        <p:nvSpPr>
          <p:cNvPr id="9" name="Rectangle 15"/>
          <p:cNvSpPr>
            <a:spLocks noGrp="1" noChangeArrowheads="1"/>
          </p:cNvSpPr>
          <p:nvPr>
            <p:ph type="title"/>
          </p:nvPr>
        </p:nvSpPr>
        <p:spPr bwMode="auto">
          <a:xfrm>
            <a:off x="395536" y="795241"/>
            <a:ext cx="8414648" cy="44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400"/>
            </a:lvl1pPr>
          </a:lstStyle>
          <a:p>
            <a:pPr lvl="0"/>
            <a:r>
              <a:rPr lang="de-DE" dirty="0" smtClean="0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635896" y="6525344"/>
            <a:ext cx="4953000" cy="256456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Footer</a:t>
            </a:r>
            <a:endParaRPr lang="en-US" dirty="0"/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218496" y="6524332"/>
            <a:ext cx="792089" cy="228600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en-US" dirty="0" smtClean="0"/>
              <a:t>Slide </a:t>
            </a:r>
            <a:fld id="{2C3277D1-BC98-493B-8101-346FFB0B7EC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Date Placeholder 5"/>
          <p:cNvSpPr>
            <a:spLocks noGrp="1"/>
          </p:cNvSpPr>
          <p:nvPr>
            <p:ph type="dt" sz="half" idx="2"/>
          </p:nvPr>
        </p:nvSpPr>
        <p:spPr>
          <a:xfrm>
            <a:off x="395536" y="6525344"/>
            <a:ext cx="864095" cy="241300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fld id="{E5CEC370-F8A5-469F-8BDF-E36D69506F27}" type="datetime1">
              <a:rPr lang="en-GB" smtClean="0"/>
              <a:pPr/>
              <a:t>23/10/2013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960" y="1412776"/>
            <a:ext cx="4546848" cy="4680520"/>
          </a:xfrm>
        </p:spPr>
        <p:txBody>
          <a:bodyPr/>
          <a:lstStyle>
            <a:lvl1pPr>
              <a:defRPr sz="2000" b="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5536" y="1412776"/>
            <a:ext cx="3600400" cy="4691063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8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990600" y="6525344"/>
            <a:ext cx="4953000" cy="256456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en-US" dirty="0" smtClean="0"/>
              <a:t>Footer</a:t>
            </a:r>
            <a:endParaRPr lang="en-US" dirty="0"/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100392" y="6525344"/>
            <a:ext cx="792089" cy="228600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en-US" dirty="0" smtClean="0"/>
              <a:t>Slide </a:t>
            </a:r>
            <a:fld id="{2C3277D1-BC98-493B-8101-346FFB0B7EC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Date Placeholder 5"/>
          <p:cNvSpPr>
            <a:spLocks noGrp="1"/>
          </p:cNvSpPr>
          <p:nvPr>
            <p:ph type="dt" sz="half" idx="10"/>
          </p:nvPr>
        </p:nvSpPr>
        <p:spPr>
          <a:xfrm>
            <a:off x="7277432" y="6526356"/>
            <a:ext cx="864095" cy="241300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fld id="{24FF2596-8D77-42FE-BF64-F1CB1519F377}" type="datetime1">
              <a:rPr lang="en-GB" smtClean="0"/>
              <a:pPr/>
              <a:t>23/10/2013</a:t>
            </a:fld>
            <a:endParaRPr lang="en-US" dirty="0"/>
          </a:p>
        </p:txBody>
      </p:sp>
      <p:sp>
        <p:nvSpPr>
          <p:cNvPr id="8" name="Rectangle 15"/>
          <p:cNvSpPr>
            <a:spLocks noGrp="1" noChangeArrowheads="1"/>
          </p:cNvSpPr>
          <p:nvPr>
            <p:ph type="title"/>
          </p:nvPr>
        </p:nvSpPr>
        <p:spPr bwMode="auto">
          <a:xfrm>
            <a:off x="395536" y="795241"/>
            <a:ext cx="8414648" cy="44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400"/>
            </a:lvl1pPr>
          </a:lstStyle>
          <a:p>
            <a:pPr lvl="0"/>
            <a:r>
              <a:rPr lang="de-DE" dirty="0" smtClean="0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836712"/>
            <a:ext cx="5486400" cy="3890862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635896" y="6525344"/>
            <a:ext cx="4953000" cy="256456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Footer</a:t>
            </a:r>
            <a:endParaRPr lang="en-US" dirty="0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218496" y="6524332"/>
            <a:ext cx="792089" cy="228600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en-US" dirty="0" smtClean="0"/>
              <a:t>Slide </a:t>
            </a:r>
            <a:fld id="{2C3277D1-BC98-493B-8101-346FFB0B7EC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Date Placeholder 5"/>
          <p:cNvSpPr>
            <a:spLocks noGrp="1"/>
          </p:cNvSpPr>
          <p:nvPr>
            <p:ph type="dt" sz="half" idx="10"/>
          </p:nvPr>
        </p:nvSpPr>
        <p:spPr>
          <a:xfrm>
            <a:off x="395536" y="6525344"/>
            <a:ext cx="864095" cy="241300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fld id="{562E59F5-320F-4117-BF9A-7ED938D14E7E}" type="datetime1">
              <a:rPr lang="en-GB" smtClean="0"/>
              <a:pPr/>
              <a:t>23/10/2013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0" y="763560"/>
            <a:ext cx="9144000" cy="507600"/>
          </a:xfrm>
          <a:prstGeom prst="rect">
            <a:avLst/>
          </a:prstGeom>
          <a:solidFill>
            <a:srgbClr val="FF9933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 dirty="0"/>
          </a:p>
        </p:txBody>
      </p:sp>
      <p:sp>
        <p:nvSpPr>
          <p:cNvPr id="6155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5536" y="1412778"/>
            <a:ext cx="8208912" cy="48245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pic>
        <p:nvPicPr>
          <p:cNvPr id="6177" name="Picture 33" descr="D:\pri_strap_PC\digital\reg\rn_2307.jpg"/>
          <p:cNvPicPr>
            <a:picLocks noChangeAspect="1" noChangeArrowheads="1"/>
          </p:cNvPicPr>
          <p:nvPr/>
        </p:nvPicPr>
        <p:blipFill>
          <a:blip r:embed="rId13" cstate="print"/>
          <a:srcRect l="8772" t="23843" r="8772" b="23843"/>
          <a:stretch>
            <a:fillRect/>
          </a:stretch>
        </p:blipFill>
        <p:spPr bwMode="auto">
          <a:xfrm>
            <a:off x="509871" y="188640"/>
            <a:ext cx="1865313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 baseline="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</a:defRPr>
      </a:lvl9pPr>
    </p:titleStyle>
    <p:bodyStyle>
      <a:lvl1pPr marL="193675" indent="-193675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566738" indent="-182563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2pPr>
      <a:lvl3pPr marL="860425" indent="-103188" algn="l" rtl="0" eaLnBrk="1" fontAlgn="base" hangingPunct="1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3pPr>
      <a:lvl4pPr marL="1146175" indent="-9525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4pPr>
      <a:lvl5pPr marL="1435100" indent="-98425" algn="l" rtl="0" eaLnBrk="1" fontAlgn="base" hangingPunct="1">
        <a:spcBef>
          <a:spcPct val="2000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</a:defRPr>
      </a:lvl5pPr>
      <a:lvl6pPr marL="1892300" indent="-98425" algn="l" rtl="0" eaLnBrk="1" fontAlgn="base" hangingPunct="1">
        <a:spcBef>
          <a:spcPct val="2000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</a:defRPr>
      </a:lvl6pPr>
      <a:lvl7pPr marL="2349500" indent="-98425" algn="l" rtl="0" eaLnBrk="1" fontAlgn="base" hangingPunct="1">
        <a:spcBef>
          <a:spcPct val="2000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</a:defRPr>
      </a:lvl7pPr>
      <a:lvl8pPr marL="2806700" indent="-98425" algn="l" rtl="0" eaLnBrk="1" fontAlgn="base" hangingPunct="1">
        <a:spcBef>
          <a:spcPct val="2000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</a:defRPr>
      </a:lvl8pPr>
      <a:lvl9pPr marL="3263900" indent="-98425" algn="l" rtl="0" eaLnBrk="1" fontAlgn="base" hangingPunct="1">
        <a:spcBef>
          <a:spcPct val="2000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 bwMode="auto">
          <a:xfrm>
            <a:off x="767914" y="3140968"/>
            <a:ext cx="760817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GB" sz="3200" b="1" kern="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  <a:t>PH10 PLUS motorised indexing heads</a:t>
            </a:r>
            <a:endParaRPr kumimoji="0" lang="en-GB" sz="3200" b="1" i="0" u="none" strike="noStrike" kern="0" cap="none" spc="0" normalizeH="0" baseline="0" noProof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\\renishaw\global\gb\PLC\CMMPD\Data\cmmmarketing\Image and video directory\1_For print\1_Products\Motorised heads\PH10\Archive - Do not use\PH10 and TP200\PH10M with TP200 and component (2).jpg"/>
          <p:cNvPicPr>
            <a:picLocks noChangeAspect="1" noChangeArrowheads="1"/>
          </p:cNvPicPr>
          <p:nvPr/>
        </p:nvPicPr>
        <p:blipFill>
          <a:blip r:embed="rId2" cstate="print"/>
          <a:srcRect t="34442"/>
          <a:stretch>
            <a:fillRect/>
          </a:stretch>
        </p:blipFill>
        <p:spPr bwMode="auto">
          <a:xfrm>
            <a:off x="0" y="1268760"/>
            <a:ext cx="5495054" cy="5589240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 bwMode="auto">
          <a:xfrm>
            <a:off x="395536" y="764704"/>
            <a:ext cx="206659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GB" sz="2400" b="1" kern="0" dirty="0" smtClean="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rPr>
              <a:t>Accessibility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355976" y="1771200"/>
            <a:ext cx="4320480" cy="460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-457200" defTabSz="45720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PH10s can articulate in 7.5 degree increments in both the A (105 degrees) and B (+/- 180 degrees) axes giving 720 repeatable positions</a:t>
            </a:r>
          </a:p>
          <a:p>
            <a:pPr marL="0" indent="-457200" defTabSz="45720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Long extension bars and a comprehensive range of styli increase the access range of the PH10 PLUS family</a:t>
            </a:r>
          </a:p>
          <a:p>
            <a:pPr marL="0" indent="-457200" defTabSz="45720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The PH10MQ PLUS increases the available working volume with its B axis housed within the quill of the CMM.  An 80 mm quill is required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 bwMode="auto">
          <a:xfrm>
            <a:off x="395536" y="764704"/>
            <a:ext cx="157286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GB" sz="2400" b="1" kern="0" dirty="0" smtClean="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rPr>
              <a:t>Accuracy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95536" y="1771200"/>
            <a:ext cx="5400600" cy="460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-457200" defTabSz="45720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The PH10 family can achieve 0.4 µm repeatability at 62 mm radius providing accurate positioning even when using long extensions</a:t>
            </a:r>
          </a:p>
          <a:p>
            <a:pPr marL="0" indent="-457200" defTabSz="45720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The accuracy that the PH10 enables you to achieve improved inspection routines and can help to reduce the level of scrap experienced </a:t>
            </a:r>
          </a:p>
          <a:p>
            <a:pPr marL="0" indent="-457200" defTabSz="45720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Articulating heads with simplified styli configurations improve the accuracy and dynamics achieved</a:t>
            </a:r>
          </a:p>
          <a:p>
            <a:pPr marL="0" indent="-457200" defTabSz="45720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Repeatable extension bar and probe / module changing also enhances the accuracy and flexibility of the system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 bwMode="auto">
          <a:xfrm>
            <a:off x="395536" y="764704"/>
            <a:ext cx="459292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GB" sz="2400" b="1" kern="0" dirty="0" smtClean="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rPr>
              <a:t>Minimal risk to head and CMM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95536" y="1771200"/>
            <a:ext cx="5328592" cy="460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-457200" defTabSz="45720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The PH10 has a recommended maximum torque of 0.45Nm.This safety feature ensures that in the event of an accidental collision the head will overtravel protecting itself and the CMM from damage</a:t>
            </a:r>
          </a:p>
          <a:p>
            <a:pPr marL="0" indent="-457200" defTabSz="45720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The ACR3 autochange rack uniformly controls the changing of probes and extensions removing the element of human error and the possibility of damage when manually changing probes</a:t>
            </a:r>
          </a:p>
        </p:txBody>
      </p:sp>
      <p:pic>
        <p:nvPicPr>
          <p:cNvPr id="4" name="Picture 2" descr="\\renishaw\global\gb\PLC\CMMPD\Data\cmmmarketing\Image and video directory\1_For print\1_Products\Motorised heads\PH10\Archive - Do not use\PH10 and SP25M\704 SM25-4_017.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44208" y="1268760"/>
            <a:ext cx="1928476" cy="551723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 bwMode="auto">
          <a:xfrm>
            <a:off x="395536" y="764704"/>
            <a:ext cx="351410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GB" sz="2400" b="1" kern="0" dirty="0" smtClean="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rPr>
              <a:t>Low cost of ownership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95536" y="1771200"/>
            <a:ext cx="6120680" cy="460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-457200" defTabSz="45720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PH10 PLUS components are individually priced giving you the added flexibility of choosing and growing the best system for your application</a:t>
            </a:r>
          </a:p>
          <a:p>
            <a:pPr marL="0" indent="-457200" defTabSz="45720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Renishaw offers a wide range of service options for all products in order to minimise customers downtime</a:t>
            </a:r>
          </a:p>
          <a:p>
            <a:pPr marL="0" indent="-457200" defTabSz="45720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Cost of repair is based on an assessment and a consultation takes place before any work is undertaken</a:t>
            </a:r>
          </a:p>
          <a:p>
            <a:pPr marL="0" indent="-457200" defTabSz="45720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PH10 PLUS customers also have the option of purchasing a replacement from the Repair By Exchange (RBE) scheme in the interests of fast turn around and minimal downtime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\\renishaw\global\gb\PLC\CMMPD\Data\cmmmarketing\Image and video directory\1_For print\1_Products\Motorised heads\PH10\PH10 aquablast\PH10MQ\PH10_0609_008.jpg"/>
          <p:cNvPicPr>
            <a:picLocks noChangeAspect="1" noChangeArrowheads="1"/>
          </p:cNvPicPr>
          <p:nvPr/>
        </p:nvPicPr>
        <p:blipFill>
          <a:blip r:embed="rId2" cstate="print"/>
          <a:srcRect t="18862" b="4873"/>
          <a:stretch>
            <a:fillRect/>
          </a:stretch>
        </p:blipFill>
        <p:spPr bwMode="auto">
          <a:xfrm>
            <a:off x="4499992" y="1268759"/>
            <a:ext cx="4248193" cy="5400601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 bwMode="auto">
          <a:xfrm>
            <a:off x="395536" y="764704"/>
            <a:ext cx="415370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GB" sz="2400" b="1" kern="0" dirty="0" smtClean="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rPr>
              <a:t>Usage record and warranty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95536" y="1771200"/>
            <a:ext cx="4608512" cy="460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-457200" defTabSz="45720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All PH10 PLUS heads are now able to store their usage history</a:t>
            </a:r>
          </a:p>
          <a:p>
            <a:pPr marL="0" indent="-457200" defTabSz="45720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All PH10 PLUS heads now come with 2 years warranty as standard</a:t>
            </a:r>
          </a:p>
          <a:p>
            <a:pPr marL="0" indent="-457200" defTabSz="457200">
              <a:spcBef>
                <a:spcPts val="0"/>
              </a:spcBef>
              <a:spcAft>
                <a:spcPts val="1200"/>
              </a:spcAft>
              <a:buNone/>
            </a:pPr>
            <a:endParaRPr lang="en-GB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0" indent="-457200" defTabSz="457200">
              <a:spcBef>
                <a:spcPts val="0"/>
              </a:spcBef>
              <a:spcAft>
                <a:spcPts val="1200"/>
              </a:spcAft>
              <a:buNone/>
            </a:pPr>
            <a:endParaRPr lang="en-GB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 bwMode="auto">
          <a:xfrm>
            <a:off x="395536" y="764704"/>
            <a:ext cx="158889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GB" sz="2400" b="1" kern="0" dirty="0" smtClean="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rPr>
              <a:t>Summary</a:t>
            </a:r>
            <a:endParaRPr kumimoji="0" lang="en-GB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95536" y="1771200"/>
            <a:ext cx="7704856" cy="460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-457200" defTabSz="45720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dirty="0" smtClean="0">
                <a:solidFill>
                  <a:srgbClr val="FF9933"/>
                </a:solidFill>
              </a:rPr>
              <a:t>With PH10 PLUS, you can...</a:t>
            </a:r>
          </a:p>
          <a:p>
            <a:pPr marL="0" indent="-457200" defTabSz="45720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measure using touch trigger, optical or scanning probes depending on your application</a:t>
            </a:r>
          </a:p>
          <a:p>
            <a:pPr marL="0" indent="-457200" defTabSz="45720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index your stylus tip for increased accessibility</a:t>
            </a:r>
          </a:p>
          <a:p>
            <a:pPr marL="0" indent="-457200" defTabSz="45720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increase throughput by stylus changing without having to re-qualify</a:t>
            </a:r>
          </a:p>
          <a:p>
            <a:pPr marL="0" indent="-457200" defTabSz="45720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automatically change extension bars up to 300 mm long for increased accessibility</a:t>
            </a:r>
          </a:p>
          <a:p>
            <a:pPr indent="-457200" defTabSz="457200">
              <a:spcBef>
                <a:spcPts val="0"/>
              </a:spcBef>
              <a:spcAft>
                <a:spcPts val="1200"/>
              </a:spcAft>
            </a:pPr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achieve accuracy of 0.4 µm at 62 mm radius</a:t>
            </a:r>
          </a:p>
          <a:p>
            <a:pPr marL="0" indent="-457200" defTabSz="45720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protect your investment through integral over travel protection </a:t>
            </a:r>
          </a:p>
          <a:p>
            <a:pPr marL="0" indent="-457200" defTabSz="45720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be assured that any machine downtime will be kept to a minimum through Renishaw’s expert service and support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 bwMode="auto">
          <a:xfrm>
            <a:off x="395536" y="764704"/>
            <a:ext cx="348364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GB" sz="2400" b="1" kern="0" dirty="0" smtClean="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rPr>
              <a:t>What is a PH10 PLUS?</a:t>
            </a:r>
            <a:endParaRPr kumimoji="0" lang="en-GB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95536" y="1771200"/>
            <a:ext cx="3168352" cy="460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-457200" defTabSz="45720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The PH10 PLUS range of products are indexing probe holders which allow the probe to be orientated and locked in any of the 720 positions during the inspection cycle</a:t>
            </a:r>
          </a:p>
          <a:p>
            <a:pPr marL="0" indent="-457200" defTabSz="45720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Renishaw offers a family of PH10 PLUS heads that can be matched to your specific application</a:t>
            </a:r>
            <a:endParaRPr lang="en-GB" kern="0" baseline="0" dirty="0" smtClean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pic>
        <p:nvPicPr>
          <p:cNvPr id="4" name="Picture 3" descr="PH10 plus hero imag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283968" y="1268759"/>
            <a:ext cx="4104456" cy="516320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 bwMode="auto">
          <a:xfrm>
            <a:off x="395536" y="764704"/>
            <a:ext cx="451277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GB" sz="2400" b="1" kern="0" dirty="0" smtClean="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rPr>
              <a:t>PH10 PLUS range differences</a:t>
            </a:r>
            <a:endParaRPr kumimoji="0" lang="en-GB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95536" y="1771200"/>
            <a:ext cx="8208912" cy="433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-457200" defTabSz="45720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The table below shows the differences in the PH10 PLUS range:</a:t>
            </a:r>
            <a:endParaRPr lang="en-GB" kern="0" baseline="0" dirty="0" smtClean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39552" y="2564904"/>
          <a:ext cx="792088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0293"/>
                <a:gridCol w="2263109"/>
                <a:gridCol w="301747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Head type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Head</a:t>
                      </a:r>
                      <a:r>
                        <a:rPr lang="en-GB" baseline="0" dirty="0" smtClean="0"/>
                        <a:t> mount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Probe mount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PH10T PLUS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Shank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M8 thread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PH10M PLUS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Shank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 smtClean="0"/>
                        <a:t>Multiwire</a:t>
                      </a:r>
                      <a:r>
                        <a:rPr lang="en-GB" dirty="0" smtClean="0"/>
                        <a:t> autojoint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PH10MQ</a:t>
                      </a:r>
                      <a:r>
                        <a:rPr lang="en-GB" baseline="0" dirty="0" smtClean="0"/>
                        <a:t> PLUS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Quill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 smtClean="0"/>
                        <a:t>Multiwire</a:t>
                      </a:r>
                      <a:r>
                        <a:rPr lang="en-GB" baseline="0" dirty="0" smtClean="0"/>
                        <a:t> autojoint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 bwMode="auto">
          <a:xfrm>
            <a:off x="395536" y="764704"/>
            <a:ext cx="338265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GB" sz="2400" b="1" kern="0" dirty="0" smtClean="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rPr>
              <a:t>Where are they used?</a:t>
            </a:r>
            <a:endParaRPr kumimoji="0" lang="en-GB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95536" y="1771200"/>
            <a:ext cx="5400600" cy="460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-457200" defTabSz="45720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The PH10 PLUS family gives DCC machines the added capability of probe reorientation, allowing the probe to inspect features at the optimum angle, considering access requirements and probing best practice</a:t>
            </a:r>
          </a:p>
          <a:p>
            <a:pPr marL="0" indent="-457200" defTabSz="45720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PH10 PLUS can be mounted to a variety of different sized bridge or horizontal arm machines for touch trigger, optical or scanning probing</a:t>
            </a:r>
            <a:endParaRPr lang="en-GB" kern="0" baseline="0" dirty="0" smtClean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pic>
        <p:nvPicPr>
          <p:cNvPr id="1026" name="Picture 2" descr="\\renishaw\global\gb\PLC\CMMPD\Data\cmmmarketing\Image and video directory\1_For print\1_Products\Motorised heads\PH10\Archive - Do not use\PH10 and SP25M\704 SM25-4_017.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44208" y="1268760"/>
            <a:ext cx="1928476" cy="551723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\\renishaw\global\gb\PLC\CMMPD\Data\cmmmarketing\Image and video directory\1_For print\1_Products\Motorised heads\PH10\Archive - Do not use\PH10 and TP200\PH10M with TP200 and component (2).jpg"/>
          <p:cNvPicPr>
            <a:picLocks noChangeAspect="1" noChangeArrowheads="1"/>
          </p:cNvPicPr>
          <p:nvPr/>
        </p:nvPicPr>
        <p:blipFill>
          <a:blip r:embed="rId2" cstate="print"/>
          <a:srcRect t="34442"/>
          <a:stretch>
            <a:fillRect/>
          </a:stretch>
        </p:blipFill>
        <p:spPr bwMode="auto">
          <a:xfrm>
            <a:off x="0" y="1268760"/>
            <a:ext cx="5495054" cy="5589240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 bwMode="auto">
          <a:xfrm>
            <a:off x="395536" y="764704"/>
            <a:ext cx="338265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GB" sz="2400" b="1" kern="0" dirty="0" smtClean="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rPr>
              <a:t>Where are they used?</a:t>
            </a:r>
            <a:endParaRPr kumimoji="0" lang="en-GB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283968" y="1771200"/>
            <a:ext cx="4464496" cy="460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-457200" defTabSz="45720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The PH10 PLUS range is a universal family of products used in many industries including aerospace and automotive</a:t>
            </a:r>
          </a:p>
          <a:p>
            <a:pPr marL="0" indent="-457200" defTabSz="45720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Compatible with a full range of sensors and extensions, the position, size and form of high tolerance features can be determined</a:t>
            </a:r>
          </a:p>
          <a:p>
            <a:pPr marL="0" indent="-457200" defTabSz="45720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The PH10 PLUS range of heads are established and reliable products that provides a cost effective probing solution</a:t>
            </a:r>
            <a:endParaRPr lang="en-GB" kern="0" baseline="0" dirty="0" smtClean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\\renishaw\global\gb\PLC\CMMPD\Data\cmmmarketing\Image and video directory\1_For print\1_Products\Motorised heads\PH10\PH10 aquablast\PH10MQ\PH10_0609_008.jpg"/>
          <p:cNvPicPr>
            <a:picLocks noChangeAspect="1" noChangeArrowheads="1"/>
          </p:cNvPicPr>
          <p:nvPr/>
        </p:nvPicPr>
        <p:blipFill>
          <a:blip r:embed="rId2" cstate="print"/>
          <a:srcRect t="18862" b="4873"/>
          <a:stretch>
            <a:fillRect/>
          </a:stretch>
        </p:blipFill>
        <p:spPr bwMode="auto">
          <a:xfrm>
            <a:off x="4499992" y="1268759"/>
            <a:ext cx="4248193" cy="5400601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 bwMode="auto">
          <a:xfrm>
            <a:off x="395536" y="764704"/>
            <a:ext cx="348364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GB" sz="2400" b="1" kern="0" noProof="0" dirty="0" smtClean="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rPr>
              <a:t>What are the benefits?</a:t>
            </a:r>
            <a:endParaRPr kumimoji="0" lang="en-GB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95536" y="1771200"/>
            <a:ext cx="4536504" cy="4826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indent="-457200" defTabSz="457200">
              <a:spcBef>
                <a:spcPts val="0"/>
              </a:spcBef>
              <a:spcAft>
                <a:spcPts val="1200"/>
              </a:spcAft>
            </a:pPr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The PH10 family brings many benefits that will improve the way you inspect components and assemblies</a:t>
            </a:r>
          </a:p>
          <a:p>
            <a:pPr indent="-457200" defTabSz="457200">
              <a:spcBef>
                <a:spcPts val="0"/>
              </a:spcBef>
              <a:spcAft>
                <a:spcPts val="1200"/>
              </a:spcAft>
            </a:pPr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These benefits include:</a:t>
            </a:r>
          </a:p>
          <a:p>
            <a:pPr indent="-457200" defTabSz="457200">
              <a:spcBef>
                <a:spcPts val="0"/>
              </a:spcBef>
              <a:spcAft>
                <a:spcPts val="1200"/>
              </a:spcAft>
            </a:pPr>
            <a:r>
              <a:rPr lang="en-GB" dirty="0" smtClean="0">
                <a:solidFill>
                  <a:srgbClr val="FF9933"/>
                </a:solidFill>
              </a:rPr>
              <a:t>Flexibility</a:t>
            </a:r>
          </a:p>
          <a:p>
            <a:pPr indent="-457200" defTabSz="457200">
              <a:spcBef>
                <a:spcPts val="0"/>
              </a:spcBef>
              <a:spcAft>
                <a:spcPts val="1200"/>
              </a:spcAft>
            </a:pPr>
            <a:r>
              <a:rPr lang="en-GB" dirty="0" smtClean="0">
                <a:solidFill>
                  <a:srgbClr val="FF9933"/>
                </a:solidFill>
              </a:rPr>
              <a:t>Increased throughput</a:t>
            </a:r>
          </a:p>
          <a:p>
            <a:pPr indent="-457200" defTabSz="457200">
              <a:spcBef>
                <a:spcPts val="0"/>
              </a:spcBef>
              <a:spcAft>
                <a:spcPts val="1200"/>
              </a:spcAft>
            </a:pPr>
            <a:r>
              <a:rPr lang="en-GB" dirty="0" smtClean="0">
                <a:solidFill>
                  <a:srgbClr val="FF9933"/>
                </a:solidFill>
              </a:rPr>
              <a:t>Maximum accessibility</a:t>
            </a:r>
          </a:p>
          <a:p>
            <a:pPr indent="-457200" defTabSz="457200">
              <a:spcBef>
                <a:spcPts val="0"/>
              </a:spcBef>
              <a:spcAft>
                <a:spcPts val="1200"/>
              </a:spcAft>
            </a:pPr>
            <a:r>
              <a:rPr lang="en-GB" dirty="0" smtClean="0">
                <a:solidFill>
                  <a:srgbClr val="FF9933"/>
                </a:solidFill>
              </a:rPr>
              <a:t>Improved accuracy</a:t>
            </a:r>
          </a:p>
          <a:p>
            <a:pPr indent="-457200" defTabSz="457200">
              <a:spcBef>
                <a:spcPts val="0"/>
              </a:spcBef>
              <a:spcAft>
                <a:spcPts val="1200"/>
              </a:spcAft>
            </a:pPr>
            <a:r>
              <a:rPr lang="en-GB" dirty="0" smtClean="0">
                <a:solidFill>
                  <a:srgbClr val="FF9933"/>
                </a:solidFill>
              </a:rPr>
              <a:t>Minimal risk to head and CMM</a:t>
            </a:r>
          </a:p>
          <a:p>
            <a:pPr indent="-457200" defTabSz="457200">
              <a:spcBef>
                <a:spcPts val="0"/>
              </a:spcBef>
              <a:spcAft>
                <a:spcPts val="1200"/>
              </a:spcAft>
            </a:pPr>
            <a:r>
              <a:rPr lang="en-GB" dirty="0" smtClean="0">
                <a:solidFill>
                  <a:srgbClr val="FF9933"/>
                </a:solidFill>
              </a:rPr>
              <a:t>Low cost of ownership</a:t>
            </a:r>
            <a:endParaRPr lang="en-GB" kern="0" baseline="0" dirty="0" smtClean="0">
              <a:solidFill>
                <a:srgbClr val="FF9933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robes, extensions and styli for PH10T PLUS.jpg"/>
          <p:cNvPicPr>
            <a:picLocks noChangeAspect="1"/>
          </p:cNvPicPr>
          <p:nvPr/>
        </p:nvPicPr>
        <p:blipFill>
          <a:blip r:embed="rId2" cstate="print"/>
          <a:srcRect t="181"/>
          <a:stretch>
            <a:fillRect/>
          </a:stretch>
        </p:blipFill>
        <p:spPr>
          <a:xfrm>
            <a:off x="5436096" y="1268760"/>
            <a:ext cx="2108930" cy="544522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 bwMode="auto">
          <a:xfrm>
            <a:off x="395536" y="764704"/>
            <a:ext cx="160172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GB" sz="2400" b="1" kern="0" dirty="0" smtClean="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rPr>
              <a:t>Flexibility</a:t>
            </a:r>
            <a:endParaRPr kumimoji="0" lang="en-GB" sz="24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95536" y="1771200"/>
            <a:ext cx="4032448" cy="460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indent="-457200" defTabSz="457200">
              <a:spcBef>
                <a:spcPts val="0"/>
              </a:spcBef>
              <a:spcAft>
                <a:spcPts val="1200"/>
              </a:spcAft>
            </a:pPr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PH10T PLUS can be used with Renishaw’s range of M8 thread probes and extension bars</a:t>
            </a:r>
            <a:endParaRPr lang="en-GB" kern="0" baseline="0" dirty="0" smtClean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 bwMode="auto">
          <a:xfrm>
            <a:off x="395536" y="764704"/>
            <a:ext cx="160172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GB" sz="2400" b="1" kern="0" dirty="0" smtClean="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rPr>
              <a:t>Flexibility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95536" y="1771200"/>
            <a:ext cx="3456384" cy="460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-457200" defTabSz="45720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The PH10M and PH10MQ PLUS can be used with Renishaw’s range of autojoint probes and extension bars</a:t>
            </a:r>
            <a:endParaRPr lang="en-GB" kern="0" baseline="0" dirty="0" smtClean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  <p:pic>
        <p:nvPicPr>
          <p:cNvPr id="4" name="Picture 3" descr="Probes, extensions and styli for PH10 PLU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211960" y="1340768"/>
            <a:ext cx="4266859" cy="5400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\\renishaw\global\gb\PLC\CMMPD\Data\cmmmarketing\Image and video directory\2_For presentations, web and documentaton\1_Products\Motorised heads\PH10\PH10 aquablasted\PH10 and SP600\SP600M, PH10MQ, star styli (1) - cut out.jpg"/>
          <p:cNvPicPr>
            <a:picLocks noChangeAspect="1" noChangeArrowheads="1"/>
          </p:cNvPicPr>
          <p:nvPr/>
        </p:nvPicPr>
        <p:blipFill>
          <a:blip r:embed="rId2" cstate="print"/>
          <a:srcRect t="12370"/>
          <a:stretch>
            <a:fillRect/>
          </a:stretch>
        </p:blipFill>
        <p:spPr bwMode="auto">
          <a:xfrm>
            <a:off x="4932040" y="1268760"/>
            <a:ext cx="3742754" cy="5085184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 bwMode="auto">
          <a:xfrm>
            <a:off x="395536" y="764704"/>
            <a:ext cx="33457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GB" sz="2400" b="1" kern="0" dirty="0" smtClean="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rPr>
              <a:t>Increased throughput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95536" y="1771200"/>
            <a:ext cx="5328592" cy="460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indent="-457200" defTabSz="457200">
              <a:spcBef>
                <a:spcPts val="0"/>
              </a:spcBef>
              <a:spcAft>
                <a:spcPts val="1200"/>
              </a:spcAft>
            </a:pPr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The motorised indexing of PH10 PLUS reduces the number of stylus changes, increasing the throughput of your machine</a:t>
            </a:r>
          </a:p>
          <a:p>
            <a:pPr indent="-457200" defTabSz="457200">
              <a:spcBef>
                <a:spcPts val="0"/>
              </a:spcBef>
              <a:spcAft>
                <a:spcPts val="1200"/>
              </a:spcAft>
            </a:pPr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The PH10 PLUS range can move through 90 degrees in 3.5 seconds keeping the time that you are not inspecting to a minimum</a:t>
            </a:r>
          </a:p>
          <a:p>
            <a:pPr indent="-457200" defTabSz="457200">
              <a:spcBef>
                <a:spcPts val="0"/>
              </a:spcBef>
              <a:spcAft>
                <a:spcPts val="1200"/>
              </a:spcAft>
            </a:pPr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The repeatable kinematic autojoint on PH10M/MQ PLUS allows for DCC probe or extension bar changing with  ACR3 rack</a:t>
            </a:r>
          </a:p>
          <a:p>
            <a:pPr indent="-457200" defTabSz="457200">
              <a:spcBef>
                <a:spcPts val="0"/>
              </a:spcBef>
              <a:spcAft>
                <a:spcPts val="1200"/>
              </a:spcAft>
            </a:pPr>
            <a:r>
              <a:rPr lang="en-GB" dirty="0" smtClean="0">
                <a:solidFill>
                  <a:schemeClr val="bg1">
                    <a:lumMod val="50000"/>
                  </a:schemeClr>
                </a:solidFill>
              </a:rPr>
              <a:t>Re-qualification of the stylus tip is not needed, this reduces inspection time and allows un-manned inspection cycles</a:t>
            </a:r>
          </a:p>
          <a:p>
            <a:pPr marL="0" indent="-457200" defTabSz="457200">
              <a:spcBef>
                <a:spcPts val="0"/>
              </a:spcBef>
              <a:spcAft>
                <a:spcPts val="1200"/>
              </a:spcAft>
              <a:buNone/>
            </a:pPr>
            <a:endParaRPr lang="en-GB" kern="0" baseline="0" dirty="0" smtClean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irstDraft">
  <a:themeElements>
    <a:clrScheme name="Renishaw &amp; Process control">
      <a:dk1>
        <a:srgbClr val="515151"/>
      </a:dk1>
      <a:lt1>
        <a:srgbClr val="FFFFFF"/>
      </a:lt1>
      <a:dk2>
        <a:srgbClr val="A3A3A3"/>
      </a:dk2>
      <a:lt2>
        <a:srgbClr val="FFFFFF"/>
      </a:lt2>
      <a:accent1>
        <a:srgbClr val="FF9933"/>
      </a:accent1>
      <a:accent2>
        <a:srgbClr val="000000"/>
      </a:accent2>
      <a:accent3>
        <a:srgbClr val="0000FF"/>
      </a:accent3>
      <a:accent4>
        <a:srgbClr val="BC01FF"/>
      </a:accent4>
      <a:accent5>
        <a:srgbClr val="008A00"/>
      </a:accent5>
      <a:accent6>
        <a:srgbClr val="FF0000"/>
      </a:accent6>
      <a:hlink>
        <a:srgbClr val="002060"/>
      </a:hlink>
      <a:folHlink>
        <a:srgbClr val="5E0080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 bwMode="auto">
        <a:solidFill>
          <a:srgbClr val="FF9934"/>
        </a:solidFill>
        <a:ln w="9525">
          <a:noFill/>
          <a:miter lim="800000"/>
          <a:headEnd/>
          <a:tailEnd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1" i="0" u="none" strike="noStrike" kern="0" cap="none" spc="0" normalizeH="0" baseline="0" noProof="0" dirty="0" smtClean="0">
            <a:ln>
              <a:noFill/>
            </a:ln>
            <a:solidFill>
              <a:schemeClr val="bg1"/>
            </a:solidFill>
            <a:effectLst/>
            <a:uLnTx/>
            <a:uFillTx/>
            <a:latin typeface="+mj-lt"/>
            <a:ea typeface="+mj-ea"/>
            <a:cs typeface="+mj-cs"/>
          </a:defRPr>
        </a:defPPr>
      </a:lstStyle>
    </a:txDef>
  </a:objectDefaults>
  <a:extraClrSchemeLst>
    <a:extraClrScheme>
      <a:clrScheme name="Office Theme 1">
        <a:dk1>
          <a:srgbClr val="666666"/>
        </a:dk1>
        <a:lt1>
          <a:srgbClr val="FFFFFF"/>
        </a:lt1>
        <a:dk2>
          <a:srgbClr val="FFFFFF"/>
        </a:dk2>
        <a:lt2>
          <a:srgbClr val="999999"/>
        </a:lt2>
        <a:accent1>
          <a:srgbClr val="FF9933"/>
        </a:accent1>
        <a:accent2>
          <a:srgbClr val="999999"/>
        </a:accent2>
        <a:accent3>
          <a:srgbClr val="FFFFFF"/>
        </a:accent3>
        <a:accent4>
          <a:srgbClr val="565656"/>
        </a:accent4>
        <a:accent5>
          <a:srgbClr val="FFCAAD"/>
        </a:accent5>
        <a:accent6>
          <a:srgbClr val="8A8A8A"/>
        </a:accent6>
        <a:hlink>
          <a:srgbClr val="FF6600"/>
        </a:hlink>
        <a:folHlink>
          <a:srgbClr val="0033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B12A0AC09F043418F00417E4C06254C" ma:contentTypeVersion="10" ma:contentTypeDescription="Create a new document." ma:contentTypeScope="" ma:versionID="2a802b362a8ea54686d1367b8b768a99">
  <xsd:schema xmlns:xsd="http://www.w3.org/2001/XMLSchema" xmlns:p="http://schemas.microsoft.com/office/2006/metadata/properties" xmlns:ns1="08b2cd93-6665-485e-a71c-3a6b058601cd" targetNamespace="http://schemas.microsoft.com/office/2006/metadata/properties" ma:root="true" ma:fieldsID="43c65d699c317e789cc5f7c9672eed88" ns1:_="">
    <xsd:import namespace="08b2cd93-6665-485e-a71c-3a6b058601cd"/>
    <xsd:element name="properties">
      <xsd:complexType>
        <xsd:sequence>
          <xsd:element name="documentManagement">
            <xsd:complexType>
              <xsd:all>
                <xsd:element ref="ns1:Category"/>
                <xsd:element ref="ns1:Description0" minOccurs="0"/>
                <xsd:element ref="ns1:File_x0020_format"/>
                <xsd:element ref="ns1:Media_x0020_type" minOccurs="0"/>
                <xsd:element ref="ns1:Mediacentre_x0020_link" minOccurs="0"/>
                <xsd:element ref="ns1:Colour_x0020_type" minOccurs="0"/>
                <xsd:element ref="ns1:Document_x0020_number" minOccurs="0"/>
                <xsd:element ref="ns1:Language_x0020__x002d__x0020_use_x0020_lookup"/>
                <xsd:element ref="ns1:Thumbnail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08b2cd93-6665-485e-a71c-3a6b058601cd" elementFormDefault="qualified">
    <xsd:import namespace="http://schemas.microsoft.com/office/2006/documentManagement/types"/>
    <xsd:element name="Category" ma:index="0" ma:displayName="Category" ma:default="Corporate guideline" ma:format="Dropdown" ma:internalName="Category">
      <xsd:simpleType>
        <xsd:restriction base="dms:Choice">
          <xsd:enumeration value="Corporate guideline"/>
          <xsd:enumeration value="Form"/>
          <xsd:enumeration value="Logo"/>
        </xsd:restriction>
      </xsd:simpleType>
    </xsd:element>
    <xsd:element name="Description0" ma:index="3" nillable="true" ma:displayName="Description" ma:internalName="Description0">
      <xsd:simpleType>
        <xsd:restriction base="dms:Note"/>
      </xsd:simpleType>
    </xsd:element>
    <xsd:element name="File_x0020_format" ma:index="4" ma:displayName="File format" ma:internalName="File_x0020_format">
      <xsd:simpleType>
        <xsd:restriction base="dms:Text">
          <xsd:maxLength value="255"/>
        </xsd:restriction>
      </xsd:simpleType>
    </xsd:element>
    <xsd:element name="Media_x0020_type" ma:index="5" nillable="true" ma:displayName="Media type" ma:format="Dropdown" ma:internalName="Media_x0020_type">
      <xsd:simpleType>
        <xsd:restriction base="dms:Choice">
          <xsd:enumeration value="AP, IN, TE modules"/>
          <xsd:enumeration value="CD cases"/>
          <xsd:enumeration value="Corporate back pages"/>
          <xsd:enumeration value="General"/>
          <xsd:enumeration value="Legal"/>
          <xsd:enumeration value="PowerPoint presentation"/>
          <xsd:enumeration value="Promo gifts and clothing"/>
          <xsd:enumeration value="Sales literature"/>
          <xsd:enumeration value="Video"/>
          <xsd:enumeration value="Web"/>
        </xsd:restriction>
      </xsd:simpleType>
    </xsd:element>
    <xsd:element name="Mediacentre_x0020_link" ma:index="6" nillable="true" ma:displayName="Mediacentre link" ma:format="Hyperlink" ma:internalName="Mediacentre_x0020_link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Colour_x0020_type" ma:index="7" nillable="true" ma:displayName="Colour type" ma:default="RGB" ma:format="Dropdown" ma:internalName="Colour_x0020_type">
      <xsd:simpleType>
        <xsd:union memberTypes="dms:Text">
          <xsd:simpleType>
            <xsd:restriction base="dms:Choice">
              <xsd:enumeration value="CMYK"/>
              <xsd:enumeration value="RGB"/>
            </xsd:restriction>
          </xsd:simpleType>
        </xsd:union>
      </xsd:simpleType>
    </xsd:element>
    <xsd:element name="Document_x0020_number" ma:index="8" nillable="true" ma:displayName="Document number" ma:internalName="Document_x0020_number">
      <xsd:simpleType>
        <xsd:restriction base="dms:Text">
          <xsd:maxLength value="255"/>
        </xsd:restriction>
      </xsd:simpleType>
    </xsd:element>
    <xsd:element name="Language_x0020__x002d__x0020_use_x0020_lookup" ma:index="9" ma:displayName="Language" ma:default="English" ma:format="Dropdown" ma:internalName="Language_x0020__x002d__x0020_use_x0020_lookup">
      <xsd:simpleType>
        <xsd:union memberTypes="dms:Text">
          <xsd:simpleType>
            <xsd:restriction base="dms:Choice">
              <xsd:enumeration value="Chinese (Simplified)"/>
              <xsd:enumeration value="Czech"/>
              <xsd:enumeration value="Dutch"/>
              <xsd:enumeration value="English"/>
              <xsd:enumeration value="French"/>
              <xsd:enumeration value="German"/>
              <xsd:enumeration value="Italian"/>
              <xsd:enumeration value="Japanese"/>
              <xsd:enumeration value="Korean"/>
              <xsd:enumeration value="Polish"/>
              <xsd:enumeration value="Portuguese"/>
              <xsd:enumeration value="Romanian"/>
              <xsd:enumeration value="Russian"/>
              <xsd:enumeration value="Spanish"/>
              <xsd:enumeration value="Swedish"/>
              <xsd:enumeration value="Taiwanese"/>
              <xsd:enumeration value="Turkish"/>
            </xsd:restriction>
          </xsd:simpleType>
        </xsd:union>
      </xsd:simpleType>
    </xsd:element>
    <xsd:element name="Thumbnail" ma:index="10" nillable="true" ma:displayName="Thumbnail" ma:format="Image" ma:internalName="Thumbnail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3" ma:displayName="Content Type" ma:readOnly="true"/>
        <xsd:element ref="dc:title" minOccurs="0" maxOccurs="1" ma:index="2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p:properties xmlns:p="http://schemas.microsoft.com/office/2006/metadata/properties" xmlns:xsi="http://www.w3.org/2001/XMLSchema-instance">
  <documentManagement>
    <Document_x0020_number xmlns="08b2cd93-6665-485e-a71c-3a6b058601cd" xsi:nil="true"/>
    <Language_x0020__x002d__x0020_use_x0020_lookup xmlns="08b2cd93-6665-485e-a71c-3a6b058601cd">English</Language_x0020__x002d__x0020_use_x0020_lookup>
    <Description0 xmlns="08b2cd93-6665-485e-a71c-3a6b058601cd" xsi:nil="true"/>
    <File_x0020_format xmlns="08b2cd93-6665-485e-a71c-3a6b058601cd">.pptx (PowerPoint 2007)</File_x0020_format>
    <Mediacentre_x0020_link xmlns="08b2cd93-6665-485e-a71c-3a6b058601cd">
      <Url xsi:nil="true"/>
      <Description xsi:nil="true"/>
    </Mediacentre_x0020_link>
    <Colour_x0020_type xmlns="08b2cd93-6665-485e-a71c-3a6b058601cd">RGB</Colour_x0020_type>
    <Category xmlns="08b2cd93-6665-485e-a71c-3a6b058601cd">Corporate guideline</Category>
    <Thumbnail xmlns="08b2cd93-6665-485e-a71c-3a6b058601cd">
      <Url xsi:nil="true"/>
      <Description xsi:nil="true"/>
    </Thumbnail>
    <Media_x0020_type xmlns="08b2cd93-6665-485e-a71c-3a6b058601cd">PowerPoint presentation</Media_x0020_type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83D966B-747C-4837-AD47-375BAE28BB3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8b2cd93-6665-485e-a71c-3a6b058601cd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82B3B55E-912A-441B-B0FB-0C1F55CC480E}">
  <ds:schemaRefs>
    <ds:schemaRef ds:uri="http://schemas.microsoft.com/office/2006/documentManagement/types"/>
    <ds:schemaRef ds:uri="http://purl.org/dc/elements/1.1/"/>
    <ds:schemaRef ds:uri="http://purl.org/dc/terms/"/>
    <ds:schemaRef ds:uri="http://purl.org/dc/dcmitype/"/>
    <ds:schemaRef ds:uri="http://www.w3.org/XML/1998/namespace"/>
    <ds:schemaRef ds:uri="http://schemas.microsoft.com/office/2006/metadata/properties"/>
    <ds:schemaRef ds:uri="08b2cd93-6665-485e-a71c-3a6b058601cd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981AFC23-DA35-471A-9FAB-C1CB94061CA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6009</TotalTime>
  <Words>783</Words>
  <Application>Microsoft Office PowerPoint</Application>
  <PresentationFormat>On-screen Show (4:3)</PresentationFormat>
  <Paragraphs>72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FirstDraft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Company>Renishaw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corporate blank presentation 4x3 2011</dc:title>
  <dc:creator>mp123889</dc:creator>
  <cp:lastModifiedBy>nf134806</cp:lastModifiedBy>
  <cp:revision>437</cp:revision>
  <dcterms:created xsi:type="dcterms:W3CDTF">2010-11-29T11:39:20Z</dcterms:created>
  <dcterms:modified xsi:type="dcterms:W3CDTF">2013-10-23T12:45:14Z</dcterms:modified>
  <cp:contentType>Document</cp:contentTyp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0x0101007B12A0AC09F043418F00417E4C06254C</vt:lpwstr>
  </property>
  <property fmtid="{D5CDD505-2E9C-101B-9397-08002B2CF9AE}" pid="3" name="Division">
    <vt:lpwstr>CORPORATE</vt:lpwstr>
  </property>
  <property fmtid="{D5CDD505-2E9C-101B-9397-08002B2CF9AE}" pid="4" name="Order">
    <vt:r8>200</vt:r8>
  </property>
  <property fmtid="{D5CDD505-2E9C-101B-9397-08002B2CF9AE}" pid="5" name="xd_Signature">
    <vt:bool>false</vt:bool>
  </property>
  <property fmtid="{D5CDD505-2E9C-101B-9397-08002B2CF9AE}" pid="6" name="xd_ProgID">
    <vt:lpwstr/>
  </property>
  <property fmtid="{D5CDD505-2E9C-101B-9397-08002B2CF9AE}" pid="7" name="_SourceUrl">
    <vt:lpwstr/>
  </property>
  <property fmtid="{D5CDD505-2E9C-101B-9397-08002B2CF9AE}" pid="8" name="TemplateUrl">
    <vt:lpwstr/>
  </property>
</Properties>
</file>