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1"/>
    <p:sldMasterId id="2147483751" r:id="rId2"/>
  </p:sldMasterIdLst>
  <p:notesMasterIdLst>
    <p:notesMasterId r:id="rId17"/>
  </p:notesMasterIdLst>
  <p:sldIdLst>
    <p:sldId id="256" r:id="rId3"/>
    <p:sldId id="287" r:id="rId4"/>
    <p:sldId id="289" r:id="rId5"/>
    <p:sldId id="288" r:id="rId6"/>
    <p:sldId id="259" r:id="rId7"/>
    <p:sldId id="300" r:id="rId8"/>
    <p:sldId id="290" r:id="rId9"/>
    <p:sldId id="261" r:id="rId10"/>
    <p:sldId id="269" r:id="rId11"/>
    <p:sldId id="292" r:id="rId12"/>
    <p:sldId id="276" r:id="rId13"/>
    <p:sldId id="298" r:id="rId14"/>
    <p:sldId id="296" r:id="rId15"/>
    <p:sldId id="286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2F2F2"/>
    <a:srgbClr val="314865"/>
    <a:srgbClr val="F5F5F5"/>
    <a:srgbClr val="BFBFBF"/>
    <a:srgbClr val="0071C1"/>
    <a:srgbClr val="E2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0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7AFACBB1-1174-4432-BE6F-41B3ACC0B83F}" type="datetimeFigureOut">
              <a:rPr lang="zh-CN" altLang="en-US" smtClean="0"/>
              <a:pPr/>
              <a:t>2022/6/16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F10490FA-BF50-4B16-B630-490134ED6E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70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07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0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7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7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1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9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0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86A4963E-0D9B-45DC-9720-FEC0E036E7DC}" type="datetimeFigureOut">
              <a:rPr lang="zh-CN" altLang="en-US" smtClean="0"/>
              <a:pPr/>
              <a:t>2022/6/16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a typeface="微软雅黑" pitchFamily="34" charset="-122"/>
              </a:defRPr>
            </a:lvl1pPr>
          </a:lstStyle>
          <a:p>
            <a:fld id="{3C1EF214-A2F4-4BB1-A3DC-69933A723F5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2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2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3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7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86A4963E-0D9B-45DC-9720-FEC0E036E7DC}" type="datetimeFigureOut">
              <a:rPr lang="zh-CN" altLang="en-US" smtClean="0"/>
              <a:pPr/>
              <a:t>2022/6/16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C1EF214-A2F4-4BB1-A3DC-69933A723F5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755304" y="5005524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001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Text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2022/6/16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4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2022/6/16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684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78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8295341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 userDrawn="1"/>
        </p:nvSpPr>
        <p:spPr>
          <a:xfrm>
            <a:off x="0" y="954496"/>
            <a:ext cx="1268760" cy="59114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160748" y="1196060"/>
            <a:ext cx="108012" cy="1080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4905034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1545636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意义与内容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767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18980457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2140705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思路与方法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969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5681519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2736195"/>
            <a:ext cx="1268760" cy="591140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重点与难点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24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50834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建议与总结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3329985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成果与运用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925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4027346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3923711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建议与总结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18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C4986D-6BE9-4264-908F-02DB36FD8D6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0" y="4867274"/>
            <a:ext cx="7048500" cy="276225"/>
          </a:xfrm>
          <a:prstGeom prst="roundRect">
            <a:avLst>
              <a:gd name="adj" fmla="val 0"/>
            </a:avLst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8124825" y="4867273"/>
            <a:ext cx="1019175" cy="276225"/>
          </a:xfrm>
          <a:prstGeom prst="roundRect">
            <a:avLst>
              <a:gd name="adj" fmla="val 0"/>
            </a:avLst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ea typeface="微软雅黑" pitchFamily="34" charset="-122"/>
            </a:endParaRPr>
          </a:p>
        </p:txBody>
      </p:sp>
      <p:sp>
        <p:nvSpPr>
          <p:cNvPr id="11" name="文本框 9"/>
          <p:cNvSpPr txBox="1"/>
          <p:nvPr userDrawn="1"/>
        </p:nvSpPr>
        <p:spPr>
          <a:xfrm>
            <a:off x="7143753" y="4843416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复旦大学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3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</p:sldLayoutIdLst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27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itchFamily="34" charset="-122"/>
              </a:rPr>
              <a:t>       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96416" y="2139208"/>
            <a:ext cx="35702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4400" b="1" dirty="0">
                <a:ln>
                  <a:prstDash val="solid"/>
                </a:ln>
                <a:solidFill>
                  <a:schemeClr val="bg1"/>
                </a:solidFill>
                <a:latin typeface="+mj-ea"/>
                <a:ea typeface="+mj-ea"/>
              </a:rPr>
              <a:t>毕业论文答辩</a:t>
            </a:r>
          </a:p>
        </p:txBody>
      </p:sp>
      <p:sp>
        <p:nvSpPr>
          <p:cNvPr id="36" name="矩形 35"/>
          <p:cNvSpPr/>
          <p:nvPr/>
        </p:nvSpPr>
        <p:spPr>
          <a:xfrm>
            <a:off x="4007644" y="3239560"/>
            <a:ext cx="12618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答辩人：陈旭</a:t>
            </a:r>
          </a:p>
        </p:txBody>
      </p:sp>
      <p:sp>
        <p:nvSpPr>
          <p:cNvPr id="39" name="TextBox 16"/>
          <p:cNvSpPr txBox="1"/>
          <p:nvPr/>
        </p:nvSpPr>
        <p:spPr>
          <a:xfrm>
            <a:off x="7656889" y="4537243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kern="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Loading……</a:t>
            </a:r>
            <a:endParaRPr lang="zh-CN" altLang="en-US" kern="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pic>
        <p:nvPicPr>
          <p:cNvPr id="40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7883" y="4493803"/>
            <a:ext cx="450132" cy="45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5"/>
          <p:cNvSpPr>
            <a:spLocks noEditPoints="1"/>
          </p:cNvSpPr>
          <p:nvPr/>
        </p:nvSpPr>
        <p:spPr bwMode="auto">
          <a:xfrm>
            <a:off x="4007644" y="971557"/>
            <a:ext cx="1132332" cy="1008011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4526683" y="-4700586"/>
            <a:ext cx="719786" cy="9144000"/>
            <a:chOff x="-11273" y="-594773"/>
            <a:chExt cx="719786" cy="7462505"/>
          </a:xfrm>
          <a:solidFill>
            <a:srgbClr val="F5F5F5"/>
          </a:solidFill>
        </p:grpSpPr>
        <p:sp>
          <p:nvSpPr>
            <p:cNvPr id="16" name="等腰三角形 1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5400000">
            <a:off x="4203646" y="-4700585"/>
            <a:ext cx="719786" cy="9144000"/>
            <a:chOff x="-11273" y="-594773"/>
            <a:chExt cx="719786" cy="7462505"/>
          </a:xfrm>
          <a:solidFill>
            <a:srgbClr val="F5F5F5"/>
          </a:solidFill>
        </p:grpSpPr>
        <p:sp>
          <p:nvSpPr>
            <p:cNvPr id="29" name="等腰三角形 28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5400000">
            <a:off x="3880609" y="-4700584"/>
            <a:ext cx="719786" cy="9144000"/>
            <a:chOff x="-11273" y="-594773"/>
            <a:chExt cx="719786" cy="7462505"/>
          </a:xfrm>
          <a:solidFill>
            <a:srgbClr val="F5F5F5"/>
          </a:solidFill>
        </p:grpSpPr>
        <p:sp>
          <p:nvSpPr>
            <p:cNvPr id="45" name="等腰三角形 44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2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9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790898" y="2127371"/>
            <a:ext cx="531921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系统开发设计与实现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1612523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过渡页</a:t>
              </a:r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71831033-51F3-CDDC-E1AE-5A0E83F1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851409"/>
            <a:ext cx="1143099" cy="29209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E4595B-7211-48EA-A34F-9502484A0612}"/>
              </a:ext>
            </a:extLst>
          </p:cNvPr>
          <p:cNvGrpSpPr/>
          <p:nvPr/>
        </p:nvGrpSpPr>
        <p:grpSpPr>
          <a:xfrm>
            <a:off x="0" y="264841"/>
            <a:ext cx="2358571" cy="449319"/>
            <a:chOff x="-1" y="588691"/>
            <a:chExt cx="3986185" cy="449319"/>
          </a:xfrm>
          <a:solidFill>
            <a:srgbClr val="314865"/>
          </a:solidFill>
        </p:grpSpPr>
        <p:sp>
          <p:nvSpPr>
            <p:cNvPr id="13" name="矩形 1">
              <a:extLst>
                <a:ext uri="{FF2B5EF4-FFF2-40B4-BE49-F238E27FC236}">
                  <a16:creationId xmlns:a16="http://schemas.microsoft.com/office/drawing/2014/main" id="{7776EADC-A14F-45FE-8FEA-1F8511952FD7}"/>
                </a:ext>
              </a:extLst>
            </p:cNvPr>
            <p:cNvSpPr/>
            <p:nvPr/>
          </p:nvSpPr>
          <p:spPr>
            <a:xfrm>
              <a:off x="-1" y="588691"/>
              <a:ext cx="3986185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E374E94-D961-4B60-95A0-5640605F4126}"/>
                </a:ext>
              </a:extLst>
            </p:cNvPr>
            <p:cNvSpPr/>
            <p:nvPr/>
          </p:nvSpPr>
          <p:spPr>
            <a:xfrm>
              <a:off x="365573" y="628375"/>
              <a:ext cx="3080943" cy="40963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航空管理系统</a:t>
              </a:r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8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4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E2E9E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2267744" y="2097909"/>
            <a:ext cx="4783137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总结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8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0875" y="628375"/>
              <a:ext cx="1612523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过渡页</a:t>
              </a:r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44DE9CD7-8AB4-33AD-9A1B-21A06BB66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851409"/>
            <a:ext cx="1143099" cy="29209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AF984D-8CF0-4D02-87B5-1DB49998DA53}"/>
              </a:ext>
            </a:extLst>
          </p:cNvPr>
          <p:cNvGrpSpPr/>
          <p:nvPr/>
        </p:nvGrpSpPr>
        <p:grpSpPr>
          <a:xfrm>
            <a:off x="0" y="264841"/>
            <a:ext cx="2358571" cy="449319"/>
            <a:chOff x="-1" y="588691"/>
            <a:chExt cx="3986185" cy="449319"/>
          </a:xfrm>
          <a:solidFill>
            <a:srgbClr val="314865"/>
          </a:solidFill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1FBAA6B7-786E-436A-A1B6-739A9EEB00A2}"/>
                </a:ext>
              </a:extLst>
            </p:cNvPr>
            <p:cNvSpPr/>
            <p:nvPr/>
          </p:nvSpPr>
          <p:spPr>
            <a:xfrm>
              <a:off x="-1" y="588691"/>
              <a:ext cx="3986185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DDF7C39-E965-4191-9789-0DC3F8BA687A}"/>
                </a:ext>
              </a:extLst>
            </p:cNvPr>
            <p:cNvSpPr/>
            <p:nvPr/>
          </p:nvSpPr>
          <p:spPr>
            <a:xfrm>
              <a:off x="365573" y="628375"/>
              <a:ext cx="3080943" cy="40963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航空管理系统</a:t>
              </a:r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4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5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82" objId="2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13886" y="912822"/>
            <a:ext cx="2990794" cy="3474412"/>
            <a:chOff x="769789" y="1427263"/>
            <a:chExt cx="3168352" cy="3657921"/>
          </a:xfrm>
          <a:solidFill>
            <a:srgbClr val="F8F8F8"/>
          </a:solidFill>
        </p:grpSpPr>
        <p:sp>
          <p:nvSpPr>
            <p:cNvPr id="6" name="圆角矩形 5"/>
            <p:cNvSpPr/>
            <p:nvPr/>
          </p:nvSpPr>
          <p:spPr bwMode="auto">
            <a:xfrm>
              <a:off x="769789" y="1427263"/>
              <a:ext cx="3168352" cy="3657921"/>
            </a:xfrm>
            <a:prstGeom prst="roundRect">
              <a:avLst>
                <a:gd name="adj" fmla="val 3926"/>
              </a:avLst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16143"/>
              <a:endParaRPr lang="zh-CN" altLang="en-US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972594" y="2546268"/>
              <a:ext cx="2762740" cy="14150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2574" tIns="36287" rIns="72574" bIns="36287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0" hangingPunct="0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对完整的项目流程有了一个初步的认识，也收获了许多处理问题的经验。也更加熟悉前端三件套的使用，对浏览器的控制台的使用也更加的得心应手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64088" y="909215"/>
            <a:ext cx="2990794" cy="3474412"/>
            <a:chOff x="263887" y="1423465"/>
            <a:chExt cx="3168352" cy="3657921"/>
          </a:xfrm>
          <a:solidFill>
            <a:srgbClr val="F8F8F8"/>
          </a:solidFill>
        </p:grpSpPr>
        <p:sp>
          <p:nvSpPr>
            <p:cNvPr id="12" name="圆角矩形 11"/>
            <p:cNvSpPr/>
            <p:nvPr/>
          </p:nvSpPr>
          <p:spPr bwMode="auto">
            <a:xfrm>
              <a:off x="263887" y="1423465"/>
              <a:ext cx="3168352" cy="3657921"/>
            </a:xfrm>
            <a:prstGeom prst="roundRect">
              <a:avLst>
                <a:gd name="adj" fmla="val 3926"/>
              </a:avLst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16143"/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66692" y="2685832"/>
              <a:ext cx="2762740" cy="168719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2574" tIns="36287" rIns="72574" bIns="36287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5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0" hangingPunct="0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使用的技术栈较为简单，没有使用到行业当下较为流行的框架。对数据库的使用不够熟悉，数据表的字段有些冗余，对项目分析中的种种图表使用较为青涩。</a:t>
              </a:r>
              <a:endParaRPr lang="en-US" altLang="zh-CN" sz="1400" dirty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0" name="Freeform 5"/>
          <p:cNvSpPr>
            <a:spLocks/>
          </p:cNvSpPr>
          <p:nvPr/>
        </p:nvSpPr>
        <p:spPr bwMode="auto">
          <a:xfrm rot="10800000">
            <a:off x="1726400" y="1210214"/>
            <a:ext cx="81415" cy="616207"/>
          </a:xfrm>
          <a:custGeom>
            <a:avLst/>
            <a:gdLst>
              <a:gd name="T0" fmla="*/ 110 w 110"/>
              <a:gd name="T1" fmla="*/ 88 h 963"/>
              <a:gd name="T2" fmla="*/ 0 w 110"/>
              <a:gd name="T3" fmla="*/ 0 h 963"/>
              <a:gd name="T4" fmla="*/ 0 w 110"/>
              <a:gd name="T5" fmla="*/ 875 h 963"/>
              <a:gd name="T6" fmla="*/ 110 w 110"/>
              <a:gd name="T7" fmla="*/ 963 h 963"/>
              <a:gd name="T8" fmla="*/ 110 w 110"/>
              <a:gd name="T9" fmla="*/ 88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963">
                <a:moveTo>
                  <a:pt x="110" y="88"/>
                </a:moveTo>
                <a:lnTo>
                  <a:pt x="0" y="0"/>
                </a:lnTo>
                <a:lnTo>
                  <a:pt x="0" y="875"/>
                </a:lnTo>
                <a:lnTo>
                  <a:pt x="110" y="963"/>
                </a:lnTo>
                <a:lnTo>
                  <a:pt x="110" y="8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 rot="10800000">
            <a:off x="2233318" y="834126"/>
            <a:ext cx="721511" cy="75089"/>
          </a:xfrm>
          <a:custGeom>
            <a:avLst/>
            <a:gdLst>
              <a:gd name="T0" fmla="*/ 88 w 963"/>
              <a:gd name="T1" fmla="*/ 118 h 118"/>
              <a:gd name="T2" fmla="*/ 0 w 963"/>
              <a:gd name="T3" fmla="*/ 0 h 118"/>
              <a:gd name="T4" fmla="*/ 874 w 963"/>
              <a:gd name="T5" fmla="*/ 0 h 118"/>
              <a:gd name="T6" fmla="*/ 963 w 963"/>
              <a:gd name="T7" fmla="*/ 118 h 118"/>
              <a:gd name="T8" fmla="*/ 88 w 963"/>
              <a:gd name="T9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" h="118">
                <a:moveTo>
                  <a:pt x="88" y="118"/>
                </a:moveTo>
                <a:lnTo>
                  <a:pt x="0" y="0"/>
                </a:lnTo>
                <a:lnTo>
                  <a:pt x="874" y="0"/>
                </a:lnTo>
                <a:lnTo>
                  <a:pt x="963" y="118"/>
                </a:lnTo>
                <a:lnTo>
                  <a:pt x="88" y="11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 rot="10800000">
            <a:off x="1726401" y="834125"/>
            <a:ext cx="1059808" cy="905835"/>
          </a:xfrm>
          <a:custGeom>
            <a:avLst/>
            <a:gdLst>
              <a:gd name="T0" fmla="*/ 1415 w 1415"/>
              <a:gd name="T1" fmla="*/ 0 h 1415"/>
              <a:gd name="T2" fmla="*/ 0 w 1415"/>
              <a:gd name="T3" fmla="*/ 1415 h 1415"/>
              <a:gd name="T4" fmla="*/ 865 w 1415"/>
              <a:gd name="T5" fmla="*/ 1415 h 1415"/>
              <a:gd name="T6" fmla="*/ 1415 w 1415"/>
              <a:gd name="T7" fmla="*/ 866 h 1415"/>
              <a:gd name="T8" fmla="*/ 1415 w 1415"/>
              <a:gd name="T9" fmla="*/ 0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5" h="1415">
                <a:moveTo>
                  <a:pt x="1415" y="0"/>
                </a:moveTo>
                <a:lnTo>
                  <a:pt x="0" y="1415"/>
                </a:lnTo>
                <a:lnTo>
                  <a:pt x="865" y="1415"/>
                </a:lnTo>
                <a:lnTo>
                  <a:pt x="1415" y="866"/>
                </a:lnTo>
                <a:lnTo>
                  <a:pt x="1415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 rot="19200000">
            <a:off x="1628239" y="991136"/>
            <a:ext cx="994352" cy="297855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zh-CN" altLang="en-US" sz="1400" b="1" dirty="0">
                <a:solidFill>
                  <a:srgbClr val="F8F8F8"/>
                </a:solidFill>
                <a:latin typeface="+mj-ea"/>
                <a:ea typeface="+mj-ea"/>
              </a:rPr>
              <a:t>收获成绩</a:t>
            </a: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10800000">
            <a:off x="5275091" y="1204891"/>
            <a:ext cx="81415" cy="616207"/>
          </a:xfrm>
          <a:custGeom>
            <a:avLst/>
            <a:gdLst>
              <a:gd name="T0" fmla="*/ 110 w 110"/>
              <a:gd name="T1" fmla="*/ 88 h 963"/>
              <a:gd name="T2" fmla="*/ 0 w 110"/>
              <a:gd name="T3" fmla="*/ 0 h 963"/>
              <a:gd name="T4" fmla="*/ 0 w 110"/>
              <a:gd name="T5" fmla="*/ 875 h 963"/>
              <a:gd name="T6" fmla="*/ 110 w 110"/>
              <a:gd name="T7" fmla="*/ 963 h 963"/>
              <a:gd name="T8" fmla="*/ 110 w 110"/>
              <a:gd name="T9" fmla="*/ 88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963">
                <a:moveTo>
                  <a:pt x="110" y="88"/>
                </a:moveTo>
                <a:lnTo>
                  <a:pt x="0" y="0"/>
                </a:lnTo>
                <a:lnTo>
                  <a:pt x="0" y="875"/>
                </a:lnTo>
                <a:lnTo>
                  <a:pt x="110" y="963"/>
                </a:lnTo>
                <a:lnTo>
                  <a:pt x="110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8"/>
          <p:cNvSpPr>
            <a:spLocks/>
          </p:cNvSpPr>
          <p:nvPr/>
        </p:nvSpPr>
        <p:spPr bwMode="auto">
          <a:xfrm rot="10800000">
            <a:off x="5782008" y="828803"/>
            <a:ext cx="721511" cy="75089"/>
          </a:xfrm>
          <a:custGeom>
            <a:avLst/>
            <a:gdLst>
              <a:gd name="T0" fmla="*/ 88 w 963"/>
              <a:gd name="T1" fmla="*/ 118 h 118"/>
              <a:gd name="T2" fmla="*/ 0 w 963"/>
              <a:gd name="T3" fmla="*/ 0 h 118"/>
              <a:gd name="T4" fmla="*/ 874 w 963"/>
              <a:gd name="T5" fmla="*/ 0 h 118"/>
              <a:gd name="T6" fmla="*/ 963 w 963"/>
              <a:gd name="T7" fmla="*/ 118 h 118"/>
              <a:gd name="T8" fmla="*/ 88 w 963"/>
              <a:gd name="T9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" h="118">
                <a:moveTo>
                  <a:pt x="88" y="118"/>
                </a:moveTo>
                <a:lnTo>
                  <a:pt x="0" y="0"/>
                </a:lnTo>
                <a:lnTo>
                  <a:pt x="874" y="0"/>
                </a:lnTo>
                <a:lnTo>
                  <a:pt x="963" y="118"/>
                </a:lnTo>
                <a:lnTo>
                  <a:pt x="88" y="1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9"/>
          <p:cNvSpPr>
            <a:spLocks/>
          </p:cNvSpPr>
          <p:nvPr/>
        </p:nvSpPr>
        <p:spPr bwMode="auto">
          <a:xfrm rot="10800000">
            <a:off x="5275094" y="828802"/>
            <a:ext cx="1059808" cy="905835"/>
          </a:xfrm>
          <a:custGeom>
            <a:avLst/>
            <a:gdLst>
              <a:gd name="T0" fmla="*/ 1415 w 1415"/>
              <a:gd name="T1" fmla="*/ 0 h 1415"/>
              <a:gd name="T2" fmla="*/ 0 w 1415"/>
              <a:gd name="T3" fmla="*/ 1415 h 1415"/>
              <a:gd name="T4" fmla="*/ 865 w 1415"/>
              <a:gd name="T5" fmla="*/ 1415 h 1415"/>
              <a:gd name="T6" fmla="*/ 1415 w 1415"/>
              <a:gd name="T7" fmla="*/ 866 h 1415"/>
              <a:gd name="T8" fmla="*/ 1415 w 1415"/>
              <a:gd name="T9" fmla="*/ 0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5" h="1415">
                <a:moveTo>
                  <a:pt x="1415" y="0"/>
                </a:moveTo>
                <a:lnTo>
                  <a:pt x="0" y="1415"/>
                </a:lnTo>
                <a:lnTo>
                  <a:pt x="865" y="1415"/>
                </a:lnTo>
                <a:lnTo>
                  <a:pt x="1415" y="866"/>
                </a:lnTo>
                <a:lnTo>
                  <a:pt x="1415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 rot="19200000">
            <a:off x="5192678" y="1005959"/>
            <a:ext cx="914482" cy="297855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zh-CN" altLang="en-US" sz="1400" b="1" dirty="0">
                <a:solidFill>
                  <a:srgbClr val="F8F8F8"/>
                </a:solidFill>
                <a:latin typeface="+mj-ea"/>
                <a:ea typeface="+mj-ea"/>
              </a:rPr>
              <a:t>不足之处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14865"/>
                </a:solidFill>
                <a:ea typeface="微软雅黑" pitchFamily="34" charset="-122"/>
              </a:rPr>
              <a:t>亮点与不足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03724C2-3087-9BC7-88E7-6D5731C8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851409"/>
            <a:ext cx="1143099" cy="29209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CD9480E-65EA-3C7B-D098-566806991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718" y="1573728"/>
            <a:ext cx="1292883" cy="5453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794D5F-7A9C-4234-8504-CF7A16CF5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055" y="3319703"/>
            <a:ext cx="1287494" cy="5963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9B186C-7714-4ABF-8A4D-E69CEF5BD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81" y="3916016"/>
            <a:ext cx="1266946" cy="704762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8EBFD0B8-28F6-4CEB-912B-94EB3F08A17E}"/>
              </a:ext>
            </a:extLst>
          </p:cNvPr>
          <p:cNvSpPr/>
          <p:nvPr/>
        </p:nvSpPr>
        <p:spPr>
          <a:xfrm>
            <a:off x="96194" y="2275486"/>
            <a:ext cx="1081315" cy="333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2A7F77E-9722-4096-9E93-09F585C6BC7E}"/>
              </a:ext>
            </a:extLst>
          </p:cNvPr>
          <p:cNvSpPr txBox="1"/>
          <p:nvPr/>
        </p:nvSpPr>
        <p:spPr>
          <a:xfrm>
            <a:off x="259022" y="2275486"/>
            <a:ext cx="88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F84A29E-B7A2-4298-8F59-31F601E75ACD}"/>
              </a:ext>
            </a:extLst>
          </p:cNvPr>
          <p:cNvSpPr/>
          <p:nvPr/>
        </p:nvSpPr>
        <p:spPr>
          <a:xfrm>
            <a:off x="14780" y="2284370"/>
            <a:ext cx="1081315" cy="333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3075FF9-9DC6-4EF0-9CD1-BBED1B1A543D}"/>
              </a:ext>
            </a:extLst>
          </p:cNvPr>
          <p:cNvSpPr txBox="1"/>
          <p:nvPr/>
        </p:nvSpPr>
        <p:spPr>
          <a:xfrm>
            <a:off x="200606" y="2298469"/>
            <a:ext cx="999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分析与设计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E661D7-DF67-4674-8EED-C41CF10B14DC}"/>
              </a:ext>
            </a:extLst>
          </p:cNvPr>
          <p:cNvSpPr/>
          <p:nvPr/>
        </p:nvSpPr>
        <p:spPr>
          <a:xfrm>
            <a:off x="103661" y="2825979"/>
            <a:ext cx="1081315" cy="333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2A68A7-4C60-494E-BCE0-0514E844FB8F}"/>
              </a:ext>
            </a:extLst>
          </p:cNvPr>
          <p:cNvSpPr txBox="1"/>
          <p:nvPr/>
        </p:nvSpPr>
        <p:spPr>
          <a:xfrm>
            <a:off x="193096" y="2843422"/>
            <a:ext cx="1017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开发与实现</a:t>
            </a:r>
          </a:p>
        </p:txBody>
      </p:sp>
    </p:spTree>
    <p:extLst>
      <p:ext uri="{BB962C8B-B14F-4D97-AF65-F5344CB8AC3E}">
        <p14:creationId xmlns:p14="http://schemas.microsoft.com/office/powerpoint/2010/main" val="385793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9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 animBg="1"/>
          <p:bldP spid="23" grpId="0"/>
          <p:bldP spid="24" grpId="0" animBg="1"/>
          <p:bldP spid="25" grpId="0" animBg="1"/>
          <p:bldP spid="26" grpId="0" animBg="1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9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 animBg="1"/>
          <p:bldP spid="23" grpId="0"/>
          <p:bldP spid="24" grpId="0" animBg="1"/>
          <p:bldP spid="25" grpId="0" animBg="1"/>
          <p:bldP spid="26" grpId="0" animBg="1"/>
          <p:bldP spid="27" grpId="0"/>
          <p:bldP spid="2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870486" y="952200"/>
            <a:ext cx="1463254" cy="682575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3900" b="1" dirty="0">
                <a:solidFill>
                  <a:srgbClr val="314865"/>
                </a:solidFill>
                <a:latin typeface="微软雅黑"/>
                <a:ea typeface="微软雅黑"/>
              </a:rPr>
              <a:t>致  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8237" y="1761661"/>
            <a:ext cx="7766078" cy="2021403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dirty="0">
                <a:solidFill>
                  <a:srgbClr val="314865"/>
                </a:solidFill>
                <a:latin typeface="+mj-ea"/>
                <a:ea typeface="+mj-ea"/>
              </a:rPr>
              <a:t>感谢母校提供的学习与实践的机会；</a:t>
            </a:r>
            <a:endParaRPr lang="en-US" altLang="zh-CN" sz="2100" dirty="0">
              <a:solidFill>
                <a:srgbClr val="314865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100" dirty="0">
                <a:solidFill>
                  <a:srgbClr val="314865"/>
                </a:solidFill>
                <a:latin typeface="+mj-ea"/>
                <a:ea typeface="+mj-ea"/>
              </a:rPr>
              <a:t>感谢导师团队，特别感谢向老师给予的耐心指导；</a:t>
            </a:r>
            <a:endParaRPr lang="en-US" altLang="zh-CN" sz="2100" dirty="0">
              <a:solidFill>
                <a:srgbClr val="314865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100" dirty="0">
                <a:solidFill>
                  <a:srgbClr val="314865"/>
                </a:solidFill>
                <a:latin typeface="+mj-ea"/>
                <a:ea typeface="+mj-ea"/>
              </a:rPr>
              <a:t>感谢同学及舍友的帮助；</a:t>
            </a:r>
            <a:endParaRPr lang="en-US" altLang="zh-CN" sz="2100" dirty="0">
              <a:solidFill>
                <a:srgbClr val="314865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100" dirty="0">
                <a:solidFill>
                  <a:srgbClr val="314865"/>
                </a:solidFill>
                <a:latin typeface="+mj-ea"/>
                <a:ea typeface="+mj-ea"/>
              </a:rPr>
              <a:t>感谢答辩评审！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A89C16-9B1C-4B68-B334-29CAFB6DC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85" y="4851409"/>
            <a:ext cx="1143099" cy="2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4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/>
        </p:nvSpPr>
        <p:spPr>
          <a:xfrm>
            <a:off x="0" y="0"/>
            <a:ext cx="9144000" cy="5143501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000343 w 12192000"/>
              <a:gd name="connsiteY1" fmla="*/ 123371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537372 w 12192000"/>
              <a:gd name="connsiteY1" fmla="*/ 162366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0537372" y="1623664"/>
                </a:lnTo>
                <a:lnTo>
                  <a:pt x="12192000" y="5943600"/>
                </a:lnTo>
                <a:lnTo>
                  <a:pt x="0" y="5943600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7037887" y="1400175"/>
            <a:ext cx="2111828" cy="3743326"/>
          </a:xfrm>
          <a:prstGeom prst="triangle">
            <a:avLst>
              <a:gd name="adj" fmla="val 41044"/>
            </a:avLst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itchFamily="34" charset="-122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7851337" y="1"/>
            <a:ext cx="1292663" cy="664028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1451428 w 1723550"/>
              <a:gd name="connsiteY3" fmla="*/ 275771 h 885371"/>
              <a:gd name="connsiteX4" fmla="*/ 0 w 1723550"/>
              <a:gd name="connsiteY4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827" y="1556087"/>
            <a:ext cx="352532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60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6000" b="1" dirty="0">
              <a:ln>
                <a:prstDash val="solid"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2919" y="2571750"/>
            <a:ext cx="5964968" cy="67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F5F5F5"/>
                </a:solidFill>
                <a:latin typeface="微软雅黑"/>
              </a:rPr>
              <a:t>感谢批评指正</a:t>
            </a:r>
          </a:p>
        </p:txBody>
      </p:sp>
      <p:sp>
        <p:nvSpPr>
          <p:cNvPr id="11" name="矩形 10"/>
          <p:cNvSpPr/>
          <p:nvPr/>
        </p:nvSpPr>
        <p:spPr>
          <a:xfrm>
            <a:off x="3310116" y="3549848"/>
            <a:ext cx="12618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1400" b="1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答辩人：陈旭</a:t>
            </a:r>
          </a:p>
        </p:txBody>
      </p:sp>
    </p:spTree>
    <p:extLst>
      <p:ext uri="{BB962C8B-B14F-4D97-AF65-F5344CB8AC3E}">
        <p14:creationId xmlns:p14="http://schemas.microsoft.com/office/powerpoint/2010/main" val="38991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  <p:extLst>
    <p:ext uri="{E180D4A7-C9FB-4DFB-919C-405C955672EB}">
      <p14:showEvtLst xmlns:p14="http://schemas.microsoft.com/office/powerpoint/2010/main">
        <p14:playEvt time="0" objId="2"/>
        <p14:pauseEvt time="9902" objId="2"/>
        <p14:stopEvt time="10591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9"/>
          <p:cNvSpPr>
            <a:spLocks/>
          </p:cNvSpPr>
          <p:nvPr/>
        </p:nvSpPr>
        <p:spPr bwMode="auto">
          <a:xfrm>
            <a:off x="2538945" y="-318655"/>
            <a:ext cx="1029373" cy="5188527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8" cap="flat">
            <a:solidFill>
              <a:srgbClr val="2E2C2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 bwMode="auto">
          <a:xfrm>
            <a:off x="2983270" y="807296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 bwMode="auto">
          <a:xfrm>
            <a:off x="3172202" y="1440770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 bwMode="auto">
          <a:xfrm>
            <a:off x="3242572" y="2071653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69" name="椭圆 68"/>
          <p:cNvSpPr>
            <a:spLocks noChangeAspect="1"/>
          </p:cNvSpPr>
          <p:nvPr/>
        </p:nvSpPr>
        <p:spPr bwMode="auto">
          <a:xfrm>
            <a:off x="3214990" y="2702535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70" name="椭圆 69"/>
          <p:cNvSpPr>
            <a:spLocks noChangeAspect="1"/>
          </p:cNvSpPr>
          <p:nvPr/>
        </p:nvSpPr>
        <p:spPr bwMode="auto">
          <a:xfrm>
            <a:off x="3091127" y="3334463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3654456" y="865435"/>
            <a:ext cx="3442946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850501" y="1485401"/>
            <a:ext cx="3226119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74" name="圆角矩形 73"/>
          <p:cNvSpPr/>
          <p:nvPr/>
        </p:nvSpPr>
        <p:spPr bwMode="auto">
          <a:xfrm>
            <a:off x="3931502" y="2115380"/>
            <a:ext cx="3145117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75" name="圆角矩形 74"/>
          <p:cNvSpPr/>
          <p:nvPr/>
        </p:nvSpPr>
        <p:spPr bwMode="auto">
          <a:xfrm>
            <a:off x="3900569" y="2757524"/>
            <a:ext cx="3176049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76" name="圆角矩形 75"/>
          <p:cNvSpPr/>
          <p:nvPr/>
        </p:nvSpPr>
        <p:spPr bwMode="auto">
          <a:xfrm>
            <a:off x="3799267" y="3388550"/>
            <a:ext cx="3277351" cy="4563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3148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01569" y="897759"/>
            <a:ext cx="1104182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绪     论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05638" y="1515247"/>
            <a:ext cx="2588562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系统技术相关性介绍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18529" y="2137251"/>
            <a:ext cx="2049953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系统分析与设计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6967" y="2788416"/>
            <a:ext cx="2588562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系统开发设计与实现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5320" y="3427628"/>
            <a:ext cx="703431" cy="40557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zh-CN" altLang="en-US" sz="2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4954" y="830957"/>
            <a:ext cx="339550" cy="49790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n-ea"/>
              </a:rPr>
              <a:t>1</a:t>
            </a:r>
            <a:endParaRPr lang="zh-CN" altLang="en-US" sz="27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81151" y="1459700"/>
            <a:ext cx="339550" cy="49790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n-ea"/>
              </a:rPr>
              <a:t>2</a:t>
            </a:r>
            <a:endParaRPr lang="zh-CN" altLang="en-US" sz="27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8887" y="2089492"/>
            <a:ext cx="339550" cy="49790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n-ea"/>
              </a:rPr>
              <a:t>3</a:t>
            </a:r>
            <a:endParaRPr lang="zh-CN" altLang="en-US" sz="27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1657" y="2710450"/>
            <a:ext cx="339550" cy="49790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n-ea"/>
              </a:rPr>
              <a:t>4</a:t>
            </a:r>
            <a:endParaRPr lang="zh-CN" altLang="en-US" sz="27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09577" y="3349450"/>
            <a:ext cx="339550" cy="49790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n-ea"/>
              </a:rPr>
              <a:t>5</a:t>
            </a:r>
            <a:endParaRPr lang="zh-CN" altLang="en-US" sz="27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943185" y="1496279"/>
            <a:ext cx="1853878" cy="1812622"/>
          </a:xfrm>
          <a:prstGeom prst="ellipse">
            <a:avLst/>
          </a:prstGeom>
          <a:solidFill>
            <a:srgbClr val="314865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5"/>
          <p:cNvSpPr>
            <a:spLocks noEditPoints="1"/>
          </p:cNvSpPr>
          <p:nvPr/>
        </p:nvSpPr>
        <p:spPr bwMode="auto">
          <a:xfrm>
            <a:off x="1375799" y="1717803"/>
            <a:ext cx="976939" cy="872172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60465" y="2614951"/>
            <a:ext cx="913633" cy="405576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pPr algn="dist"/>
            <a:r>
              <a:rPr lang="zh-CN" altLang="en-US" sz="2100" b="1" dirty="0">
                <a:solidFill>
                  <a:srgbClr val="F8F8F8"/>
                </a:solidFill>
                <a:latin typeface="+mn-ea"/>
              </a:rPr>
              <a:t>目录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90087" y="2908017"/>
            <a:ext cx="882967" cy="297855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1400" dirty="0">
                <a:solidFill>
                  <a:srgbClr val="F8F8F8"/>
                </a:solidFill>
                <a:latin typeface="+mn-ea"/>
              </a:rPr>
              <a:t>Contents</a:t>
            </a:r>
            <a:endParaRPr lang="zh-CN" altLang="en-US" sz="1400" dirty="0">
              <a:solidFill>
                <a:srgbClr val="F8F8F8"/>
              </a:solidFill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60B6576-1744-42A1-73E4-730FFF1DAACB}"/>
              </a:ext>
            </a:extLst>
          </p:cNvPr>
          <p:cNvGrpSpPr/>
          <p:nvPr/>
        </p:nvGrpSpPr>
        <p:grpSpPr>
          <a:xfrm>
            <a:off x="0" y="1357880"/>
            <a:ext cx="9147916" cy="3785620"/>
            <a:chOff x="0" y="1357880"/>
            <a:chExt cx="9147916" cy="3785620"/>
          </a:xfrm>
        </p:grpSpPr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8247686" y="1357880"/>
              <a:ext cx="900230" cy="2094131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txBody>
            <a:bodyPr vert="horz" wrap="square" lIns="81614" tIns="40807" rIns="81614" bIns="4080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0" y="1357881"/>
              <a:ext cx="1461752" cy="2094131"/>
            </a:xfrm>
            <a:custGeom>
              <a:avLst/>
              <a:gdLst>
                <a:gd name="T0" fmla="*/ 2055 w 2055"/>
                <a:gd name="T1" fmla="*/ 3548 h 3548"/>
                <a:gd name="T2" fmla="*/ 0 w 2055"/>
                <a:gd name="T3" fmla="*/ 3548 h 3548"/>
                <a:gd name="T4" fmla="*/ 0 w 2055"/>
                <a:gd name="T5" fmla="*/ 0 h 3548"/>
                <a:gd name="T6" fmla="*/ 2055 w 2055"/>
                <a:gd name="T7" fmla="*/ 0 h 3548"/>
                <a:gd name="T8" fmla="*/ 959 w 2055"/>
                <a:gd name="T9" fmla="*/ 1774 h 3548"/>
                <a:gd name="T10" fmla="*/ 2055 w 2055"/>
                <a:gd name="T11" fmla="*/ 3548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5" h="3548">
                  <a:moveTo>
                    <a:pt x="2055" y="3548"/>
                  </a:moveTo>
                  <a:lnTo>
                    <a:pt x="0" y="3548"/>
                  </a:lnTo>
                  <a:lnTo>
                    <a:pt x="0" y="0"/>
                  </a:lnTo>
                  <a:lnTo>
                    <a:pt x="2055" y="0"/>
                  </a:lnTo>
                  <a:cubicBezTo>
                    <a:pt x="1407" y="317"/>
                    <a:pt x="959" y="992"/>
                    <a:pt x="959" y="1774"/>
                  </a:cubicBezTo>
                  <a:cubicBezTo>
                    <a:pt x="959" y="2555"/>
                    <a:pt x="1407" y="3231"/>
                    <a:pt x="2055" y="354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</p:spPr>
          <p:txBody>
            <a:bodyPr vert="horz" wrap="square" lIns="81614" tIns="40807" rIns="81614" bIns="4080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BCB28E0-1EF3-0327-736B-463E4C00D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3936" y="4785329"/>
              <a:ext cx="1143099" cy="358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77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0.33209 L 1.11111E-6 4.81481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660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4427 0.21729 L 1.38889E-6 -3.33333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1086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6632 0.09507 L -1.11111E-6 -4.19753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-47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632 -0.02747 L 3.88889E-6 4.93827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135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1467 -0.15185 L -4.44444E-6 -4.5679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6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4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200"/>
                            </p:stCondLst>
                            <p:childTnLst>
                              <p:par>
                                <p:cTn id="9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3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30" grpId="0" animBg="1"/>
      <p:bldP spid="73" grpId="0" animBg="1"/>
      <p:bldP spid="74" grpId="0" animBg="1"/>
      <p:bldP spid="75" grpId="0" animBg="1"/>
      <p:bldP spid="76" grpId="0" animBg="1"/>
      <p:bldP spid="2" grpId="0"/>
      <p:bldP spid="25" grpId="0"/>
      <p:bldP spid="26" grpId="0"/>
      <p:bldP spid="27" grpId="0"/>
      <p:bldP spid="31" grpId="0"/>
      <p:bldP spid="4" grpId="0"/>
      <p:bldP spid="33" grpId="0"/>
      <p:bldP spid="34" grpId="0"/>
      <p:bldP spid="35" grpId="0"/>
      <p:bldP spid="36" grpId="0"/>
      <p:bldP spid="22" grpId="0" animBg="1"/>
      <p:bldP spid="23" grpId="0" animBg="1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384243" y="2097909"/>
            <a:ext cx="424847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绪   论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2358571" cy="449319"/>
            <a:chOff x="-1" y="588691"/>
            <a:chExt cx="3986185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986185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573" y="628375"/>
              <a:ext cx="3080943" cy="40963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航空管理系统</a:t>
              </a:r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9FDD7BE-3210-CE6F-CC26-54B88B1D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650" y="4785329"/>
            <a:ext cx="1143099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400624" y="1769723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solidFill>
                  <a:srgbClr val="314865"/>
                </a:solidFill>
                <a:latin typeface="+mn-lt"/>
              </a:rPr>
              <a:t>选题背景</a:t>
            </a:r>
            <a:endParaRPr lang="en-US" sz="1600" dirty="0">
              <a:solidFill>
                <a:srgbClr val="314865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3874696" y="1061586"/>
            <a:ext cx="1394607" cy="585788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b="1" dirty="0">
                <a:solidFill>
                  <a:srgbClr val="314865"/>
                </a:solidFill>
              </a:rPr>
              <a:t>绪  论</a:t>
            </a:r>
            <a:endParaRPr lang="en-US" sz="2000" b="1" dirty="0">
              <a:solidFill>
                <a:srgbClr val="31486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1515" y="2230142"/>
            <a:ext cx="4599044" cy="2069280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         </a:t>
            </a:r>
            <a:r>
              <a:rPr lang="zh-CN" altLang="en-US" sz="14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选题背景</a:t>
            </a:r>
            <a:endParaRPr lang="en-US" altLang="zh-CN" sz="14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	</a:t>
            </a:r>
            <a:r>
              <a:rPr lang="zh-CN" altLang="en-US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民用航空是人们出行的基本方式</a:t>
            </a:r>
            <a:endParaRPr lang="en-US" altLang="zh-CN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        </a:t>
            </a:r>
            <a:r>
              <a:rPr lang="zh-CN" altLang="en-US" sz="14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选题目的</a:t>
            </a:r>
            <a:endParaRPr lang="en-US" altLang="zh-CN" sz="14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	</a:t>
            </a:r>
            <a:r>
              <a:rPr lang="zh-CN" altLang="en-US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缓解民用航空投入成本</a:t>
            </a:r>
            <a:endParaRPr lang="en-US" altLang="zh-CN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        </a:t>
            </a:r>
            <a:r>
              <a:rPr lang="zh-CN" altLang="en-US" sz="14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选题意义</a:t>
            </a:r>
            <a:endParaRPr lang="en-US" altLang="zh-CN" sz="14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	</a:t>
            </a:r>
            <a:r>
              <a:rPr lang="zh-CN" altLang="en-US" sz="900" dirty="0">
                <a:solidFill>
                  <a:srgbClr val="314865"/>
                </a:solidFill>
                <a:latin typeface="Calibri"/>
                <a:ea typeface="微软雅黑" pitchFamily="34" charset="-122"/>
              </a:rPr>
              <a:t>降低成本，减少出行时间</a:t>
            </a: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314865"/>
              </a:solidFill>
              <a:latin typeface="Calibri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B9B482-BD62-CC72-2651-6ADC34A3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785329"/>
            <a:ext cx="1143099" cy="358171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08C77AB6-BCA0-7D5B-4B80-178F7E0F1199}"/>
              </a:ext>
            </a:extLst>
          </p:cNvPr>
          <p:cNvGrpSpPr/>
          <p:nvPr/>
        </p:nvGrpSpPr>
        <p:grpSpPr>
          <a:xfrm>
            <a:off x="3556453" y="2571750"/>
            <a:ext cx="93890" cy="127907"/>
            <a:chOff x="3556453" y="2571750"/>
            <a:chExt cx="93890" cy="127907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068D326-776B-CAC5-7D68-2C6A72AE1DA8}"/>
                </a:ext>
              </a:extLst>
            </p:cNvPr>
            <p:cNvCxnSpPr>
              <a:cxnSpLocks/>
            </p:cNvCxnSpPr>
            <p:nvPr/>
          </p:nvCxnSpPr>
          <p:spPr>
            <a:xfrm>
              <a:off x="3556453" y="2571750"/>
              <a:ext cx="0" cy="1279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2663BA3-798E-2F22-AF9F-ED2F81DE4D3C}"/>
                </a:ext>
              </a:extLst>
            </p:cNvPr>
            <p:cNvCxnSpPr>
              <a:cxnSpLocks/>
            </p:cNvCxnSpPr>
            <p:nvPr/>
          </p:nvCxnSpPr>
          <p:spPr>
            <a:xfrm>
              <a:off x="3556453" y="2699657"/>
              <a:ext cx="9389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15F9882-339D-7F07-84EF-8BD215B6F4CA}"/>
              </a:ext>
            </a:extLst>
          </p:cNvPr>
          <p:cNvGrpSpPr/>
          <p:nvPr/>
        </p:nvGrpSpPr>
        <p:grpSpPr>
          <a:xfrm>
            <a:off x="3556453" y="3105218"/>
            <a:ext cx="93890" cy="127907"/>
            <a:chOff x="3556453" y="2571750"/>
            <a:chExt cx="93890" cy="127907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7DC4E24-ABD9-7CD9-70AA-9539F19158B5}"/>
                </a:ext>
              </a:extLst>
            </p:cNvPr>
            <p:cNvCxnSpPr>
              <a:cxnSpLocks/>
            </p:cNvCxnSpPr>
            <p:nvPr/>
          </p:nvCxnSpPr>
          <p:spPr>
            <a:xfrm>
              <a:off x="3556453" y="2571750"/>
              <a:ext cx="0" cy="1279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7692002-257F-47C4-DA85-F86FBEAAE41C}"/>
                </a:ext>
              </a:extLst>
            </p:cNvPr>
            <p:cNvCxnSpPr>
              <a:cxnSpLocks/>
            </p:cNvCxnSpPr>
            <p:nvPr/>
          </p:nvCxnSpPr>
          <p:spPr>
            <a:xfrm>
              <a:off x="3556453" y="2699657"/>
              <a:ext cx="9389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8303D23-878B-B4B3-FEC6-8877D04E3E58}"/>
              </a:ext>
            </a:extLst>
          </p:cNvPr>
          <p:cNvGrpSpPr/>
          <p:nvPr/>
        </p:nvGrpSpPr>
        <p:grpSpPr>
          <a:xfrm>
            <a:off x="3556453" y="3638686"/>
            <a:ext cx="93890" cy="127907"/>
            <a:chOff x="3556453" y="2571750"/>
            <a:chExt cx="93890" cy="127907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D33A870-CAFB-6EC5-D323-206C34208641}"/>
                </a:ext>
              </a:extLst>
            </p:cNvPr>
            <p:cNvCxnSpPr>
              <a:cxnSpLocks/>
            </p:cNvCxnSpPr>
            <p:nvPr/>
          </p:nvCxnSpPr>
          <p:spPr>
            <a:xfrm>
              <a:off x="3556453" y="2571750"/>
              <a:ext cx="0" cy="1279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21247C2-A7E4-C5E4-0F50-6686B6F221A3}"/>
                </a:ext>
              </a:extLst>
            </p:cNvPr>
            <p:cNvCxnSpPr>
              <a:cxnSpLocks/>
            </p:cNvCxnSpPr>
            <p:nvPr/>
          </p:nvCxnSpPr>
          <p:spPr>
            <a:xfrm>
              <a:off x="3556453" y="2699657"/>
              <a:ext cx="9389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12F1D87-9F52-79FC-BBE5-256ECB312942}"/>
              </a:ext>
            </a:extLst>
          </p:cNvPr>
          <p:cNvGrpSpPr/>
          <p:nvPr/>
        </p:nvGrpSpPr>
        <p:grpSpPr>
          <a:xfrm>
            <a:off x="2911515" y="2097788"/>
            <a:ext cx="340632" cy="1349921"/>
            <a:chOff x="2911515" y="2097788"/>
            <a:chExt cx="340632" cy="134992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CEE812A-0D28-F7F6-1CEA-B75955A073C5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15" y="2473574"/>
              <a:ext cx="28162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0CA49FC-FFE3-F97D-0F04-62BDC8D20F7D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15" y="2097788"/>
              <a:ext cx="0" cy="3757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7B31B08-1408-4B7A-4BF9-0051B2F2EE90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15" y="2975995"/>
              <a:ext cx="3406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412FFAC-CAD2-1785-58DB-37952871C0C8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15" y="2476838"/>
              <a:ext cx="0" cy="4991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C7B7214-549A-43CA-781F-4A8DF37B6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15" y="3447709"/>
              <a:ext cx="3406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0CB24CB-F359-F50E-DB74-DBB1E6BEB89C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15" y="2948552"/>
              <a:ext cx="0" cy="4991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62FAB5FD-262B-5549-EBD1-26FE5D91F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94909"/>
            <a:ext cx="1265030" cy="50287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6020F40A-FF39-98A1-09AD-F3CBD156B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3222"/>
            <a:ext cx="1257409" cy="4724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17674C2-B774-4CA6-B087-EE057D8A5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42591" y="4015039"/>
            <a:ext cx="1800000" cy="704762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58E03B08-1713-4237-A645-254CE086739D}"/>
              </a:ext>
            </a:extLst>
          </p:cNvPr>
          <p:cNvSpPr/>
          <p:nvPr/>
        </p:nvSpPr>
        <p:spPr>
          <a:xfrm>
            <a:off x="99076" y="2870271"/>
            <a:ext cx="1081315" cy="333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73F4DD-5D7A-4F13-8DE8-848558F4B1B5}"/>
              </a:ext>
            </a:extLst>
          </p:cNvPr>
          <p:cNvSpPr txBox="1"/>
          <p:nvPr/>
        </p:nvSpPr>
        <p:spPr>
          <a:xfrm>
            <a:off x="184886" y="2871446"/>
            <a:ext cx="995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开发与实现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E95C5FE-72E9-4291-87BE-E5A49AB7136A}"/>
              </a:ext>
            </a:extLst>
          </p:cNvPr>
          <p:cNvSpPr/>
          <p:nvPr/>
        </p:nvSpPr>
        <p:spPr>
          <a:xfrm>
            <a:off x="99076" y="3450747"/>
            <a:ext cx="1081315" cy="333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620B19-2525-495A-94BB-813D148AF53F}"/>
              </a:ext>
            </a:extLst>
          </p:cNvPr>
          <p:cNvSpPr txBox="1"/>
          <p:nvPr/>
        </p:nvSpPr>
        <p:spPr>
          <a:xfrm>
            <a:off x="183715" y="3450747"/>
            <a:ext cx="1081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建议与总结</a:t>
            </a:r>
          </a:p>
        </p:txBody>
      </p:sp>
    </p:spTree>
    <p:extLst>
      <p:ext uri="{BB962C8B-B14F-4D97-AF65-F5344CB8AC3E}">
        <p14:creationId xmlns:p14="http://schemas.microsoft.com/office/powerpoint/2010/main" val="4152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710814" y="2066108"/>
            <a:ext cx="531921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系统技术相关性介绍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1612523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过渡页</a:t>
              </a:r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D8794A30-7C51-B8AD-9E2F-6C65CEE98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25" y="4785329"/>
            <a:ext cx="1143099" cy="35817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7617F95-28E7-4A63-AB93-6BE510B43A0B}"/>
              </a:ext>
            </a:extLst>
          </p:cNvPr>
          <p:cNvGrpSpPr/>
          <p:nvPr/>
        </p:nvGrpSpPr>
        <p:grpSpPr>
          <a:xfrm>
            <a:off x="0" y="264841"/>
            <a:ext cx="2358571" cy="449319"/>
            <a:chOff x="-1" y="588691"/>
            <a:chExt cx="3986185" cy="449319"/>
          </a:xfrm>
          <a:solidFill>
            <a:srgbClr val="314865"/>
          </a:solidFill>
        </p:grpSpPr>
        <p:sp>
          <p:nvSpPr>
            <p:cNvPr id="13" name="矩形 1">
              <a:extLst>
                <a:ext uri="{FF2B5EF4-FFF2-40B4-BE49-F238E27FC236}">
                  <a16:creationId xmlns:a16="http://schemas.microsoft.com/office/drawing/2014/main" id="{4253A351-3D7C-4C98-8F43-3616D2BAC162}"/>
                </a:ext>
              </a:extLst>
            </p:cNvPr>
            <p:cNvSpPr/>
            <p:nvPr/>
          </p:nvSpPr>
          <p:spPr>
            <a:xfrm>
              <a:off x="-1" y="588691"/>
              <a:ext cx="3986185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E445C1A-DF35-4AB8-B785-4AC4199821F4}"/>
                </a:ext>
              </a:extLst>
            </p:cNvPr>
            <p:cNvSpPr/>
            <p:nvPr/>
          </p:nvSpPr>
          <p:spPr>
            <a:xfrm>
              <a:off x="365573" y="628375"/>
              <a:ext cx="3080943" cy="40963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航空管理系统</a:t>
              </a:r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3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4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/>
          </p:cNvSpPr>
          <p:nvPr/>
        </p:nvSpPr>
        <p:spPr bwMode="auto">
          <a:xfrm>
            <a:off x="2718887" y="3980557"/>
            <a:ext cx="812715" cy="51286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rgbClr val="314865"/>
          </a:solidFill>
          <a:ln w="3175" cap="flat" cmpd="sng">
            <a:noFill/>
            <a:bevel/>
            <a:headEnd/>
            <a:tailEnd/>
          </a:ln>
        </p:spPr>
        <p:txBody>
          <a:bodyPr lIns="81614" tIns="40807" rIns="81614" bIns="40807" anchor="ctr"/>
          <a:lstStyle/>
          <a:p>
            <a:pPr algn="ctr"/>
            <a:endParaRPr lang="zh-CN" altLang="en-US" sz="140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1881832" y="983855"/>
            <a:ext cx="2494537" cy="2852114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rgbClr val="314865"/>
          </a:solidFill>
          <a:ln w="3175" cap="flat" cmpd="sng">
            <a:noFill/>
            <a:bevel/>
            <a:headEnd/>
            <a:tailEnd/>
          </a:ln>
        </p:spPr>
        <p:txBody>
          <a:bodyPr lIns="81614" tIns="40807" rIns="81614" bIns="40807" anchor="ctr"/>
          <a:lstStyle/>
          <a:p>
            <a:pPr algn="ctr"/>
            <a:endParaRPr lang="zh-CN" altLang="en-US" sz="140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517395" y="986841"/>
            <a:ext cx="1706735" cy="103020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rgbClr val="314865"/>
          </a:solidFill>
          <a:ln w="3175" cap="flat" cmpd="sng">
            <a:noFill/>
            <a:bevel/>
            <a:headEnd/>
            <a:tailEnd/>
          </a:ln>
        </p:spPr>
        <p:txBody>
          <a:bodyPr lIns="81614" tIns="40807" rIns="81614" bIns="40807" anchor="ctr"/>
          <a:lstStyle/>
          <a:p>
            <a:pPr algn="ctr"/>
            <a:endParaRPr lang="zh-CN" altLang="en-US" sz="140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3417870" y="1563547"/>
            <a:ext cx="960934" cy="1488403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FFC000"/>
          </a:solidFill>
          <a:ln w="3175" cap="flat" cmpd="sng">
            <a:noFill/>
            <a:bevel/>
            <a:headEnd/>
            <a:tailEnd/>
          </a:ln>
        </p:spPr>
        <p:txBody>
          <a:bodyPr lIns="81614" tIns="40807" rIns="81614" bIns="40807" anchor="ctr"/>
          <a:lstStyle/>
          <a:p>
            <a:pPr algn="ctr"/>
            <a:endParaRPr lang="zh-CN" altLang="en-US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875480" y="1146905"/>
            <a:ext cx="1054159" cy="1518092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rgbClr val="C00000"/>
          </a:solidFill>
          <a:ln w="3175" cap="flat" cmpd="sng">
            <a:noFill/>
            <a:bevel/>
            <a:headEnd/>
            <a:tailEnd/>
          </a:ln>
        </p:spPr>
        <p:txBody>
          <a:bodyPr lIns="81614" tIns="40807" rIns="81614" bIns="40807" anchor="ctr"/>
          <a:lstStyle/>
          <a:p>
            <a:pPr algn="ctr"/>
            <a:endParaRPr lang="zh-CN" altLang="en-US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0847" y="1696135"/>
            <a:ext cx="301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j-ea"/>
                <a:ea typeface="+mj-ea"/>
              </a:rPr>
              <a:t>1</a:t>
            </a:r>
            <a:endParaRPr lang="zh-CN" altLang="en-US" sz="27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9412" y="1194984"/>
            <a:ext cx="301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j-ea"/>
                <a:ea typeface="+mj-ea"/>
              </a:rPr>
              <a:t>2</a:t>
            </a:r>
            <a:endParaRPr lang="zh-CN" altLang="en-US" sz="27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2060163"/>
            <a:ext cx="301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j-ea"/>
                <a:ea typeface="+mj-ea"/>
              </a:rPr>
              <a:t>3</a:t>
            </a:r>
            <a:endParaRPr lang="zh-CN" altLang="en-US" sz="27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6947" y="2883692"/>
            <a:ext cx="301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+mj-ea"/>
                <a:ea typeface="+mj-ea"/>
              </a:rPr>
              <a:t>4</a:t>
            </a:r>
            <a:endParaRPr lang="zh-CN" altLang="en-US" sz="27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59585" y="4082297"/>
            <a:ext cx="872017" cy="251688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rgbClr val="F8F8F8"/>
                </a:solidFill>
                <a:latin typeface="+mj-ea"/>
                <a:ea typeface="+mj-ea"/>
              </a:rPr>
              <a:t>技术栈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088" y="1081129"/>
            <a:ext cx="2676719" cy="297855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en-US" altLang="zh-CN" sz="1400" dirty="0" err="1">
                <a:solidFill>
                  <a:srgbClr val="314865"/>
                </a:solidFill>
                <a:latin typeface="+mj-ea"/>
                <a:ea typeface="+mj-ea"/>
              </a:rPr>
              <a:t>JavaWeb</a:t>
            </a:r>
            <a:endParaRPr lang="en-US" altLang="zh-CN" sz="1400" dirty="0">
              <a:solidFill>
                <a:srgbClr val="314865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664860" y="1045752"/>
            <a:ext cx="535122" cy="530673"/>
            <a:chOff x="6409426" y="1173624"/>
            <a:chExt cx="962086" cy="962084"/>
          </a:xfrm>
          <a:solidFill>
            <a:srgbClr val="C00000"/>
          </a:solidFill>
        </p:grpSpPr>
        <p:sp>
          <p:nvSpPr>
            <p:cNvPr id="25" name="椭圆 24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500" b="1">
                <a:solidFill>
                  <a:srgbClr val="314865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en-US" altLang="zh-CN" sz="25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25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64860" y="1879239"/>
            <a:ext cx="535122" cy="530673"/>
            <a:chOff x="6409426" y="2394908"/>
            <a:chExt cx="962086" cy="962084"/>
          </a:xfrm>
          <a:solidFill>
            <a:srgbClr val="314865"/>
          </a:solidFill>
        </p:grpSpPr>
        <p:sp>
          <p:nvSpPr>
            <p:cNvPr id="28" name="椭圆 27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500" b="1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2500" b="1" dirty="0">
                  <a:latin typeface="+mj-ea"/>
                  <a:ea typeface="+mj-ea"/>
                </a:rPr>
                <a:t>2</a:t>
              </a:r>
              <a:endParaRPr lang="zh-CN" altLang="en-US" sz="2500" b="1" dirty="0"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664860" y="2760139"/>
            <a:ext cx="535122" cy="530673"/>
            <a:chOff x="6409426" y="3568104"/>
            <a:chExt cx="962086" cy="962084"/>
          </a:xfrm>
          <a:solidFill>
            <a:srgbClr val="FFC000"/>
          </a:solidFill>
        </p:grpSpPr>
        <p:sp>
          <p:nvSpPr>
            <p:cNvPr id="31" name="椭圆 30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500" b="1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en-US" altLang="zh-CN" sz="2500" b="1" dirty="0">
                  <a:latin typeface="+mj-ea"/>
                  <a:ea typeface="+mj-ea"/>
                </a:rPr>
                <a:t>3</a:t>
              </a:r>
              <a:endParaRPr lang="zh-CN" altLang="en-US" sz="2500" b="1" dirty="0">
                <a:latin typeface="+mj-ea"/>
                <a:ea typeface="+mj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64860" y="3616504"/>
            <a:ext cx="535122" cy="530673"/>
            <a:chOff x="6409426" y="4869160"/>
            <a:chExt cx="962086" cy="962084"/>
          </a:xfrm>
          <a:solidFill>
            <a:srgbClr val="314865"/>
          </a:solidFill>
        </p:grpSpPr>
        <p:sp>
          <p:nvSpPr>
            <p:cNvPr id="34" name="椭圆 33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500" b="1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95474" y="4996174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2500" b="1" dirty="0">
                  <a:latin typeface="+mj-ea"/>
                  <a:ea typeface="+mj-ea"/>
                </a:rPr>
                <a:t>4</a:t>
              </a:r>
              <a:endParaRPr lang="zh-CN" altLang="en-US" sz="2500" b="1" dirty="0">
                <a:latin typeface="+mj-ea"/>
                <a:ea typeface="+mj-ea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364088" y="1965172"/>
            <a:ext cx="2904613" cy="297855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en-US" altLang="zh-CN" sz="1400" dirty="0">
                <a:solidFill>
                  <a:srgbClr val="314865"/>
                </a:solidFill>
                <a:latin typeface="+mj-ea"/>
                <a:ea typeface="+mj-ea"/>
              </a:rPr>
              <a:t>Html</a:t>
            </a:r>
            <a:r>
              <a:rPr lang="zh-CN" altLang="en-US" sz="1400" dirty="0">
                <a:solidFill>
                  <a:srgbClr val="314865"/>
                </a:solidFill>
                <a:latin typeface="+mj-ea"/>
                <a:ea typeface="+mj-ea"/>
              </a:rPr>
              <a:t>，</a:t>
            </a:r>
            <a:r>
              <a:rPr lang="en-US" altLang="zh-CN" sz="1400" dirty="0" err="1">
                <a:solidFill>
                  <a:srgbClr val="314865"/>
                </a:solidFill>
                <a:latin typeface="+mj-ea"/>
                <a:ea typeface="+mj-ea"/>
              </a:rPr>
              <a:t>Css</a:t>
            </a:r>
            <a:r>
              <a:rPr lang="zh-CN" altLang="en-US" sz="1400" dirty="0">
                <a:solidFill>
                  <a:srgbClr val="314865"/>
                </a:solidFill>
                <a:latin typeface="+mj-ea"/>
                <a:ea typeface="+mj-ea"/>
              </a:rPr>
              <a:t>，</a:t>
            </a:r>
            <a:r>
              <a:rPr lang="en-US" altLang="zh-CN" sz="1400" dirty="0">
                <a:solidFill>
                  <a:srgbClr val="314865"/>
                </a:solidFill>
                <a:latin typeface="+mj-ea"/>
                <a:ea typeface="+mj-ea"/>
              </a:rPr>
              <a:t>JavaScript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22252" y="2876547"/>
            <a:ext cx="2904613" cy="297855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en-US" altLang="zh-CN" sz="1400" dirty="0" err="1">
                <a:solidFill>
                  <a:srgbClr val="314865"/>
                </a:solidFill>
                <a:latin typeface="+mj-ea"/>
                <a:ea typeface="+mj-ea"/>
              </a:rPr>
              <a:t>Mysql</a:t>
            </a:r>
            <a:endParaRPr lang="en-US" altLang="zh-CN" sz="1400" dirty="0">
              <a:solidFill>
                <a:srgbClr val="314865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9" y="3687041"/>
            <a:ext cx="2372026" cy="297855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en-US" altLang="zh-CN" sz="1400" dirty="0">
                <a:solidFill>
                  <a:srgbClr val="314865"/>
                </a:solidFill>
                <a:latin typeface="+mj-ea"/>
                <a:ea typeface="+mj-ea"/>
              </a:rPr>
              <a:t>MVC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14865"/>
                </a:solidFill>
                <a:latin typeface="+mj-ea"/>
                <a:ea typeface="+mj-ea"/>
              </a:rPr>
              <a:t>相关技术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C98E51-81CF-B2D9-B17E-774DBB47ED29}"/>
              </a:ext>
            </a:extLst>
          </p:cNvPr>
          <p:cNvGrpSpPr/>
          <p:nvPr/>
        </p:nvGrpSpPr>
        <p:grpSpPr>
          <a:xfrm>
            <a:off x="139493" y="1696135"/>
            <a:ext cx="1099494" cy="320903"/>
            <a:chOff x="139493" y="1696135"/>
            <a:chExt cx="1099494" cy="32090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28A657F-DA5D-22F7-CFE9-28D0FAEF9167}"/>
                </a:ext>
              </a:extLst>
            </p:cNvPr>
            <p:cNvSpPr/>
            <p:nvPr/>
          </p:nvSpPr>
          <p:spPr>
            <a:xfrm>
              <a:off x="139493" y="1696135"/>
              <a:ext cx="949705" cy="320903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31944AB-8145-BDD4-CC85-610BCAA4BFA8}"/>
                </a:ext>
              </a:extLst>
            </p:cNvPr>
            <p:cNvSpPr txBox="1"/>
            <p:nvPr/>
          </p:nvSpPr>
          <p:spPr>
            <a:xfrm>
              <a:off x="169807" y="1696135"/>
              <a:ext cx="106918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相关技术</a:t>
              </a: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28D8DBD7-DFA1-17AF-DE2F-EA8021535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785329"/>
            <a:ext cx="1143099" cy="35817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CA069C6-5368-FD3D-0B6A-A467AF7FD77D}"/>
              </a:ext>
            </a:extLst>
          </p:cNvPr>
          <p:cNvSpPr/>
          <p:nvPr/>
        </p:nvSpPr>
        <p:spPr>
          <a:xfrm>
            <a:off x="122612" y="2263027"/>
            <a:ext cx="1069180" cy="3173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分析与设计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403CCC-EE7C-4920-A03A-6AC21EF69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7742" y="3980557"/>
            <a:ext cx="1800000" cy="704762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9631DA6D-B09B-47CA-B0B3-BFFDD95C3D97}"/>
              </a:ext>
            </a:extLst>
          </p:cNvPr>
          <p:cNvSpPr/>
          <p:nvPr/>
        </p:nvSpPr>
        <p:spPr>
          <a:xfrm>
            <a:off x="110477" y="2883692"/>
            <a:ext cx="1081315" cy="333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40DD1BE-7CEB-43A6-B748-6D3A33D6675E}"/>
              </a:ext>
            </a:extLst>
          </p:cNvPr>
          <p:cNvSpPr txBox="1"/>
          <p:nvPr/>
        </p:nvSpPr>
        <p:spPr>
          <a:xfrm>
            <a:off x="221556" y="2883692"/>
            <a:ext cx="96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开发与实现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58E875F-0614-4F2A-82A6-278FC3BA957B}"/>
              </a:ext>
            </a:extLst>
          </p:cNvPr>
          <p:cNvSpPr/>
          <p:nvPr/>
        </p:nvSpPr>
        <p:spPr>
          <a:xfrm>
            <a:off x="104629" y="3478004"/>
            <a:ext cx="1081315" cy="333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8EA62A0-20C5-4CEE-9FBE-2C5BFDDED4A9}"/>
              </a:ext>
            </a:extLst>
          </p:cNvPr>
          <p:cNvSpPr txBox="1"/>
          <p:nvPr/>
        </p:nvSpPr>
        <p:spPr>
          <a:xfrm>
            <a:off x="220262" y="3476621"/>
            <a:ext cx="96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建议与总结</a:t>
            </a:r>
          </a:p>
        </p:txBody>
      </p:sp>
    </p:spTree>
    <p:extLst>
      <p:ext uri="{BB962C8B-B14F-4D97-AF65-F5344CB8AC3E}">
        <p14:creationId xmlns:p14="http://schemas.microsoft.com/office/powerpoint/2010/main" val="32248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4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6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4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62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6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70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22" grpId="0"/>
          <p:bldP spid="23" grpId="0"/>
          <p:bldP spid="36" grpId="0"/>
          <p:bldP spid="37" grpId="0"/>
          <p:bldP spid="38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4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6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4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62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6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70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22" grpId="0"/>
          <p:bldP spid="23" grpId="0"/>
          <p:bldP spid="36" grpId="0"/>
          <p:bldP spid="37" grpId="0"/>
          <p:bldP spid="38" grpId="0"/>
          <p:bldP spid="4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58"/>
          <p:cNvSpPr>
            <a:spLocks noChangeArrowheads="1"/>
          </p:cNvSpPr>
          <p:nvPr/>
        </p:nvSpPr>
        <p:spPr bwMode="auto">
          <a:xfrm>
            <a:off x="857551" y="2139704"/>
            <a:ext cx="7530876" cy="1039240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0884" y="2209253"/>
            <a:ext cx="893128" cy="865406"/>
            <a:chOff x="950884" y="2209253"/>
            <a:chExt cx="893128" cy="865406"/>
          </a:xfrm>
        </p:grpSpPr>
        <p:sp>
          <p:nvSpPr>
            <p:cNvPr id="4" name="椭圆 259"/>
            <p:cNvSpPr>
              <a:spLocks noChangeArrowheads="1"/>
            </p:cNvSpPr>
            <p:nvPr/>
          </p:nvSpPr>
          <p:spPr bwMode="auto">
            <a:xfrm rot="16200000">
              <a:off x="978485" y="2262247"/>
              <a:ext cx="812259" cy="812566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5" name="Text Box 39"/>
            <p:cNvSpPr>
              <a:spLocks noChangeArrowheads="1"/>
            </p:cNvSpPr>
            <p:nvPr/>
          </p:nvSpPr>
          <p:spPr bwMode="auto">
            <a:xfrm>
              <a:off x="950884" y="2209253"/>
              <a:ext cx="893128" cy="74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31486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dirty="0">
                <a:solidFill>
                  <a:srgbClr val="314865"/>
                </a:solidFill>
                <a:ea typeface="微软雅黑" pitchFamily="34" charset="-122"/>
              </a:endParaRPr>
            </a:p>
          </p:txBody>
        </p:sp>
      </p:grp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1790898" y="2127371"/>
            <a:ext cx="531921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anose="020B0503020204020204" pitchFamily="34" charset="-122"/>
                <a:sym typeface="微软雅黑" pitchFamily="34" charset="-122"/>
              </a:rPr>
              <a:t>系统分析与设计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64841"/>
            <a:ext cx="1790898" cy="449319"/>
            <a:chOff x="-1" y="588691"/>
            <a:chExt cx="3026771" cy="449319"/>
          </a:xfrm>
          <a:solidFill>
            <a:srgbClr val="314865"/>
          </a:solidFill>
        </p:grpSpPr>
        <p:sp>
          <p:nvSpPr>
            <p:cNvPr id="9" name="矩形 1"/>
            <p:cNvSpPr/>
            <p:nvPr/>
          </p:nvSpPr>
          <p:spPr>
            <a:xfrm>
              <a:off x="-1" y="588691"/>
              <a:ext cx="3026771" cy="449319"/>
            </a:xfrm>
            <a:custGeom>
              <a:avLst/>
              <a:gdLst>
                <a:gd name="connsiteX0" fmla="*/ 0 w 2411760"/>
                <a:gd name="connsiteY0" fmla="*/ 0 h 484751"/>
                <a:gd name="connsiteX1" fmla="*/ 2411760 w 2411760"/>
                <a:gd name="connsiteY1" fmla="*/ 0 h 484751"/>
                <a:gd name="connsiteX2" fmla="*/ 2411760 w 2411760"/>
                <a:gd name="connsiteY2" fmla="*/ 484751 h 484751"/>
                <a:gd name="connsiteX3" fmla="*/ 0 w 2411760"/>
                <a:gd name="connsiteY3" fmla="*/ 484751 h 484751"/>
                <a:gd name="connsiteX4" fmla="*/ 0 w 2411760"/>
                <a:gd name="connsiteY4" fmla="*/ 0 h 484751"/>
                <a:gd name="connsiteX0" fmla="*/ 0 w 2849910"/>
                <a:gd name="connsiteY0" fmla="*/ 0 h 484751"/>
                <a:gd name="connsiteX1" fmla="*/ 2411760 w 2849910"/>
                <a:gd name="connsiteY1" fmla="*/ 0 h 484751"/>
                <a:gd name="connsiteX2" fmla="*/ 2849910 w 2849910"/>
                <a:gd name="connsiteY2" fmla="*/ 484751 h 484751"/>
                <a:gd name="connsiteX3" fmla="*/ 0 w 2849910"/>
                <a:gd name="connsiteY3" fmla="*/ 484751 h 484751"/>
                <a:gd name="connsiteX4" fmla="*/ 0 w 2849910"/>
                <a:gd name="connsiteY4" fmla="*/ 0 h 48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9910" h="484751">
                  <a:moveTo>
                    <a:pt x="0" y="0"/>
                  </a:moveTo>
                  <a:lnTo>
                    <a:pt x="2411760" y="0"/>
                  </a:lnTo>
                  <a:lnTo>
                    <a:pt x="2849910" y="484751"/>
                  </a:lnTo>
                  <a:lnTo>
                    <a:pt x="0" y="484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0875" y="628375"/>
              <a:ext cx="1612523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2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过渡页</a:t>
              </a:r>
              <a:endParaRPr lang="zh-CN" altLang="en-US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78331" y="4655164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3AB907-FBBE-4B70-A3B9-621660EA7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785329"/>
            <a:ext cx="1143099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  <p:extLst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5271" y="3702391"/>
            <a:ext cx="7361675" cy="601035"/>
            <a:chOff x="1385646" y="3721991"/>
            <a:chExt cx="7361675" cy="601035"/>
          </a:xfrm>
        </p:grpSpPr>
        <p:sp>
          <p:nvSpPr>
            <p:cNvPr id="20" name="文本框 19"/>
            <p:cNvSpPr txBox="1"/>
            <p:nvPr/>
          </p:nvSpPr>
          <p:spPr>
            <a:xfrm>
              <a:off x="1385646" y="3721991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47811" y="3721991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584920" y="3721991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209039" y="3721991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85646" y="4046027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47811" y="4046027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84920" y="4046027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09039" y="4046027"/>
              <a:ext cx="2538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请输入您需要的文字</a:t>
              </a: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14865"/>
                </a:solidFill>
                <a:ea typeface="微软雅黑" pitchFamily="34" charset="-122"/>
              </a:rPr>
              <a:t>系统分析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4AEDF5B-8EEE-0B40-9548-8D38AF79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785329"/>
            <a:ext cx="1143099" cy="358171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F29A34C5-8321-D7EE-A014-2C67863E63FF}"/>
              </a:ext>
            </a:extLst>
          </p:cNvPr>
          <p:cNvGrpSpPr/>
          <p:nvPr/>
        </p:nvGrpSpPr>
        <p:grpSpPr>
          <a:xfrm>
            <a:off x="108665" y="1665212"/>
            <a:ext cx="1069180" cy="320903"/>
            <a:chOff x="98864" y="1696135"/>
            <a:chExt cx="1069180" cy="32090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AEA788E-FA9E-8DAB-FE87-154C61F6248A}"/>
                </a:ext>
              </a:extLst>
            </p:cNvPr>
            <p:cNvSpPr/>
            <p:nvPr/>
          </p:nvSpPr>
          <p:spPr>
            <a:xfrm>
              <a:off x="139493" y="1696135"/>
              <a:ext cx="949705" cy="320903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0F26BE7-3941-7FC9-8AED-420B578FC65F}"/>
                </a:ext>
              </a:extLst>
            </p:cNvPr>
            <p:cNvSpPr txBox="1"/>
            <p:nvPr/>
          </p:nvSpPr>
          <p:spPr>
            <a:xfrm>
              <a:off x="98864" y="1696135"/>
              <a:ext cx="106918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分析与设计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0754BE4-AF54-6478-451C-9A7D7DFD7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8918"/>
            <a:ext cx="1348857" cy="6553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1F05E1-8D4D-F4B7-4153-1BD80A2AC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369" y="1518047"/>
            <a:ext cx="1292883" cy="5944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02372C-86D7-564C-A0C9-9C1653787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123" y="793018"/>
            <a:ext cx="5654530" cy="39225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CFCD68-A3B4-4362-A378-3DEE300AB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46010" y="3951045"/>
            <a:ext cx="1800000" cy="704762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3059FD91-5114-460E-8C78-2584DE234AA9}"/>
              </a:ext>
            </a:extLst>
          </p:cNvPr>
          <p:cNvSpPr/>
          <p:nvPr/>
        </p:nvSpPr>
        <p:spPr>
          <a:xfrm>
            <a:off x="104989" y="2864838"/>
            <a:ext cx="1081315" cy="333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220F3E-6511-4A72-8DD8-DE5BD3C35FBA}"/>
              </a:ext>
            </a:extLst>
          </p:cNvPr>
          <p:cNvSpPr txBox="1"/>
          <p:nvPr/>
        </p:nvSpPr>
        <p:spPr>
          <a:xfrm>
            <a:off x="225037" y="2864838"/>
            <a:ext cx="98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开发与实现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1FFBA3-B6B1-4FE7-A33F-951D9DC9016F}"/>
              </a:ext>
            </a:extLst>
          </p:cNvPr>
          <p:cNvSpPr/>
          <p:nvPr/>
        </p:nvSpPr>
        <p:spPr>
          <a:xfrm>
            <a:off x="138104" y="3461725"/>
            <a:ext cx="1081315" cy="333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062BA0-F791-4F01-A4BF-365093D9B59F}"/>
              </a:ext>
            </a:extLst>
          </p:cNvPr>
          <p:cNvSpPr txBox="1"/>
          <p:nvPr/>
        </p:nvSpPr>
        <p:spPr>
          <a:xfrm>
            <a:off x="209188" y="3467335"/>
            <a:ext cx="98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建议与总结</a:t>
            </a:r>
          </a:p>
        </p:txBody>
      </p:sp>
    </p:spTree>
    <p:extLst>
      <p:ext uri="{BB962C8B-B14F-4D97-AF65-F5344CB8AC3E}">
        <p14:creationId xmlns:p14="http://schemas.microsoft.com/office/powerpoint/2010/main" val="152134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 animBg="1"/>
          <p:bldP spid="15" grpId="0" animBg="1"/>
          <p:bldP spid="17" grpId="0" animBg="1"/>
          <p:bldP spid="18" grpId="0" animBg="1"/>
          <p:bldP spid="19" grpId="0" animBg="1"/>
          <p:bldP spid="34" grpId="0"/>
        </p:bldLst>
      </p:timing>
    </mc:Fallback>
  </mc:AlternateContent>
  <p:extLst>
    <p:ext uri="{E180D4A7-C9FB-4DFB-919C-405C955672EB}">
      <p14:showEvtLst xmlns:p14="http://schemas.microsoft.com/office/powerpoint/2010/main">
        <p14:playEvt time="0" objId="2"/>
        <p14:stopEvt time="6114" objId="2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87"/>
          <p:cNvSpPr>
            <a:spLocks noEditPoints="1"/>
          </p:cNvSpPr>
          <p:nvPr/>
        </p:nvSpPr>
        <p:spPr bwMode="auto">
          <a:xfrm>
            <a:off x="4745466" y="3991850"/>
            <a:ext cx="14937" cy="41824"/>
          </a:xfrm>
          <a:custGeom>
            <a:avLst/>
            <a:gdLst/>
            <a:ahLst/>
            <a:cxnLst>
              <a:cxn ang="0">
                <a:pos x="1" y="2"/>
              </a:cxn>
              <a:cxn ang="0">
                <a:pos x="1" y="2"/>
              </a:cxn>
              <a:cxn ang="0">
                <a:pos x="0" y="2"/>
              </a:cxn>
              <a:cxn ang="0">
                <a:pos x="0" y="2"/>
              </a:cxn>
              <a:cxn ang="0">
                <a:pos x="1" y="2"/>
              </a:cxn>
              <a:cxn ang="0">
                <a:pos x="1" y="2"/>
              </a:cxn>
              <a:cxn ang="0">
                <a:pos x="1" y="5"/>
              </a:cxn>
              <a:cxn ang="0">
                <a:pos x="1" y="5"/>
              </a:cxn>
              <a:cxn ang="0">
                <a:pos x="2" y="5"/>
              </a:cxn>
              <a:cxn ang="0">
                <a:pos x="2" y="6"/>
              </a:cxn>
              <a:cxn ang="0">
                <a:pos x="1" y="6"/>
              </a:cxn>
              <a:cxn ang="0">
                <a:pos x="1" y="5"/>
              </a:cxn>
              <a:cxn ang="0">
                <a:pos x="1" y="2"/>
              </a:cxn>
              <a:cxn ang="0">
                <a:pos x="1" y="0"/>
              </a:cxn>
              <a:cxn ang="0">
                <a:pos x="1" y="0"/>
              </a:cxn>
              <a:cxn ang="0">
                <a:pos x="1" y="1"/>
              </a:cxn>
              <a:cxn ang="0">
                <a:pos x="1" y="1"/>
              </a:cxn>
              <a:cxn ang="0">
                <a:pos x="1" y="0"/>
              </a:cxn>
            </a:cxnLst>
            <a:rect l="0" t="0" r="r" b="b"/>
            <a:pathLst>
              <a:path w="2" h="6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1" y="5"/>
                </a:cubicBezTo>
                <a:lnTo>
                  <a:pt x="1" y="2"/>
                </a:ln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baseline="-25000" dirty="0">
              <a:latin typeface="+mj-ea"/>
              <a:ea typeface="+mj-ea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832772" y="2571750"/>
            <a:ext cx="6682578" cy="0"/>
          </a:xfrm>
          <a:prstGeom prst="straightConnector1">
            <a:avLst/>
          </a:prstGeom>
          <a:ln w="63500" cmpd="sng">
            <a:solidFill>
              <a:srgbClr val="314865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2495"/>
          <p:cNvGrpSpPr/>
          <p:nvPr/>
        </p:nvGrpSpPr>
        <p:grpSpPr>
          <a:xfrm>
            <a:off x="1571604" y="3106017"/>
            <a:ext cx="1905835" cy="1298572"/>
            <a:chOff x="785786" y="3000378"/>
            <a:chExt cx="1905835" cy="1298572"/>
          </a:xfrm>
        </p:grpSpPr>
        <p:sp>
          <p:nvSpPr>
            <p:cNvPr id="43" name="Freeform 7"/>
            <p:cNvSpPr>
              <a:spLocks/>
            </p:cNvSpPr>
            <p:nvPr/>
          </p:nvSpPr>
          <p:spPr bwMode="auto">
            <a:xfrm rot="10800000">
              <a:off x="785786" y="300037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1643042" y="3143253"/>
              <a:ext cx="128459" cy="51980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31" y="0"/>
                </a:cxn>
                <a:cxn ang="0">
                  <a:pos x="43" y="0"/>
                </a:cxn>
                <a:cxn ang="0">
                  <a:pos x="43" y="174"/>
                </a:cxn>
                <a:cxn ang="0">
                  <a:pos x="31" y="174"/>
                </a:cxn>
                <a:cxn ang="0">
                  <a:pos x="31" y="14"/>
                </a:cxn>
                <a:cxn ang="0">
                  <a:pos x="7" y="33"/>
                </a:cxn>
                <a:cxn ang="0">
                  <a:pos x="0" y="26"/>
                </a:cxn>
              </a:cxnLst>
              <a:rect l="0" t="0" r="r" b="b"/>
              <a:pathLst>
                <a:path w="43" h="174">
                  <a:moveTo>
                    <a:pt x="0" y="26"/>
                  </a:moveTo>
                  <a:lnTo>
                    <a:pt x="31" y="0"/>
                  </a:lnTo>
                  <a:lnTo>
                    <a:pt x="43" y="0"/>
                  </a:lnTo>
                  <a:lnTo>
                    <a:pt x="43" y="174"/>
                  </a:lnTo>
                  <a:lnTo>
                    <a:pt x="31" y="174"/>
                  </a:lnTo>
                  <a:lnTo>
                    <a:pt x="31" y="14"/>
                  </a:lnTo>
                  <a:lnTo>
                    <a:pt x="7" y="3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45" name="TextBox 2475"/>
            <p:cNvSpPr txBox="1"/>
            <p:nvPr/>
          </p:nvSpPr>
          <p:spPr>
            <a:xfrm>
              <a:off x="1334299" y="384315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账号登录</a:t>
              </a:r>
            </a:p>
            <a:p>
              <a:endParaRPr lang="zh-CN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0" name="组合 2497"/>
          <p:cNvGrpSpPr/>
          <p:nvPr/>
        </p:nvGrpSpPr>
        <p:grpSpPr>
          <a:xfrm>
            <a:off x="5510694" y="915988"/>
            <a:ext cx="1857388" cy="1298572"/>
            <a:chOff x="5072066" y="915988"/>
            <a:chExt cx="1857388" cy="1298572"/>
          </a:xfrm>
        </p:grpSpPr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5072066" y="91598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5857884" y="1357304"/>
              <a:ext cx="295753" cy="522796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59" y="0"/>
                </a:cxn>
                <a:cxn ang="0">
                  <a:pos x="68" y="5"/>
                </a:cxn>
                <a:cxn ang="0">
                  <a:pos x="11" y="99"/>
                </a:cxn>
                <a:cxn ang="0">
                  <a:pos x="63" y="99"/>
                </a:cxn>
                <a:cxn ang="0">
                  <a:pos x="63" y="61"/>
                </a:cxn>
                <a:cxn ang="0">
                  <a:pos x="75" y="61"/>
                </a:cxn>
                <a:cxn ang="0">
                  <a:pos x="75" y="99"/>
                </a:cxn>
                <a:cxn ang="0">
                  <a:pos x="99" y="99"/>
                </a:cxn>
                <a:cxn ang="0">
                  <a:pos x="99" y="111"/>
                </a:cxn>
                <a:cxn ang="0">
                  <a:pos x="75" y="111"/>
                </a:cxn>
                <a:cxn ang="0">
                  <a:pos x="75" y="175"/>
                </a:cxn>
                <a:cxn ang="0">
                  <a:pos x="63" y="175"/>
                </a:cxn>
                <a:cxn ang="0">
                  <a:pos x="63" y="111"/>
                </a:cxn>
                <a:cxn ang="0">
                  <a:pos x="0" y="111"/>
                </a:cxn>
              </a:cxnLst>
              <a:rect l="0" t="0" r="r" b="b"/>
              <a:pathLst>
                <a:path w="99" h="175">
                  <a:moveTo>
                    <a:pt x="0" y="111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59" y="0"/>
                  </a:lnTo>
                  <a:lnTo>
                    <a:pt x="68" y="5"/>
                  </a:lnTo>
                  <a:lnTo>
                    <a:pt x="11" y="99"/>
                  </a:lnTo>
                  <a:lnTo>
                    <a:pt x="63" y="99"/>
                  </a:lnTo>
                  <a:lnTo>
                    <a:pt x="63" y="61"/>
                  </a:lnTo>
                  <a:lnTo>
                    <a:pt x="75" y="61"/>
                  </a:lnTo>
                  <a:lnTo>
                    <a:pt x="75" y="99"/>
                  </a:lnTo>
                  <a:lnTo>
                    <a:pt x="99" y="99"/>
                  </a:lnTo>
                  <a:lnTo>
                    <a:pt x="99" y="111"/>
                  </a:lnTo>
                  <a:lnTo>
                    <a:pt x="75" y="111"/>
                  </a:lnTo>
                  <a:lnTo>
                    <a:pt x="75" y="175"/>
                  </a:lnTo>
                  <a:lnTo>
                    <a:pt x="63" y="175"/>
                  </a:lnTo>
                  <a:lnTo>
                    <a:pt x="63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53" name="TextBox 2479"/>
            <p:cNvSpPr txBox="1"/>
            <p:nvPr/>
          </p:nvSpPr>
          <p:spPr>
            <a:xfrm>
              <a:off x="5357818" y="95725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航班计划查询，状态修改</a:t>
              </a:r>
            </a:p>
          </p:txBody>
        </p:sp>
      </p:grpSp>
      <p:grpSp>
        <p:nvGrpSpPr>
          <p:cNvPr id="54" name="组合 2498"/>
          <p:cNvGrpSpPr/>
          <p:nvPr/>
        </p:nvGrpSpPr>
        <p:grpSpPr>
          <a:xfrm>
            <a:off x="4031084" y="3063156"/>
            <a:ext cx="1898238" cy="1298572"/>
            <a:chOff x="3643306" y="3071816"/>
            <a:chExt cx="1898238" cy="1298572"/>
          </a:xfrm>
        </p:grpSpPr>
        <p:sp>
          <p:nvSpPr>
            <p:cNvPr id="55" name="Freeform 7"/>
            <p:cNvSpPr>
              <a:spLocks/>
            </p:cNvSpPr>
            <p:nvPr/>
          </p:nvSpPr>
          <p:spPr bwMode="auto">
            <a:xfrm rot="10800000">
              <a:off x="3643306" y="3071816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4427110" y="3214692"/>
              <a:ext cx="289778" cy="537733"/>
            </a:xfrm>
            <a:custGeom>
              <a:avLst/>
              <a:gdLst/>
              <a:ahLst/>
              <a:cxnLst>
                <a:cxn ang="0">
                  <a:pos x="3" y="65"/>
                </a:cxn>
                <a:cxn ang="0">
                  <a:pos x="10" y="70"/>
                </a:cxn>
                <a:cxn ang="0">
                  <a:pos x="18" y="72"/>
                </a:cxn>
                <a:cxn ang="0">
                  <a:pos x="25" y="70"/>
                </a:cxn>
                <a:cxn ang="0">
                  <a:pos x="31" y="67"/>
                </a:cxn>
                <a:cxn ang="0">
                  <a:pos x="35" y="62"/>
                </a:cxn>
                <a:cxn ang="0">
                  <a:pos x="36" y="55"/>
                </a:cxn>
                <a:cxn ang="0">
                  <a:pos x="35" y="49"/>
                </a:cxn>
                <a:cxn ang="0">
                  <a:pos x="31" y="45"/>
                </a:cxn>
                <a:cxn ang="0">
                  <a:pos x="26" y="41"/>
                </a:cxn>
                <a:cxn ang="0">
                  <a:pos x="19" y="39"/>
                </a:cxn>
                <a:cxn ang="0">
                  <a:pos x="9" y="39"/>
                </a:cxn>
                <a:cxn ang="0">
                  <a:pos x="9" y="35"/>
                </a:cxn>
                <a:cxn ang="0">
                  <a:pos x="19" y="35"/>
                </a:cxn>
                <a:cxn ang="0">
                  <a:pos x="26" y="33"/>
                </a:cxn>
                <a:cxn ang="0">
                  <a:pos x="31" y="30"/>
                </a:cxn>
                <a:cxn ang="0">
                  <a:pos x="35" y="25"/>
                </a:cxn>
                <a:cxn ang="0">
                  <a:pos x="36" y="20"/>
                </a:cxn>
                <a:cxn ang="0">
                  <a:pos x="35" y="14"/>
                </a:cxn>
                <a:cxn ang="0">
                  <a:pos x="31" y="9"/>
                </a:cxn>
                <a:cxn ang="0">
                  <a:pos x="25" y="6"/>
                </a:cxn>
                <a:cxn ang="0">
                  <a:pos x="18" y="5"/>
                </a:cxn>
                <a:cxn ang="0">
                  <a:pos x="10" y="6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27" y="2"/>
                </a:cxn>
                <a:cxn ang="0">
                  <a:pos x="34" y="6"/>
                </a:cxn>
                <a:cxn ang="0">
                  <a:pos x="39" y="12"/>
                </a:cxn>
                <a:cxn ang="0">
                  <a:pos x="41" y="20"/>
                </a:cxn>
                <a:cxn ang="0">
                  <a:pos x="37" y="30"/>
                </a:cxn>
                <a:cxn ang="0">
                  <a:pos x="28" y="37"/>
                </a:cxn>
                <a:cxn ang="0">
                  <a:pos x="37" y="45"/>
                </a:cxn>
                <a:cxn ang="0">
                  <a:pos x="40" y="55"/>
                </a:cxn>
                <a:cxn ang="0">
                  <a:pos x="39" y="63"/>
                </a:cxn>
                <a:cxn ang="0">
                  <a:pos x="34" y="70"/>
                </a:cxn>
                <a:cxn ang="0">
                  <a:pos x="27" y="75"/>
                </a:cxn>
                <a:cxn ang="0">
                  <a:pos x="18" y="76"/>
                </a:cxn>
                <a:cxn ang="0">
                  <a:pos x="8" y="74"/>
                </a:cxn>
                <a:cxn ang="0">
                  <a:pos x="0" y="69"/>
                </a:cxn>
                <a:cxn ang="0">
                  <a:pos x="3" y="65"/>
                </a:cxn>
              </a:cxnLst>
              <a:rect l="0" t="0" r="r" b="b"/>
              <a:pathLst>
                <a:path w="41" h="76">
                  <a:moveTo>
                    <a:pt x="3" y="65"/>
                  </a:moveTo>
                  <a:cubicBezTo>
                    <a:pt x="5" y="67"/>
                    <a:pt x="7" y="69"/>
                    <a:pt x="10" y="70"/>
                  </a:cubicBezTo>
                  <a:cubicBezTo>
                    <a:pt x="12" y="71"/>
                    <a:pt x="15" y="72"/>
                    <a:pt x="18" y="72"/>
                  </a:cubicBezTo>
                  <a:cubicBezTo>
                    <a:pt x="20" y="72"/>
                    <a:pt x="23" y="71"/>
                    <a:pt x="25" y="70"/>
                  </a:cubicBezTo>
                  <a:cubicBezTo>
                    <a:pt x="27" y="70"/>
                    <a:pt x="29" y="68"/>
                    <a:pt x="31" y="67"/>
                  </a:cubicBezTo>
                  <a:cubicBezTo>
                    <a:pt x="32" y="65"/>
                    <a:pt x="34" y="64"/>
                    <a:pt x="35" y="62"/>
                  </a:cubicBezTo>
                  <a:cubicBezTo>
                    <a:pt x="35" y="60"/>
                    <a:pt x="36" y="58"/>
                    <a:pt x="36" y="55"/>
                  </a:cubicBezTo>
                  <a:cubicBezTo>
                    <a:pt x="36" y="53"/>
                    <a:pt x="36" y="51"/>
                    <a:pt x="35" y="49"/>
                  </a:cubicBezTo>
                  <a:cubicBezTo>
                    <a:pt x="34" y="48"/>
                    <a:pt x="33" y="46"/>
                    <a:pt x="31" y="45"/>
                  </a:cubicBezTo>
                  <a:cubicBezTo>
                    <a:pt x="30" y="43"/>
                    <a:pt x="28" y="42"/>
                    <a:pt x="26" y="41"/>
                  </a:cubicBezTo>
                  <a:cubicBezTo>
                    <a:pt x="24" y="40"/>
                    <a:pt x="22" y="40"/>
                    <a:pt x="1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2" y="35"/>
                    <a:pt x="24" y="34"/>
                    <a:pt x="26" y="33"/>
                  </a:cubicBezTo>
                  <a:cubicBezTo>
                    <a:pt x="28" y="32"/>
                    <a:pt x="30" y="31"/>
                    <a:pt x="31" y="30"/>
                  </a:cubicBezTo>
                  <a:cubicBezTo>
                    <a:pt x="33" y="29"/>
                    <a:pt x="34" y="27"/>
                    <a:pt x="35" y="25"/>
                  </a:cubicBezTo>
                  <a:cubicBezTo>
                    <a:pt x="36" y="24"/>
                    <a:pt x="36" y="22"/>
                    <a:pt x="36" y="20"/>
                  </a:cubicBezTo>
                  <a:cubicBezTo>
                    <a:pt x="36" y="18"/>
                    <a:pt x="36" y="16"/>
                    <a:pt x="35" y="14"/>
                  </a:cubicBezTo>
                  <a:cubicBezTo>
                    <a:pt x="34" y="12"/>
                    <a:pt x="32" y="10"/>
                    <a:pt x="31" y="9"/>
                  </a:cubicBezTo>
                  <a:cubicBezTo>
                    <a:pt x="29" y="8"/>
                    <a:pt x="27" y="7"/>
                    <a:pt x="25" y="6"/>
                  </a:cubicBezTo>
                  <a:cubicBezTo>
                    <a:pt x="23" y="5"/>
                    <a:pt x="21" y="5"/>
                    <a:pt x="18" y="5"/>
                  </a:cubicBezTo>
                  <a:cubicBezTo>
                    <a:pt x="15" y="5"/>
                    <a:pt x="12" y="5"/>
                    <a:pt x="10" y="6"/>
                  </a:cubicBezTo>
                  <a:cubicBezTo>
                    <a:pt x="7" y="7"/>
                    <a:pt x="5" y="9"/>
                    <a:pt x="3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5"/>
                    <a:pt x="5" y="3"/>
                    <a:pt x="8" y="2"/>
                  </a:cubicBezTo>
                  <a:cubicBezTo>
                    <a:pt x="11" y="1"/>
                    <a:pt x="15" y="0"/>
                    <a:pt x="18" y="0"/>
                  </a:cubicBezTo>
                  <a:cubicBezTo>
                    <a:pt x="21" y="0"/>
                    <a:pt x="24" y="1"/>
                    <a:pt x="27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8" y="10"/>
                    <a:pt x="39" y="12"/>
                  </a:cubicBezTo>
                  <a:cubicBezTo>
                    <a:pt x="40" y="15"/>
                    <a:pt x="41" y="17"/>
                    <a:pt x="41" y="20"/>
                  </a:cubicBezTo>
                  <a:cubicBezTo>
                    <a:pt x="41" y="24"/>
                    <a:pt x="40" y="27"/>
                    <a:pt x="37" y="30"/>
                  </a:cubicBezTo>
                  <a:cubicBezTo>
                    <a:pt x="35" y="33"/>
                    <a:pt x="32" y="36"/>
                    <a:pt x="28" y="37"/>
                  </a:cubicBezTo>
                  <a:cubicBezTo>
                    <a:pt x="32" y="39"/>
                    <a:pt x="35" y="41"/>
                    <a:pt x="37" y="45"/>
                  </a:cubicBezTo>
                  <a:cubicBezTo>
                    <a:pt x="39" y="48"/>
                    <a:pt x="40" y="51"/>
                    <a:pt x="40" y="55"/>
                  </a:cubicBezTo>
                  <a:cubicBezTo>
                    <a:pt x="40" y="58"/>
                    <a:pt x="40" y="61"/>
                    <a:pt x="39" y="63"/>
                  </a:cubicBezTo>
                  <a:cubicBezTo>
                    <a:pt x="38" y="66"/>
                    <a:pt x="36" y="68"/>
                    <a:pt x="34" y="70"/>
                  </a:cubicBezTo>
                  <a:cubicBezTo>
                    <a:pt x="32" y="72"/>
                    <a:pt x="29" y="73"/>
                    <a:pt x="27" y="75"/>
                  </a:cubicBezTo>
                  <a:cubicBezTo>
                    <a:pt x="24" y="76"/>
                    <a:pt x="21" y="76"/>
                    <a:pt x="18" y="76"/>
                  </a:cubicBezTo>
                  <a:cubicBezTo>
                    <a:pt x="14" y="76"/>
                    <a:pt x="11" y="75"/>
                    <a:pt x="8" y="74"/>
                  </a:cubicBezTo>
                  <a:cubicBezTo>
                    <a:pt x="5" y="73"/>
                    <a:pt x="2" y="71"/>
                    <a:pt x="0" y="69"/>
                  </a:cubicBezTo>
                  <a:lnTo>
                    <a:pt x="3" y="6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57" name="TextBox 2480"/>
            <p:cNvSpPr txBox="1"/>
            <p:nvPr/>
          </p:nvSpPr>
          <p:spPr>
            <a:xfrm>
              <a:off x="4184222" y="3911287"/>
              <a:ext cx="13573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用户管理</a:t>
              </a:r>
            </a:p>
          </p:txBody>
        </p:sp>
      </p:grpSp>
      <p:grpSp>
        <p:nvGrpSpPr>
          <p:cNvPr id="46" name="组合 2496"/>
          <p:cNvGrpSpPr/>
          <p:nvPr/>
        </p:nvGrpSpPr>
        <p:grpSpPr>
          <a:xfrm>
            <a:off x="2653174" y="915988"/>
            <a:ext cx="1857388" cy="1298572"/>
            <a:chOff x="2214546" y="915988"/>
            <a:chExt cx="1857388" cy="1298572"/>
          </a:xfrm>
        </p:grpSpPr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214546" y="915988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3007573" y="1374521"/>
              <a:ext cx="271335" cy="470977"/>
            </a:xfrm>
            <a:custGeom>
              <a:avLst/>
              <a:gdLst/>
              <a:ahLst/>
              <a:cxnLst>
                <a:cxn ang="0">
                  <a:pos x="6" y="70"/>
                </a:cxn>
                <a:cxn ang="0">
                  <a:pos x="40" y="70"/>
                </a:cxn>
                <a:cxn ang="0">
                  <a:pos x="41" y="74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31" y="35"/>
                </a:cxn>
                <a:cxn ang="0">
                  <a:pos x="35" y="29"/>
                </a:cxn>
                <a:cxn ang="0">
                  <a:pos x="36" y="23"/>
                </a:cxn>
                <a:cxn ang="0">
                  <a:pos x="34" y="15"/>
                </a:cxn>
                <a:cxn ang="0">
                  <a:pos x="30" y="9"/>
                </a:cxn>
                <a:cxn ang="0">
                  <a:pos x="24" y="5"/>
                </a:cxn>
                <a:cxn ang="0">
                  <a:pos x="17" y="4"/>
                </a:cxn>
                <a:cxn ang="0">
                  <a:pos x="10" y="5"/>
                </a:cxn>
                <a:cxn ang="0">
                  <a:pos x="4" y="9"/>
                </a:cxn>
                <a:cxn ang="0">
                  <a:pos x="1" y="6"/>
                </a:cxn>
                <a:cxn ang="0">
                  <a:pos x="8" y="1"/>
                </a:cxn>
                <a:cxn ang="0">
                  <a:pos x="17" y="0"/>
                </a:cxn>
                <a:cxn ang="0">
                  <a:pos x="26" y="1"/>
                </a:cxn>
                <a:cxn ang="0">
                  <a:pos x="34" y="6"/>
                </a:cxn>
                <a:cxn ang="0">
                  <a:pos x="39" y="14"/>
                </a:cxn>
                <a:cxn ang="0">
                  <a:pos x="40" y="23"/>
                </a:cxn>
                <a:cxn ang="0">
                  <a:pos x="39" y="31"/>
                </a:cxn>
                <a:cxn ang="0">
                  <a:pos x="34" y="38"/>
                </a:cxn>
                <a:cxn ang="0">
                  <a:pos x="6" y="70"/>
                </a:cxn>
              </a:cxnLst>
              <a:rect l="0" t="0" r="r" b="b"/>
              <a:pathLst>
                <a:path w="41" h="74">
                  <a:moveTo>
                    <a:pt x="6" y="70"/>
                  </a:moveTo>
                  <a:cubicBezTo>
                    <a:pt x="40" y="70"/>
                    <a:pt x="40" y="70"/>
                    <a:pt x="40" y="70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3" y="33"/>
                    <a:pt x="34" y="31"/>
                    <a:pt x="35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0"/>
                    <a:pt x="35" y="18"/>
                    <a:pt x="34" y="15"/>
                  </a:cubicBezTo>
                  <a:cubicBezTo>
                    <a:pt x="34" y="13"/>
                    <a:pt x="32" y="11"/>
                    <a:pt x="30" y="9"/>
                  </a:cubicBezTo>
                  <a:cubicBezTo>
                    <a:pt x="29" y="8"/>
                    <a:pt x="27" y="6"/>
                    <a:pt x="24" y="5"/>
                  </a:cubicBezTo>
                  <a:cubicBezTo>
                    <a:pt x="22" y="5"/>
                    <a:pt x="20" y="4"/>
                    <a:pt x="17" y="4"/>
                  </a:cubicBezTo>
                  <a:cubicBezTo>
                    <a:pt x="14" y="4"/>
                    <a:pt x="12" y="5"/>
                    <a:pt x="10" y="5"/>
                  </a:cubicBezTo>
                  <a:cubicBezTo>
                    <a:pt x="8" y="6"/>
                    <a:pt x="6" y="8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4"/>
                    <a:pt x="5" y="3"/>
                    <a:pt x="8" y="1"/>
                  </a:cubicBezTo>
                  <a:cubicBezTo>
                    <a:pt x="11" y="0"/>
                    <a:pt x="14" y="0"/>
                    <a:pt x="17" y="0"/>
                  </a:cubicBezTo>
                  <a:cubicBezTo>
                    <a:pt x="20" y="0"/>
                    <a:pt x="23" y="0"/>
                    <a:pt x="26" y="1"/>
                  </a:cubicBezTo>
                  <a:cubicBezTo>
                    <a:pt x="29" y="3"/>
                    <a:pt x="31" y="4"/>
                    <a:pt x="34" y="6"/>
                  </a:cubicBezTo>
                  <a:cubicBezTo>
                    <a:pt x="36" y="8"/>
                    <a:pt x="37" y="11"/>
                    <a:pt x="39" y="14"/>
                  </a:cubicBezTo>
                  <a:cubicBezTo>
                    <a:pt x="40" y="16"/>
                    <a:pt x="40" y="19"/>
                    <a:pt x="40" y="23"/>
                  </a:cubicBezTo>
                  <a:cubicBezTo>
                    <a:pt x="40" y="26"/>
                    <a:pt x="40" y="28"/>
                    <a:pt x="39" y="31"/>
                  </a:cubicBezTo>
                  <a:cubicBezTo>
                    <a:pt x="38" y="34"/>
                    <a:pt x="36" y="36"/>
                    <a:pt x="34" y="38"/>
                  </a:cubicBezTo>
                  <a:lnTo>
                    <a:pt x="6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49" name="TextBox 2478"/>
            <p:cNvSpPr txBox="1"/>
            <p:nvPr/>
          </p:nvSpPr>
          <p:spPr>
            <a:xfrm>
              <a:off x="2801000" y="1031784"/>
              <a:ext cx="1270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机票统计</a:t>
              </a:r>
            </a:p>
          </p:txBody>
        </p:sp>
      </p:grpSp>
      <p:grpSp>
        <p:nvGrpSpPr>
          <p:cNvPr id="58" name="组合 2499"/>
          <p:cNvGrpSpPr/>
          <p:nvPr/>
        </p:nvGrpSpPr>
        <p:grpSpPr>
          <a:xfrm>
            <a:off x="6786578" y="3071817"/>
            <a:ext cx="1989206" cy="1298572"/>
            <a:chOff x="6500826" y="3071816"/>
            <a:chExt cx="1989206" cy="1298572"/>
          </a:xfrm>
        </p:grpSpPr>
        <p:sp>
          <p:nvSpPr>
            <p:cNvPr id="59" name="Freeform 7"/>
            <p:cNvSpPr>
              <a:spLocks/>
            </p:cNvSpPr>
            <p:nvPr/>
          </p:nvSpPr>
          <p:spPr bwMode="auto">
            <a:xfrm rot="10800000">
              <a:off x="6500826" y="3071816"/>
              <a:ext cx="1857388" cy="1298572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68" y="39"/>
                </a:cxn>
                <a:cxn ang="0">
                  <a:pos x="165" y="205"/>
                </a:cxn>
                <a:cxn ang="0">
                  <a:pos x="116" y="205"/>
                </a:cxn>
                <a:cxn ang="0">
                  <a:pos x="13" y="39"/>
                </a:cxn>
                <a:cxn ang="0">
                  <a:pos x="36" y="0"/>
                </a:cxn>
                <a:cxn ang="0">
                  <a:pos x="246" y="0"/>
                </a:cxn>
              </a:cxnLst>
              <a:rect l="0" t="0" r="r" b="b"/>
              <a:pathLst>
                <a:path w="281" h="227">
                  <a:moveTo>
                    <a:pt x="246" y="0"/>
                  </a:moveTo>
                  <a:cubicBezTo>
                    <a:pt x="271" y="0"/>
                    <a:pt x="281" y="17"/>
                    <a:pt x="268" y="39"/>
                  </a:cubicBezTo>
                  <a:cubicBezTo>
                    <a:pt x="165" y="205"/>
                    <a:pt x="165" y="205"/>
                    <a:pt x="165" y="205"/>
                  </a:cubicBezTo>
                  <a:cubicBezTo>
                    <a:pt x="152" y="227"/>
                    <a:pt x="130" y="227"/>
                    <a:pt x="116" y="205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0" y="17"/>
                    <a:pt x="10" y="0"/>
                    <a:pt x="36" y="0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3148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7271187" y="3286130"/>
              <a:ext cx="316665" cy="519809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0"/>
                </a:cxn>
                <a:cxn ang="0">
                  <a:pos x="42" y="0"/>
                </a:cxn>
                <a:cxn ang="0">
                  <a:pos x="42" y="5"/>
                </a:cxn>
                <a:cxn ang="0">
                  <a:pos x="7" y="5"/>
                </a:cxn>
                <a:cxn ang="0">
                  <a:pos x="5" y="29"/>
                </a:cxn>
                <a:cxn ang="0">
                  <a:pos x="12" y="23"/>
                </a:cxn>
                <a:cxn ang="0">
                  <a:pos x="21" y="21"/>
                </a:cxn>
                <a:cxn ang="0">
                  <a:pos x="31" y="23"/>
                </a:cxn>
                <a:cxn ang="0">
                  <a:pos x="38" y="29"/>
                </a:cxn>
                <a:cxn ang="0">
                  <a:pos x="43" y="37"/>
                </a:cxn>
                <a:cxn ang="0">
                  <a:pos x="45" y="48"/>
                </a:cxn>
                <a:cxn ang="0">
                  <a:pos x="43" y="58"/>
                </a:cxn>
                <a:cxn ang="0">
                  <a:pos x="38" y="67"/>
                </a:cxn>
                <a:cxn ang="0">
                  <a:pos x="31" y="72"/>
                </a:cxn>
                <a:cxn ang="0">
                  <a:pos x="21" y="74"/>
                </a:cxn>
                <a:cxn ang="0">
                  <a:pos x="11" y="72"/>
                </a:cxn>
                <a:cxn ang="0">
                  <a:pos x="2" y="64"/>
                </a:cxn>
                <a:cxn ang="0">
                  <a:pos x="6" y="61"/>
                </a:cxn>
                <a:cxn ang="0">
                  <a:pos x="12" y="67"/>
                </a:cxn>
                <a:cxn ang="0">
                  <a:pos x="21" y="70"/>
                </a:cxn>
                <a:cxn ang="0">
                  <a:pos x="29" y="68"/>
                </a:cxn>
                <a:cxn ang="0">
                  <a:pos x="35" y="63"/>
                </a:cxn>
                <a:cxn ang="0">
                  <a:pos x="39" y="56"/>
                </a:cxn>
                <a:cxn ang="0">
                  <a:pos x="41" y="48"/>
                </a:cxn>
                <a:cxn ang="0">
                  <a:pos x="39" y="39"/>
                </a:cxn>
                <a:cxn ang="0">
                  <a:pos x="35" y="32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11" y="29"/>
                </a:cxn>
                <a:cxn ang="0">
                  <a:pos x="5" y="37"/>
                </a:cxn>
                <a:cxn ang="0">
                  <a:pos x="0" y="37"/>
                </a:cxn>
              </a:cxnLst>
              <a:rect l="0" t="0" r="r" b="b"/>
              <a:pathLst>
                <a:path w="45" h="74">
                  <a:moveTo>
                    <a:pt x="0" y="37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7" y="26"/>
                    <a:pt x="9" y="25"/>
                    <a:pt x="12" y="23"/>
                  </a:cubicBezTo>
                  <a:cubicBezTo>
                    <a:pt x="15" y="22"/>
                    <a:pt x="18" y="21"/>
                    <a:pt x="21" y="21"/>
                  </a:cubicBezTo>
                  <a:cubicBezTo>
                    <a:pt x="25" y="21"/>
                    <a:pt x="28" y="22"/>
                    <a:pt x="31" y="23"/>
                  </a:cubicBezTo>
                  <a:cubicBezTo>
                    <a:pt x="34" y="25"/>
                    <a:pt x="36" y="27"/>
                    <a:pt x="38" y="29"/>
                  </a:cubicBezTo>
                  <a:cubicBezTo>
                    <a:pt x="40" y="31"/>
                    <a:pt x="42" y="34"/>
                    <a:pt x="43" y="37"/>
                  </a:cubicBezTo>
                  <a:cubicBezTo>
                    <a:pt x="45" y="40"/>
                    <a:pt x="45" y="44"/>
                    <a:pt x="45" y="48"/>
                  </a:cubicBezTo>
                  <a:cubicBezTo>
                    <a:pt x="45" y="51"/>
                    <a:pt x="45" y="55"/>
                    <a:pt x="43" y="58"/>
                  </a:cubicBezTo>
                  <a:cubicBezTo>
                    <a:pt x="42" y="61"/>
                    <a:pt x="41" y="64"/>
                    <a:pt x="38" y="67"/>
                  </a:cubicBezTo>
                  <a:cubicBezTo>
                    <a:pt x="36" y="69"/>
                    <a:pt x="34" y="71"/>
                    <a:pt x="31" y="72"/>
                  </a:cubicBezTo>
                  <a:cubicBezTo>
                    <a:pt x="28" y="74"/>
                    <a:pt x="25" y="74"/>
                    <a:pt x="21" y="74"/>
                  </a:cubicBezTo>
                  <a:cubicBezTo>
                    <a:pt x="18" y="74"/>
                    <a:pt x="14" y="73"/>
                    <a:pt x="11" y="72"/>
                  </a:cubicBezTo>
                  <a:cubicBezTo>
                    <a:pt x="7" y="70"/>
                    <a:pt x="5" y="67"/>
                    <a:pt x="2" y="64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7" y="64"/>
                    <a:pt x="9" y="66"/>
                    <a:pt x="12" y="67"/>
                  </a:cubicBezTo>
                  <a:cubicBezTo>
                    <a:pt x="15" y="69"/>
                    <a:pt x="18" y="70"/>
                    <a:pt x="21" y="70"/>
                  </a:cubicBezTo>
                  <a:cubicBezTo>
                    <a:pt x="24" y="70"/>
                    <a:pt x="27" y="69"/>
                    <a:pt x="29" y="68"/>
                  </a:cubicBezTo>
                  <a:cubicBezTo>
                    <a:pt x="31" y="67"/>
                    <a:pt x="33" y="65"/>
                    <a:pt x="35" y="63"/>
                  </a:cubicBezTo>
                  <a:cubicBezTo>
                    <a:pt x="37" y="61"/>
                    <a:pt x="38" y="59"/>
                    <a:pt x="39" y="56"/>
                  </a:cubicBezTo>
                  <a:cubicBezTo>
                    <a:pt x="40" y="54"/>
                    <a:pt x="41" y="51"/>
                    <a:pt x="41" y="48"/>
                  </a:cubicBezTo>
                  <a:cubicBezTo>
                    <a:pt x="41" y="45"/>
                    <a:pt x="40" y="42"/>
                    <a:pt x="39" y="39"/>
                  </a:cubicBezTo>
                  <a:cubicBezTo>
                    <a:pt x="38" y="36"/>
                    <a:pt x="37" y="34"/>
                    <a:pt x="35" y="32"/>
                  </a:cubicBezTo>
                  <a:cubicBezTo>
                    <a:pt x="33" y="30"/>
                    <a:pt x="31" y="28"/>
                    <a:pt x="29" y="27"/>
                  </a:cubicBezTo>
                  <a:cubicBezTo>
                    <a:pt x="27" y="26"/>
                    <a:pt x="24" y="26"/>
                    <a:pt x="21" y="26"/>
                  </a:cubicBezTo>
                  <a:cubicBezTo>
                    <a:pt x="18" y="26"/>
                    <a:pt x="14" y="27"/>
                    <a:pt x="11" y="29"/>
                  </a:cubicBezTo>
                  <a:cubicBezTo>
                    <a:pt x="8" y="31"/>
                    <a:pt x="6" y="33"/>
                    <a:pt x="5" y="37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baseline="-25000" dirty="0">
                <a:latin typeface="+mj-ea"/>
                <a:ea typeface="+mj-ea"/>
              </a:endParaRPr>
            </a:p>
          </p:txBody>
        </p:sp>
        <p:sp>
          <p:nvSpPr>
            <p:cNvPr id="61" name="TextBox 2481"/>
            <p:cNvSpPr txBox="1"/>
            <p:nvPr/>
          </p:nvSpPr>
          <p:spPr>
            <a:xfrm>
              <a:off x="7132710" y="395569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添加用户</a:t>
              </a:r>
            </a:p>
            <a:p>
              <a:endParaRPr lang="zh-CN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 rot="5400000">
            <a:off x="2250266" y="2855189"/>
            <a:ext cx="500066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4709745" y="2855189"/>
            <a:ext cx="500066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>
            <a:off x="7455694" y="2840036"/>
            <a:ext cx="500066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3403273" y="2339975"/>
            <a:ext cx="357190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5400000" flipH="1" flipV="1">
            <a:off x="6260794" y="2349500"/>
            <a:ext cx="357190" cy="1588"/>
          </a:xfrm>
          <a:prstGeom prst="straightConnector1">
            <a:avLst/>
          </a:prstGeom>
          <a:ln w="38100" cmpd="sng">
            <a:solidFill>
              <a:srgbClr val="314865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14865"/>
                </a:solidFill>
                <a:ea typeface="微软雅黑" pitchFamily="34" charset="-122"/>
              </a:rPr>
              <a:t>功能模块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186D64F-83D7-9CC5-3461-BEE5FB3D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64" y="4851409"/>
            <a:ext cx="1143099" cy="29209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D327F4A-B69B-DEC0-F33E-EAB4E43B4967}"/>
              </a:ext>
            </a:extLst>
          </p:cNvPr>
          <p:cNvSpPr/>
          <p:nvPr/>
        </p:nvSpPr>
        <p:spPr>
          <a:xfrm>
            <a:off x="72571" y="1654629"/>
            <a:ext cx="1081315" cy="333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BA4F03-018B-04EE-A8DE-39F54C543BF9}"/>
              </a:ext>
            </a:extLst>
          </p:cNvPr>
          <p:cNvSpPr txBox="1"/>
          <p:nvPr/>
        </p:nvSpPr>
        <p:spPr>
          <a:xfrm>
            <a:off x="235399" y="1654629"/>
            <a:ext cx="88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相关技术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93FDD19-2D8C-D3A8-2D9B-212100907832}"/>
              </a:ext>
            </a:extLst>
          </p:cNvPr>
          <p:cNvGrpSpPr/>
          <p:nvPr/>
        </p:nvGrpSpPr>
        <p:grpSpPr>
          <a:xfrm>
            <a:off x="130437" y="2285047"/>
            <a:ext cx="1069180" cy="320903"/>
            <a:chOff x="98864" y="1696135"/>
            <a:chExt cx="1069180" cy="320903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3BCF297-EDE3-B8C3-62C2-B7BF6E37FA48}"/>
                </a:ext>
              </a:extLst>
            </p:cNvPr>
            <p:cNvSpPr/>
            <p:nvPr/>
          </p:nvSpPr>
          <p:spPr>
            <a:xfrm>
              <a:off x="139493" y="1696135"/>
              <a:ext cx="949705" cy="320903"/>
            </a:xfrm>
            <a:prstGeom prst="rect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1D69BBB-F5EA-6807-754D-61B7FFC0E72A}"/>
                </a:ext>
              </a:extLst>
            </p:cNvPr>
            <p:cNvSpPr txBox="1"/>
            <p:nvPr/>
          </p:nvSpPr>
          <p:spPr>
            <a:xfrm>
              <a:off x="98864" y="1696135"/>
              <a:ext cx="106918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分析与设计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D3BB7C2-A50C-4326-833B-55D2FF5C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1784" y="3955695"/>
            <a:ext cx="1800000" cy="704762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CD2C154D-8514-495D-8CBA-D79278D53BD2}"/>
              </a:ext>
            </a:extLst>
          </p:cNvPr>
          <p:cNvSpPr/>
          <p:nvPr/>
        </p:nvSpPr>
        <p:spPr>
          <a:xfrm>
            <a:off x="117469" y="2847320"/>
            <a:ext cx="1081315" cy="333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B206508-FD32-4163-8BE8-7C1531AB1590}"/>
              </a:ext>
            </a:extLst>
          </p:cNvPr>
          <p:cNvSpPr txBox="1"/>
          <p:nvPr/>
        </p:nvSpPr>
        <p:spPr>
          <a:xfrm>
            <a:off x="179831" y="2859618"/>
            <a:ext cx="1006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开发与实现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728BE02-97AD-4B13-923B-EE4D5D7B3A45}"/>
              </a:ext>
            </a:extLst>
          </p:cNvPr>
          <p:cNvSpPr/>
          <p:nvPr/>
        </p:nvSpPr>
        <p:spPr>
          <a:xfrm>
            <a:off x="117655" y="3496090"/>
            <a:ext cx="1081315" cy="333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9194E49-D094-4DCF-90B4-B74037EAA3AB}"/>
              </a:ext>
            </a:extLst>
          </p:cNvPr>
          <p:cNvSpPr txBox="1"/>
          <p:nvPr/>
        </p:nvSpPr>
        <p:spPr>
          <a:xfrm>
            <a:off x="208621" y="3496090"/>
            <a:ext cx="991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+mn-ea"/>
              </a:rPr>
              <a:t>建议与总结</a:t>
            </a:r>
          </a:p>
        </p:txBody>
      </p:sp>
    </p:spTree>
    <p:extLst>
      <p:ext uri="{BB962C8B-B14F-4D97-AF65-F5344CB8AC3E}">
        <p14:creationId xmlns:p14="http://schemas.microsoft.com/office/powerpoint/2010/main" val="31841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random/>
      </p:transition>
    </mc:Choice>
    <mc:Fallback xmlns="">
      <p:transition spd="slow" advTm="7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2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5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6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2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2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5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6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2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Fallback>
  </mc:AlternateContent>
  <p:extLst>
    <p:ext uri="{E180D4A7-C9FB-4DFB-919C-405C955672EB}">
      <p14:showEvtLst xmlns:p14="http://schemas.microsoft.com/office/powerpoint/2010/main">
        <p14:playEvt time="0" objId="2"/>
        <p14:stopEvt time="14432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925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386</Words>
  <Application>Microsoft Office PowerPoint</Application>
  <PresentationFormat>全屏显示(16:9)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 Unicode MS</vt:lpstr>
      <vt:lpstr>黑体</vt:lpstr>
      <vt:lpstr>时尚中黑简体</vt:lpstr>
      <vt:lpstr>微软雅黑</vt:lpstr>
      <vt:lpstr>造字工房悦黑体验版常规体</vt:lpstr>
      <vt:lpstr>Arial</vt:lpstr>
      <vt:lpstr>Arial Black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绪  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</dc:title>
  <dc:creator/>
  <cp:keywords>www.1ppt.com</cp:keywords>
  <dc:description>www.1ppt.com</dc:description>
  <cp:lastModifiedBy/>
  <cp:revision>1</cp:revision>
  <dcterms:created xsi:type="dcterms:W3CDTF">2017-06-05T14:02:11Z</dcterms:created>
  <dcterms:modified xsi:type="dcterms:W3CDTF">2022-06-16T10:58:27Z</dcterms:modified>
</cp:coreProperties>
</file>