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sldIdLst>
    <p:sldId id="256" r:id="rId2"/>
    <p:sldId id="335" r:id="rId3"/>
    <p:sldId id="258" r:id="rId4"/>
    <p:sldId id="279" r:id="rId5"/>
    <p:sldId id="338" r:id="rId6"/>
    <p:sldId id="337" r:id="rId7"/>
    <p:sldId id="410" r:id="rId8"/>
    <p:sldId id="392" r:id="rId9"/>
    <p:sldId id="259" r:id="rId10"/>
    <p:sldId id="261" r:id="rId11"/>
    <p:sldId id="340" r:id="rId12"/>
    <p:sldId id="393" r:id="rId13"/>
    <p:sldId id="341" r:id="rId14"/>
    <p:sldId id="343" r:id="rId15"/>
    <p:sldId id="344" r:id="rId16"/>
    <p:sldId id="346" r:id="rId17"/>
    <p:sldId id="394" r:id="rId18"/>
    <p:sldId id="353" r:id="rId19"/>
    <p:sldId id="357" r:id="rId20"/>
    <p:sldId id="362" r:id="rId21"/>
    <p:sldId id="354" r:id="rId22"/>
    <p:sldId id="358" r:id="rId23"/>
    <p:sldId id="355" r:id="rId24"/>
    <p:sldId id="359" r:id="rId25"/>
    <p:sldId id="361" r:id="rId26"/>
    <p:sldId id="360" r:id="rId27"/>
    <p:sldId id="363" r:id="rId28"/>
    <p:sldId id="364" r:id="rId29"/>
    <p:sldId id="414" r:id="rId30"/>
    <p:sldId id="415" r:id="rId31"/>
    <p:sldId id="416" r:id="rId32"/>
    <p:sldId id="396" r:id="rId33"/>
    <p:sldId id="388" r:id="rId34"/>
    <p:sldId id="386" r:id="rId35"/>
    <p:sldId id="397" r:id="rId36"/>
    <p:sldId id="384" r:id="rId37"/>
    <p:sldId id="417" r:id="rId38"/>
    <p:sldId id="418" r:id="rId39"/>
    <p:sldId id="398" r:id="rId40"/>
    <p:sldId id="375" r:id="rId41"/>
    <p:sldId id="377" r:id="rId42"/>
    <p:sldId id="318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FA"/>
    <a:srgbClr val="FF0066"/>
    <a:srgbClr val="FF3F8D"/>
    <a:srgbClr val="CCFFFF"/>
    <a:srgbClr val="DFFECE"/>
    <a:srgbClr val="FF9966"/>
    <a:srgbClr val="FFFFCD"/>
    <a:srgbClr val="E2A7FF"/>
    <a:srgbClr val="FFCCCC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3" autoAdjust="0"/>
    <p:restoredTop sz="93772" autoAdjust="0"/>
  </p:normalViewPr>
  <p:slideViewPr>
    <p:cSldViewPr>
      <p:cViewPr varScale="1">
        <p:scale>
          <a:sx n="107" d="100"/>
          <a:sy n="107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56A075-CE2E-4203-89C4-577CB25E21E9}" type="datetimeFigureOut">
              <a:rPr lang="zh-CN" altLang="en-US"/>
              <a:pPr>
                <a:defRPr/>
              </a:pPr>
              <a:t>2020/9/21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FF1074-746F-4B46-AB2E-BBFC95057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29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752ED-B309-4730-89A4-F4EC6CAA67D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31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4EB86-71CF-4DFD-AD1A-52290E7AAF0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3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143000" y="686594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81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6028" y="4343798"/>
            <a:ext cx="5485946" cy="4113609"/>
          </a:xfrm>
          <a:noFill/>
          <a:ln w="9525"/>
        </p:spPr>
        <p:txBody>
          <a:bodyPr wrap="none" anchor="ctr"/>
          <a:lstStyle/>
          <a:p>
            <a:endParaRPr lang="zh-CN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0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3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35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9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92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5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3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F1074-746F-4B46-AB2E-BBFC950575F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3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B77B8-2F23-4C17-89BB-AB868D0268B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98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28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21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54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54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5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9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9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09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28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5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0534F5-B0F8-4B05-BD5F-8A18BB94595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91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18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22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56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8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4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78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96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13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756F1-4261-45BB-B586-E63307E7928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343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A06788-4955-4CB4-92AE-460EC8E95FC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0F8D8-07B4-465A-9C3C-D892406EF92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046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CA93D-FB64-4B23-8F87-90F6F4D5F40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1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FCA38-AC01-4569-BC90-D9B189C99F8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FCA38-AC01-4569-BC90-D9B189C99F8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9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0F8D8-07B4-465A-9C3C-D892406EF92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4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A57811-FD58-426C-9939-07BAA5DDEF8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9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A838E4-E2F8-49FC-BE8C-8666AEB8C731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A1D25E-1B14-42E0-A308-0E2A1A6A2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39775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lvl2pPr>
            <a:lvl3pPr marL="995363" indent="-228600">
              <a:buClr>
                <a:schemeClr val="bg1"/>
              </a:buClr>
              <a:buFont typeface="Arial" panose="020B0604020202020204" pitchFamily="34" charset="0"/>
              <a:buChar char="•"/>
              <a:defRPr/>
            </a:lvl3pPr>
            <a:lvl4pPr marL="1260475" indent="-228600">
              <a:buClr>
                <a:schemeClr val="bg1"/>
              </a:buClr>
              <a:buFont typeface="Arial" panose="020B0604020202020204" pitchFamily="34" charset="0"/>
              <a:buChar char="•"/>
              <a:defRPr/>
            </a:lvl4pPr>
            <a:lvl5pPr marL="1481138" indent="-209550">
              <a:buClr>
                <a:schemeClr val="bg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B782D-5EE3-414E-95EC-1D45065518B2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2A96D-FD1D-4ECC-B4CF-D0487350F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lvl2pPr marL="739775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lvl2pPr>
            <a:lvl3pPr marL="995363" indent="-228600">
              <a:buClr>
                <a:schemeClr val="bg1"/>
              </a:buClr>
              <a:buFont typeface="Arial" panose="020B0604020202020204" pitchFamily="34" charset="0"/>
              <a:buChar char="•"/>
              <a:defRPr/>
            </a:lvl3pPr>
            <a:lvl4pPr marL="1260475" indent="-228600">
              <a:buClr>
                <a:schemeClr val="bg1"/>
              </a:buClr>
              <a:buFont typeface="Arial" panose="020B0604020202020204" pitchFamily="34" charset="0"/>
              <a:buChar char="•"/>
              <a:defRPr/>
            </a:lvl4pPr>
            <a:lvl5pPr marL="1481138" indent="-209550">
              <a:buClr>
                <a:schemeClr val="bg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4D78-59B7-484E-BA73-427E23B28B22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61F69-C4B5-4998-A4D4-9306D269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739775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lvl2pPr>
            <a:lvl3pPr marL="995363" indent="-228600">
              <a:buClr>
                <a:schemeClr val="bg1"/>
              </a:buClr>
              <a:buFont typeface="Arial" panose="020B0604020202020204" pitchFamily="34" charset="0"/>
              <a:buChar char="•"/>
              <a:defRPr/>
            </a:lvl3pPr>
            <a:lvl4pPr marL="1260475" indent="-228600">
              <a:buClr>
                <a:schemeClr val="bg1"/>
              </a:buClr>
              <a:buFont typeface="Arial" panose="020B0604020202020204" pitchFamily="34" charset="0"/>
              <a:buChar char="•"/>
              <a:defRPr/>
            </a:lvl4pPr>
            <a:lvl5pPr marL="1481138" indent="-209550">
              <a:buClr>
                <a:schemeClr val="bg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C6203-9C1F-492A-A786-C5EC2366EDE2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AC17-1261-40B5-8959-3BA1489913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FBE654-1E62-4BC2-AC85-39888A7ADBA6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8998EC-4187-4F90-8BE3-A8B375BFD5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 marL="739775" indent="-285750">
              <a:buClr>
                <a:schemeClr val="bg1"/>
              </a:buClr>
              <a:buFont typeface="Arial" panose="020B0604020202020204" pitchFamily="34" charset="0"/>
              <a:buChar char="•"/>
              <a:defRPr sz="2400"/>
            </a:lvl2pPr>
            <a:lvl3pPr marL="995363" indent="-228600"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1260475" indent="-228600"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4pPr>
            <a:lvl5pPr marL="1481138" indent="-209550"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5pPr>
            <a:extLst/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 marL="739775" indent="-285750">
              <a:buClr>
                <a:schemeClr val="bg1"/>
              </a:buClr>
              <a:buFont typeface="Arial" panose="020B0604020202020204" pitchFamily="34" charset="0"/>
              <a:buChar char="•"/>
              <a:defRPr sz="2400"/>
            </a:lvl2pPr>
            <a:lvl3pPr marL="995363" indent="-228600"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1260475" indent="-228600"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4pPr>
            <a:lvl5pPr marL="1481138" indent="-209550"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5pPr>
            <a:extLst/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2CBEF-6469-42C3-8C3E-C073DC3A31E8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065F2E-8B40-4BD4-98B6-F59999E3A5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 marL="739775" indent="-285750"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995363" indent="-228600"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3pPr>
            <a:lvl4pPr marL="1260475" indent="-228600"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4pPr>
            <a:lvl5pPr marL="1481138" indent="-209550"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5pPr>
            <a:extLst/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 marL="739775" indent="-285750"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995363" indent="-228600"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3pPr>
            <a:lvl4pPr marL="1260475" indent="-228600"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4pPr>
            <a:lvl5pPr marL="1481138" indent="-209550"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5pPr>
            <a:extLst/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137CF4-A557-42B7-9664-659E8CA3E58E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C648F0-10EB-4BA2-A698-D46FBFBC7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56DE-9995-41FD-9543-78F2F57D7D4A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7E98C-4F39-48B3-B4F6-5C68F6826C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DBCA01-F9CC-4A7A-B575-42EAE21F8D0F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43564D-72F5-402D-A0AE-7F8284E016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 marL="739775" indent="-285750"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marL="995363" indent="-228600">
              <a:buClr>
                <a:schemeClr val="bg1"/>
              </a:buClr>
              <a:buFont typeface="Arial" panose="020B0604020202020204" pitchFamily="34" charset="0"/>
              <a:buChar char="•"/>
              <a:defRPr sz="2400"/>
            </a:lvl3pPr>
            <a:lvl4pPr marL="1260475" indent="-228600"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481138" indent="-209550"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  <a:extLst/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2D14-266F-4A84-89B9-FFAF21F84002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582A-17EC-4F4B-84FE-F6719272D0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1FF813-4D28-4D14-ABBA-0CBBD5E2F9E2}" type="datetime1">
              <a:rPr lang="en-US" altLang="zh-CN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44E485-95C7-4290-B326-461494E98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6C3045-3C8A-4838-940D-3B31B42CB5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36" r:id="rId2"/>
    <p:sldLayoutId id="2147483742" r:id="rId3"/>
    <p:sldLayoutId id="2147483743" r:id="rId4"/>
    <p:sldLayoutId id="2147483744" r:id="rId5"/>
    <p:sldLayoutId id="2147483737" r:id="rId6"/>
    <p:sldLayoutId id="2147483745" r:id="rId7"/>
    <p:sldLayoutId id="2147483738" r:id="rId8"/>
    <p:sldLayoutId id="2147483746" r:id="rId9"/>
    <p:sldLayoutId id="2147483739" r:id="rId10"/>
    <p:sldLayoutId id="21474837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bg1"/>
          </a:solidFill>
          <a:latin typeface="+mj-lt"/>
          <a:ea typeface="+mj-ea"/>
          <a:cs typeface="华文楷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3" pitchFamily="18" charset="2"/>
        <a:buChar char=""/>
        <a:defRPr sz="2200" kern="1200">
          <a:solidFill>
            <a:schemeClr val="bg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2" pitchFamily="18" charset="2"/>
        <a:buChar char="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s.fudan.edu.cn/" TargetMode="External"/><Relationship Id="rId4" Type="http://schemas.openxmlformats.org/officeDocument/2006/relationships/hyperlink" Target="NU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-pub.com/computers/common/info.asp?id=920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jserv.sayya.org/misc/vi-vim-cheat-sheet.pn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-pub.com/computers/common/info.asp?id=13395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772400" cy="197510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7200" cap="none" dirty="0">
                <a:cs typeface="+mj-cs"/>
              </a:rPr>
              <a:t>T</a:t>
            </a:r>
            <a:r>
              <a:rPr lang="en-US" altLang="zh-CN" sz="5400" cap="none" dirty="0">
                <a:cs typeface="+mj-cs"/>
              </a:rPr>
              <a:t>UTORIAL</a:t>
            </a:r>
            <a:r>
              <a:rPr lang="en-US" altLang="zh-CN" sz="5600" cap="none" dirty="0">
                <a:cs typeface="+mj-cs"/>
              </a:rPr>
              <a:t> </a:t>
            </a:r>
            <a:r>
              <a:rPr lang="en-US" altLang="zh-CN" sz="7200" cap="none" dirty="0">
                <a:cs typeface="+mj-cs"/>
              </a:rPr>
              <a:t>L</a:t>
            </a:r>
            <a:r>
              <a:rPr lang="en-US" altLang="zh-CN" sz="5600" cap="none" dirty="0">
                <a:cs typeface="+mj-cs"/>
              </a:rPr>
              <a:t>ESSON</a:t>
            </a:r>
            <a:br>
              <a:rPr lang="en-US" altLang="zh-CN" sz="5600" cap="none" dirty="0">
                <a:solidFill>
                  <a:schemeClr val="tx2">
                    <a:satMod val="200000"/>
                  </a:schemeClr>
                </a:solidFill>
                <a:cs typeface="+mj-cs"/>
              </a:rPr>
            </a:br>
            <a:r>
              <a:rPr lang="en-US" altLang="zh-CN" sz="7200" cap="none" dirty="0">
                <a:solidFill>
                  <a:srgbClr val="FF3F8D"/>
                </a:solidFill>
                <a:latin typeface="Tempus Sans ITC" pitchFamily="82" charset="0"/>
                <a:cs typeface="+mj-cs"/>
              </a:rPr>
              <a:t>Linux </a:t>
            </a:r>
            <a:r>
              <a:rPr lang="en-US" altLang="zh-CN" sz="4800" cap="none" dirty="0">
                <a:solidFill>
                  <a:srgbClr val="FFC000"/>
                </a:solidFill>
                <a:latin typeface="Tempus Sans ITC" pitchFamily="82" charset="0"/>
                <a:cs typeface="+mj-cs"/>
              </a:rPr>
              <a:t>&amp;</a:t>
            </a:r>
            <a:r>
              <a:rPr lang="en-US" altLang="zh-CN" sz="7200" cap="none" dirty="0">
                <a:solidFill>
                  <a:srgbClr val="FF3F8D"/>
                </a:solidFill>
                <a:latin typeface="Tempus Sans ITC" pitchFamily="82" charset="0"/>
                <a:cs typeface="+mj-cs"/>
              </a:rPr>
              <a:t> Tools</a:t>
            </a:r>
            <a:endParaRPr lang="zh-CN" altLang="en-US" sz="6000" cap="none" dirty="0">
              <a:solidFill>
                <a:srgbClr val="FF3F8D"/>
              </a:solidFill>
              <a:latin typeface="Tempus Sans ITC" pitchFamily="82" charset="0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772400" cy="2209800"/>
          </a:xfrm>
        </p:spPr>
        <p:txBody>
          <a:bodyPr anchor="t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/>
              <a:t>Institute of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COMPARISON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Differences between Windows and Linux</a:t>
            </a:r>
          </a:p>
          <a:p>
            <a:pPr lvl="1" eaLnBrk="1" hangingPunct="1"/>
            <a:r>
              <a:rPr lang="en-US" altLang="zh-CN" sz="2800" dirty="0"/>
              <a:t>One Kernel and Multiple Distribution</a:t>
            </a:r>
          </a:p>
          <a:p>
            <a:pPr lvl="2" eaLnBrk="1" hangingPunct="1"/>
            <a:r>
              <a:rPr lang="en-US" altLang="zh-CN" sz="2000" dirty="0">
                <a:latin typeface="Verdana" pitchFamily="34" charset="0"/>
              </a:rPr>
              <a:t>3.16.</a:t>
            </a:r>
            <a:r>
              <a:rPr lang="en-US" altLang="zh-CN" dirty="0"/>
              <a:t>x  kernel  (latest stable: </a:t>
            </a:r>
            <a:r>
              <a:rPr lang="en-US" altLang="zh-CN" sz="2000" dirty="0">
                <a:latin typeface="Verdana" pitchFamily="34" charset="0"/>
              </a:rPr>
              <a:t>4.13.2 2017.9.13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en-US" altLang="zh-CN" dirty="0"/>
              <a:t>RedHat / Fedora, Debian</a:t>
            </a:r>
          </a:p>
          <a:p>
            <a:pPr lvl="2" eaLnBrk="1" hangingPunct="1"/>
            <a:r>
              <a:rPr lang="en-US" altLang="zh-CN" dirty="0"/>
              <a:t>Suse, Gentoo, Arch, Ubuntu, …</a:t>
            </a:r>
          </a:p>
          <a:p>
            <a:pPr lvl="1" eaLnBrk="1" hangingPunct="1"/>
            <a:r>
              <a:rPr lang="en-US" altLang="zh-CN" sz="2800" dirty="0"/>
              <a:t>Powerful Command Line Interface</a:t>
            </a:r>
          </a:p>
          <a:p>
            <a:pPr lvl="1" eaLnBrk="1" hangingPunct="1"/>
            <a:r>
              <a:rPr lang="en-US" altLang="zh-CN" sz="2800" dirty="0"/>
              <a:t>Directories Organization</a:t>
            </a:r>
          </a:p>
          <a:p>
            <a:pPr lvl="1" eaLnBrk="1" hangingPunct="1"/>
            <a:r>
              <a:rPr lang="en-US" altLang="zh-CN" sz="280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9068" y="2654299"/>
            <a:ext cx="1233488" cy="1512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6" y="682625"/>
            <a:ext cx="1512887" cy="1512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3925" y="2827338"/>
            <a:ext cx="1423988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59034" y="4637088"/>
            <a:ext cx="1439862" cy="1360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825" y="2827338"/>
            <a:ext cx="1800225" cy="1339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371" y="4752974"/>
            <a:ext cx="1295400" cy="1266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94513" y="1068396"/>
            <a:ext cx="1944687" cy="1166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38986" y="4579941"/>
            <a:ext cx="1584325" cy="147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53274" y="2768601"/>
            <a:ext cx="1512888" cy="1427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7213" y="825500"/>
            <a:ext cx="1254125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2488" y="609600"/>
            <a:ext cx="1584325" cy="1566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716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78363" y="4665666"/>
            <a:ext cx="1655762" cy="1379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Tasks</a:t>
            </a:r>
            <a:r>
              <a:rPr lang="en-US" altLang="zh-CN" sz="3200" dirty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/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Tools</a:t>
            </a:r>
          </a:p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Introduction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/>
              <a:t>Installation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Shell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INSTALL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772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/>
              <a:t>Step </a:t>
            </a:r>
            <a:r>
              <a:rPr lang="en-US" altLang="zh-CN" sz="2800" dirty="0">
                <a:latin typeface="Verdana" pitchFamily="34" charset="0"/>
                <a:cs typeface="Arial" pitchFamily="34" charset="0"/>
              </a:rPr>
              <a:t>0</a:t>
            </a:r>
            <a:r>
              <a:rPr lang="en-US" altLang="zh-CN" sz="3200" dirty="0"/>
              <a:t>: How to find it ?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Course ftp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200" dirty="0">
                <a:hlinkClick r:id="rId3" invalidUrl="ftp://10.132.141.33/classes/18/191  %BC%C6%CB%E3%BB%FA%CF%B5%CD%B3%BB%F9%B4%A1(%C9%CF)/Materials/"/>
              </a:rPr>
              <a:t>ftp://10.132.141.33/classes/18/191%20%20%BC%C6%CB%E3%BB%FA%CF%B5%CD%B3%BB%F9%B4%A1(%C9%CF)/Materials</a:t>
            </a:r>
            <a:r>
              <a:rPr lang="en-US" altLang="zh-CN" sz="2200" dirty="0">
                <a:hlinkClick r:id="rId4" invalidUrl="ftp://10.132.141.33/classes/18/191  %BC%C6%CB%E3%BB%FA%CF%B5%CD%B3%BB%F9%B4%A1(%C9%CF)/Materials/"/>
              </a:rPr>
              <a:t>/</a:t>
            </a:r>
            <a:endParaRPr lang="en-US" altLang="zh-CN" sz="2200" dirty="0"/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dirty="0">
              <a:sym typeface="Wingdings" pitchFamily="2" charset="2"/>
              <a:hlinkClick r:id="rId5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Online: </a:t>
            </a:r>
            <a:r>
              <a:rPr lang="en-US" altLang="zh-CN" sz="2800" i="1" dirty="0"/>
              <a:t>get the official web-site by google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e.g. Ubuntu</a:t>
            </a:r>
            <a:br>
              <a:rPr lang="en-US" altLang="zh-CN" sz="2800" dirty="0"/>
            </a:b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pitchFamily="49" charset="0"/>
              <a:sym typeface="Wingdings" pitchFamily="2" charset="2"/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INSTALL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/>
              <a:t>Step </a:t>
            </a:r>
            <a:r>
              <a:rPr lang="en-US" altLang="zh-CN" sz="2800" dirty="0">
                <a:latin typeface="Verdana" pitchFamily="34" charset="0"/>
                <a:cs typeface="Arial" pitchFamily="34" charset="0"/>
              </a:rPr>
              <a:t>1</a:t>
            </a:r>
            <a:r>
              <a:rPr lang="en-US" altLang="zh-CN" sz="3200" dirty="0"/>
              <a:t>: Where to install it ?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on RAW machine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/>
              <a:t> Cool !   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1600" dirty="0">
              <a:sym typeface="Wingdings" pitchFamily="2" charset="2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>
                <a:sym typeface="Wingdings" pitchFamily="2" charset="2"/>
              </a:rPr>
              <a:t>on VIRTUAL machine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>
                <a:sym typeface="Wingdings" pitchFamily="2" charset="2"/>
              </a:rPr>
              <a:t>Safety! </a:t>
            </a:r>
          </a:p>
        </p:txBody>
      </p:sp>
      <p:sp>
        <p:nvSpPr>
          <p:cNvPr id="6" name="Rectangle 5"/>
          <p:cNvSpPr/>
          <p:nvPr/>
        </p:nvSpPr>
        <p:spPr>
          <a:xfrm rot="21150158">
            <a:off x="3073150" y="2504191"/>
            <a:ext cx="2101857" cy="52322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Dangerous </a:t>
            </a:r>
            <a:r>
              <a:rPr lang="en-US" altLang="zh-CN" sz="28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!</a:t>
            </a:r>
            <a:endParaRPr lang="en-US" sz="24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21389440">
            <a:off x="3242064" y="4082846"/>
            <a:ext cx="3117072" cy="52322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Recommendation </a:t>
            </a:r>
            <a:r>
              <a:rPr lang="en-US" altLang="zh-CN" sz="2800" dirty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!</a:t>
            </a:r>
            <a:endParaRPr lang="en-US" sz="2400" dirty="0">
              <a:ln w="18415" cmpd="sng">
                <a:solidFill>
                  <a:srgbClr val="FF3F8D"/>
                </a:solidFill>
                <a:prstDash val="solid"/>
              </a:ln>
              <a:solidFill>
                <a:srgbClr val="FF3F8D"/>
              </a:solidFill>
              <a:effectLst>
                <a:glow rad="228600">
                  <a:srgbClr val="FF3F8D"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172200" y="0"/>
            <a:ext cx="2971800" cy="22860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0"/>
            <a:ext cx="3124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>
                <a:solidFill>
                  <a:schemeClr val="bg1"/>
                </a:solidFill>
                <a:latin typeface="Comic Sans MS" pitchFamily="66" charset="0"/>
              </a:rPr>
              <a:t>virtual machine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</a:rPr>
              <a:t>Definition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   provides a complete system </a:t>
            </a:r>
            <a:b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 platform which supports the </a:t>
            </a:r>
            <a:b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 execution of a complete </a:t>
            </a:r>
            <a:b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 operating system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altLang="zh-CN" sz="1600" b="1" strike="sngStrike" dirty="0">
                <a:solidFill>
                  <a:schemeClr val="bg1"/>
                </a:solidFill>
                <a:latin typeface="Comic Sans MS" pitchFamily="66" charset="0"/>
              </a:rPr>
              <a:t>J</a:t>
            </a:r>
            <a:r>
              <a:rPr lang="en-US" altLang="zh-CN" sz="1600" strike="sngStrike" dirty="0">
                <a:solidFill>
                  <a:schemeClr val="bg1"/>
                </a:solidFill>
                <a:latin typeface="Comic Sans MS" pitchFamily="66" charset="0"/>
              </a:rPr>
              <a:t>ava </a:t>
            </a:r>
            <a:r>
              <a:rPr lang="en-US" altLang="zh-CN" sz="1600" b="1" strike="sngStrike" dirty="0">
                <a:solidFill>
                  <a:schemeClr val="bg1"/>
                </a:solidFill>
                <a:latin typeface="Comic Sans MS" pitchFamily="66" charset="0"/>
              </a:rPr>
              <a:t>R</a:t>
            </a:r>
            <a:r>
              <a:rPr lang="en-US" altLang="zh-CN" sz="1600" strike="sngStrike" dirty="0">
                <a:solidFill>
                  <a:schemeClr val="bg1"/>
                </a:solidFill>
                <a:latin typeface="Comic Sans MS" pitchFamily="66" charset="0"/>
              </a:rPr>
              <a:t>untime </a:t>
            </a:r>
            <a:r>
              <a:rPr lang="en-US" altLang="zh-CN" sz="1600" b="1" strike="sngStrike" dirty="0">
                <a:solidFill>
                  <a:schemeClr val="bg1"/>
                </a:solidFill>
                <a:latin typeface="Comic Sans MS" pitchFamily="66" charset="0"/>
              </a:rPr>
              <a:t>E</a:t>
            </a:r>
            <a:r>
              <a:rPr lang="en-US" altLang="zh-CN" sz="1600" strike="sngStrike" dirty="0">
                <a:solidFill>
                  <a:schemeClr val="bg1"/>
                </a:solidFill>
                <a:latin typeface="Comic Sans MS" pitchFamily="66" charset="0"/>
              </a:rPr>
              <a:t>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INSTALL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20866"/>
            <a:ext cx="80010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/>
              <a:t>Step </a:t>
            </a:r>
            <a:r>
              <a:rPr lang="en-US" altLang="zh-CN" sz="2800" dirty="0">
                <a:latin typeface="Verdana" pitchFamily="34" charset="0"/>
                <a:cs typeface="Arial" pitchFamily="34" charset="0"/>
              </a:rPr>
              <a:t>2</a:t>
            </a:r>
            <a:r>
              <a:rPr lang="en-US" altLang="zh-CN" sz="3200" dirty="0"/>
              <a:t>: Create VM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Create VM from ISO file</a:t>
            </a:r>
          </a:p>
          <a:p>
            <a:pPr marL="996252" lvl="2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zh-CN" dirty="0">
                <a:solidFill>
                  <a:srgbClr val="FFC000"/>
                </a:solidFill>
              </a:rPr>
              <a:t>e.g. ubuntu-16.04.3-desktop-amd64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Set name and location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Disk capacity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Verdana" pitchFamily="34" charset="0"/>
              </a:rPr>
              <a:t>20</a:t>
            </a:r>
            <a:r>
              <a:rPr lang="en-US" altLang="zh-CN" dirty="0"/>
              <a:t>G (engross on demand)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Network connection (customized)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>
                <a:solidFill>
                  <a:srgbClr val="FFC000"/>
                </a:solidFill>
              </a:rPr>
              <a:t>Bridge</a:t>
            </a:r>
            <a:r>
              <a:rPr lang="en-US" altLang="zh-CN" dirty="0"/>
              <a:t> (separate IP) or </a:t>
            </a:r>
            <a:r>
              <a:rPr lang="en-US" altLang="zh-CN" dirty="0">
                <a:solidFill>
                  <a:srgbClr val="FFC000"/>
                </a:solidFill>
              </a:rPr>
              <a:t>NAT</a:t>
            </a:r>
            <a:r>
              <a:rPr lang="en-US" altLang="zh-CN" dirty="0"/>
              <a:t> (internal IP, </a:t>
            </a:r>
            <a:r>
              <a:rPr lang="en-US" altLang="zh-CN" dirty="0">
                <a:solidFill>
                  <a:srgbClr val="FF3F8D"/>
                </a:solidFill>
              </a:rPr>
              <a:t>default</a:t>
            </a:r>
            <a:r>
              <a:rPr lang="en-US" altLang="zh-CN" dirty="0"/>
              <a:t>)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dirty="0"/>
          </a:p>
        </p:txBody>
      </p:sp>
      <p:sp>
        <p:nvSpPr>
          <p:cNvPr id="8" name="Rectangular Callout 7"/>
          <p:cNvSpPr/>
          <p:nvPr/>
        </p:nvSpPr>
        <p:spPr>
          <a:xfrm>
            <a:off x="6096000" y="0"/>
            <a:ext cx="3048000" cy="12954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0"/>
            <a:ext cx="3048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>
                <a:solidFill>
                  <a:schemeClr val="bg1"/>
                </a:solidFill>
                <a:latin typeface="Comic Sans MS" pitchFamily="66" charset="0"/>
              </a:rPr>
              <a:t>VMware Workstation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Verdana" pitchFamily="34" charset="0"/>
              </a:rPr>
              <a:t>Benefit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   hosted, popular, graphic</a:t>
            </a:r>
            <a:endParaRPr lang="en-US" altLang="zh-CN" sz="900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>
                <a:solidFill>
                  <a:schemeClr val="bg1"/>
                </a:solidFill>
                <a:latin typeface="Comic Sans MS" pitchFamily="66" charset="0"/>
              </a:rPr>
              <a:t>    easy, stable, checkpointed</a:t>
            </a:r>
          </a:p>
        </p:txBody>
      </p:sp>
      <p:sp>
        <p:nvSpPr>
          <p:cNvPr id="10" name="Rectangle 9"/>
          <p:cNvSpPr/>
          <p:nvPr/>
        </p:nvSpPr>
        <p:spPr>
          <a:xfrm rot="21300351">
            <a:off x="1752600" y="5562600"/>
            <a:ext cx="1409360" cy="584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800" dirty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Done </a:t>
            </a:r>
            <a:r>
              <a:rPr lang="en-US" altLang="zh-CN" sz="3200" dirty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!</a:t>
            </a:r>
            <a:endParaRPr lang="en-US" sz="2800" dirty="0">
              <a:ln w="18415" cmpd="sng">
                <a:solidFill>
                  <a:srgbClr val="FF3F8D"/>
                </a:solidFill>
                <a:prstDash val="solid"/>
              </a:ln>
              <a:solidFill>
                <a:srgbClr val="FF3F8D"/>
              </a:solidFill>
              <a:effectLst>
                <a:glow rad="228600">
                  <a:srgbClr val="FF3F8D"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INSTALL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/>
              <a:t>Step </a:t>
            </a:r>
            <a:r>
              <a:rPr lang="en-US" altLang="zh-CN" sz="2800" dirty="0">
                <a:latin typeface="Verdana" pitchFamily="34" charset="0"/>
                <a:cs typeface="Arial" pitchFamily="34" charset="0"/>
              </a:rPr>
              <a:t>3</a:t>
            </a:r>
            <a:r>
              <a:rPr lang="en-US" altLang="zh-CN" sz="3200" dirty="0"/>
              <a:t>: Configure VM</a:t>
            </a:r>
            <a:endParaRPr lang="en-US" altLang="zh-CN" sz="3200" dirty="0"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Configure Hardware (Customized)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/>
              <a:t>Memory Size 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/>
              <a:t>#CPU / #Core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dirty="0"/>
              <a:t>Ethnet Mode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Power 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4572000"/>
            <a:ext cx="2090252" cy="584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3200" dirty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Let’s go !</a:t>
            </a:r>
            <a:endParaRPr lang="en-US" sz="3200" dirty="0">
              <a:ln w="18415" cmpd="sng">
                <a:solidFill>
                  <a:srgbClr val="FF3F8D"/>
                </a:solidFill>
                <a:prstDash val="solid"/>
              </a:ln>
              <a:solidFill>
                <a:srgbClr val="FF3F8D"/>
              </a:solidFill>
              <a:effectLst>
                <a:glow rad="228600">
                  <a:srgbClr val="FF3F8D"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Tasks</a:t>
            </a:r>
            <a:r>
              <a:rPr lang="en-US" altLang="zh-CN" sz="3200" dirty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/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Introduction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Installation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/>
              <a:t>Shell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SHELL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Operating System Shell</a:t>
            </a:r>
          </a:p>
          <a:p>
            <a:pPr lvl="1" eaLnBrk="1" hangingPunct="1"/>
            <a:r>
              <a:rPr lang="en-US" altLang="zh-CN" sz="2800" dirty="0"/>
              <a:t>Provide access to the services of a kernel</a:t>
            </a:r>
          </a:p>
          <a:p>
            <a:pPr lvl="1" eaLnBrk="1" hangingPunct="1"/>
            <a:r>
              <a:rPr lang="en-US" altLang="zh-CN" sz="2800" dirty="0"/>
              <a:t>Command-Line Interface (CLI)</a:t>
            </a:r>
          </a:p>
          <a:p>
            <a:pPr lvl="2" eaLnBrk="1" hangingPunct="1"/>
            <a:r>
              <a:rPr lang="en-US" altLang="zh-CN" dirty="0"/>
              <a:t>Unix Shell</a:t>
            </a:r>
          </a:p>
          <a:p>
            <a:pPr lvl="3" eaLnBrk="1" hangingPunct="1"/>
            <a:r>
              <a:rPr lang="en-US" altLang="zh-CN" dirty="0"/>
              <a:t>e.g. Bounce-Again Shell,  </a:t>
            </a:r>
            <a:r>
              <a:rPr lang="en-US" altLang="zh-CN" dirty="0">
                <a:solidFill>
                  <a:srgbClr val="FFC000"/>
                </a:solidFill>
                <a:latin typeface="Verdana" pitchFamily="34" charset="0"/>
              </a:rPr>
              <a:t>bash</a:t>
            </a:r>
            <a:endParaRPr lang="en-US" altLang="zh-CN" dirty="0">
              <a:latin typeface="Verdana" pitchFamily="34" charset="0"/>
            </a:endParaRPr>
          </a:p>
          <a:p>
            <a:pPr lvl="2" eaLnBrk="1" hangingPunct="1"/>
            <a:r>
              <a:rPr lang="en-US" altLang="zh-CN" dirty="0"/>
              <a:t>Non-Unix Shell</a:t>
            </a:r>
          </a:p>
          <a:p>
            <a:pPr lvl="3" eaLnBrk="1" hangingPunct="1"/>
            <a:r>
              <a:rPr lang="en-US" altLang="zh-CN" dirty="0"/>
              <a:t>e.g. DOS</a:t>
            </a:r>
          </a:p>
          <a:p>
            <a:pPr lvl="1" eaLnBrk="1" hangingPunct="1"/>
            <a:r>
              <a:rPr lang="en-US" altLang="zh-CN" sz="2800" dirty="0"/>
              <a:t>Graphical User Interface (GUI)</a:t>
            </a:r>
          </a:p>
          <a:p>
            <a:pPr lvl="2" eaLnBrk="1" hangingPunct="1"/>
            <a:r>
              <a:rPr lang="en-US" altLang="zh-CN" dirty="0"/>
              <a:t>Windows, X Window (KDE, GNOME, Xfce), Mac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698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BIRTH of TUTORIAL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  <a:effectLst/>
        </p:spPr>
        <p:txBody>
          <a:bodyPr>
            <a:normAutofit/>
          </a:bodyPr>
          <a:lstStyle/>
          <a:p>
            <a:pPr marL="352425" lvl="0" indent="-284163" eaLnBrk="1" hangingPunct="1">
              <a:buClr>
                <a:srgbClr val="DBF5F9"/>
              </a:buClr>
              <a:buNone/>
            </a:pPr>
            <a:r>
              <a:rPr lang="en-US" altLang="zh-CN" sz="4000" dirty="0">
                <a:solidFill>
                  <a:srgbClr val="FFC000"/>
                </a:solidFill>
              </a:rPr>
              <a:t>ICS</a:t>
            </a:r>
            <a:r>
              <a:rPr lang="en-US" altLang="zh-CN" sz="3200" dirty="0"/>
              <a:t> introduces the Computer Systems, </a:t>
            </a:r>
            <a:br>
              <a:rPr lang="en-US" altLang="zh-CN" sz="3200" dirty="0"/>
            </a:br>
            <a:r>
              <a:rPr lang="en-US" altLang="zh-CN" sz="3200" dirty="0"/>
              <a:t>then </a:t>
            </a:r>
            <a:r>
              <a:rPr lang="en-US" altLang="zh-CN" sz="4000" i="1" dirty="0">
                <a:solidFill>
                  <a:srgbClr val="FFC000"/>
                </a:solidFill>
              </a:rPr>
              <a:t>W</a:t>
            </a:r>
            <a:r>
              <a:rPr lang="en-US" altLang="zh-CN" sz="3200" i="1" dirty="0">
                <a:solidFill>
                  <a:srgbClr val="FFC000"/>
                </a:solidFill>
              </a:rPr>
              <a:t>HO</a:t>
            </a:r>
            <a:r>
              <a:rPr lang="en-US" altLang="zh-CN" sz="3200" dirty="0"/>
              <a:t> introduces ICS ?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A new environment: </a:t>
            </a:r>
            <a:r>
              <a:rPr lang="en-US" altLang="zh-CN" sz="3200" i="1" dirty="0">
                <a:solidFill>
                  <a:srgbClr val="FF0066"/>
                </a:solidFill>
              </a:rPr>
              <a:t>Linux</a:t>
            </a:r>
          </a:p>
          <a:p>
            <a:pPr marL="68263" indent="0" eaLnBrk="1" hangingPunct="1">
              <a:buClr>
                <a:srgbClr val="DBF5F9"/>
              </a:buClr>
              <a:buNone/>
            </a:pPr>
            <a:endParaRPr lang="en-US" altLang="zh-CN" dirty="0"/>
          </a:p>
          <a:p>
            <a:pPr marL="68263" lvl="0" indent="0" eaLnBrk="1" hangingPunct="1">
              <a:buClr>
                <a:srgbClr val="DBF5F9"/>
              </a:buClr>
              <a:buNone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219200" y="5029200"/>
            <a:ext cx="7034618" cy="15388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>
            <a:spAutoFit/>
          </a:bodyPr>
          <a:lstStyle/>
          <a:p>
            <a:pPr marL="68263" indent="0" algn="ctr" eaLnBrk="1" hangingPunct="1">
              <a:lnSpc>
                <a:spcPct val="10000"/>
              </a:lnSpc>
              <a:buClr>
                <a:srgbClr val="DBF5F9"/>
              </a:buClr>
              <a:buNone/>
            </a:pPr>
            <a:r>
              <a:rPr lang="en-US" altLang="zh-CN" sz="4000" dirty="0">
                <a:latin typeface="+mn-lt"/>
              </a:rPr>
              <a:t>ICS Book does not contain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Commands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MOST IMPORTANT</a:t>
            </a:r>
          </a:p>
          <a:p>
            <a:pPr lvl="1" eaLnBrk="1" hangingPunct="1"/>
            <a:r>
              <a:rPr lang="en-US" altLang="zh-CN" sz="2800" dirty="0"/>
              <a:t>Search Path: </a:t>
            </a:r>
            <a:r>
              <a:rPr lang="en-US" altLang="zh-CN" sz="24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/bin, /</a:t>
            </a:r>
            <a:r>
              <a:rPr lang="en-US" altLang="zh-CN" sz="24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zh-CN" sz="24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/bin, ...</a:t>
            </a:r>
          </a:p>
          <a:p>
            <a:pPr lvl="1" eaLnBrk="1" hangingPunct="1"/>
            <a:r>
              <a:rPr lang="en-US" altLang="zh-CN" sz="2800" dirty="0">
                <a:cs typeface="Courier New" pitchFamily="49" charset="0"/>
              </a:rPr>
              <a:t>Command is case sensitive</a:t>
            </a:r>
          </a:p>
          <a:p>
            <a:pPr lvl="1" eaLnBrk="1" hangingPunct="1"/>
            <a:endParaRPr lang="en-US" altLang="zh-CN" sz="1200" dirty="0"/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– display the manual pages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&gt;man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man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search the whatis database for 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 complete words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ifconfig</a:t>
            </a:r>
            <a:r>
              <a:rPr lang="en-US" altLang="zh-CN" sz="2000" b="1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address</a:t>
            </a:r>
          </a:p>
          <a:p>
            <a:pPr lvl="1" eaLnBrk="1" hangingPunct="1"/>
            <a:endParaRPr lang="en-US" altLang="zh-CN" sz="20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Commands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File and Directory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- list files/dirs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&gt;ls -l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create a dir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&gt;mkdir test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 change dir 	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&gt;cd test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 remove files/dirs 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&gt;rm -f a.txt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 copy files/dirs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&gt;cp a.txt b.txt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mv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move files/dir	s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&gt;mv a.txt c.txt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show current path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&gt;pwd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du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– estimate files/dirs space usage	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&gt;du -c -h test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report free disk space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Commands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25908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File and Directory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change mode of file/dir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&gt;chmod 777 test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change owner of file/dir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ics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edit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chgrp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change group of file/dir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&gt;chgrp guest draft -R</a:t>
            </a:r>
          </a:p>
          <a:p>
            <a:pPr lvl="1" eaLnBrk="1" hangingPunct="1"/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65760" y="4343400"/>
            <a:ext cx="8778240" cy="2095619"/>
            <a:chOff x="365760" y="4343400"/>
            <a:chExt cx="8778240" cy="2095619"/>
          </a:xfrm>
        </p:grpSpPr>
        <p:grpSp>
          <p:nvGrpSpPr>
            <p:cNvPr id="17" name="Group 16"/>
            <p:cNvGrpSpPr/>
            <p:nvPr/>
          </p:nvGrpSpPr>
          <p:grpSpPr>
            <a:xfrm>
              <a:off x="365760" y="4343400"/>
              <a:ext cx="8778240" cy="2095619"/>
              <a:chOff x="365760" y="4343400"/>
              <a:chExt cx="8778240" cy="209561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5760" y="4343400"/>
                <a:ext cx="8778240" cy="1323439"/>
              </a:xfrm>
              <a:prstGeom prst="rect">
                <a:avLst/>
              </a:prstGeom>
              <a:solidFill>
                <a:srgbClr val="FFFFCD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 indent="-739775" eaLnBrk="1" hangingPunct="1"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$ ls -l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drwxr</a:t>
                </a: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--r-- 1 peter admin 4096  Mar 1 2007 drafts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-rw-r--r-- 1 peter admin 30405 Mar 1 2007 edition-32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-r-</a:t>
                </a:r>
                <a:r>
                  <a:rPr lang="en-US" sz="2000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xr</a:t>
                </a: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sz="2000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xr</a:t>
                </a: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-x 1 terry admin 8460  Mar 1 2007 edit </a:t>
                </a:r>
                <a:endParaRPr lang="en-US" altLang="zh-CN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760" y="5638800"/>
                <a:ext cx="8778240" cy="800219"/>
              </a:xfrm>
              <a:prstGeom prst="rect">
                <a:avLst/>
              </a:prstGeom>
              <a:solidFill>
                <a:srgbClr val="FFFFCD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duuugggooo</a:t>
                </a:r>
                <a:r>
                  <a:rPr lang="en-US" sz="20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C owner group size  date       name</a:t>
                </a:r>
              </a:p>
              <a:p>
                <a:endParaRPr lang="en-US" sz="8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C:(hard link count)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9600" y="5638800"/>
              <a:ext cx="8153400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33400" y="4388068"/>
              <a:ext cx="8382000" cy="1981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67000" y="4724400"/>
            <a:ext cx="9144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1400" y="4724400"/>
            <a:ext cx="9144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4724400"/>
            <a:ext cx="2286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4724400"/>
            <a:ext cx="4572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1600" y="4724400"/>
            <a:ext cx="4572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28800" y="4724400"/>
            <a:ext cx="533400" cy="12954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Commands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Search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- locate special files for a command 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  (binary, src and manual file)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&gt;whereis cp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search for files/dirs in a dir hierarchy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&gt;find . –name “c.txt”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locate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locate files/dirs by name in system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 based on a database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&gt;locate test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text search utility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&gt;grep “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” . -R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Commands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User Account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– create a new user 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ics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userdel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delete a user account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userdel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ics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set password for a user account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 based on a database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ics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print name of user currently logged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Commands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Text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– concatenate and print files 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&gt;cat b.txt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output the first part of files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&gt;head –n 4 b.txt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output the last part of files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&gt;tail –c 50 b.txt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print the number of newlines, words, 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and bytes in files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&gt;wc b.txt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remove sections from each line of files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&gt;cut –c 4-10 b.txt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Commands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Misc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display a line of text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&gt;echo $PATH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mount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– mount a file system 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&gt;mount /dev/sda3 /mnt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unmount a file system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&gt;umount /mnt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ping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send ICMP ECHO_REQUEST to network hosts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&gt;ping 10.132.143.100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print or set the system date and time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&gt;date "+%m/%d/%y“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time a simple command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&gt;time locate mapreduce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Commands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Misc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join two command in one line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&gt;echo $PATH; whereis echo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 &gt; &gt;&gt;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– redirect input and output 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&gt;cat b.txt &gt;&gt; c.txt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pipe the former output as the later input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&gt;cat b.txt | grep “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/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– do command in new process</a:t>
            </a:r>
            <a:br>
              <a:rPr lang="en-US" altLang="zh-CN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&gt;cat b.txt 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Tasks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/>
              <a:t>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/>
              <a:t>Software Installer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Compressing and Archiving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Remote Login</a:t>
            </a:r>
            <a:r>
              <a:rPr lang="en-US" altLang="zh-CN" dirty="0"/>
              <a:t>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Text Editor</a:t>
            </a:r>
            <a:r>
              <a:rPr lang="en-US" altLang="zh-CN" dirty="0"/>
              <a:t>  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27432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VERSION CONTROL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22860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9966"/>
                </a:solidFill>
              </a:rPr>
              <a:t>APT</a:t>
            </a:r>
            <a:r>
              <a:rPr lang="en-US" altLang="zh-CN" sz="32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9966"/>
                </a:solidFill>
              </a:rPr>
              <a:t>A</a:t>
            </a:r>
            <a:r>
              <a:rPr lang="en-US" altLang="zh-CN" sz="2800" dirty="0"/>
              <a:t>dvanced </a:t>
            </a:r>
            <a:r>
              <a:rPr lang="en-US" altLang="zh-CN" sz="2800" dirty="0">
                <a:solidFill>
                  <a:srgbClr val="FF9966"/>
                </a:solidFill>
              </a:rPr>
              <a:t>P</a:t>
            </a:r>
            <a:r>
              <a:rPr lang="en-US" altLang="zh-CN" sz="2800" dirty="0"/>
              <a:t>ackage </a:t>
            </a:r>
            <a:r>
              <a:rPr lang="en-US" altLang="zh-CN" sz="2800" dirty="0">
                <a:solidFill>
                  <a:srgbClr val="FF9966"/>
                </a:solidFill>
              </a:rPr>
              <a:t>T</a:t>
            </a:r>
            <a:r>
              <a:rPr lang="en-US" altLang="zh-CN" sz="2800" dirty="0"/>
              <a:t>ools)</a:t>
            </a:r>
            <a:endParaRPr lang="en-US" altLang="zh-CN" sz="3200" dirty="0"/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 management system for software packages</a:t>
            </a:r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Package resource list for </a:t>
            </a:r>
            <a:r>
              <a:rPr lang="en-US" altLang="zh-CN" sz="2800" dirty="0">
                <a:solidFill>
                  <a:prstClr val="white"/>
                </a:solidFill>
              </a:rPr>
              <a:t>APT:  </a:t>
            </a: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000" b="1" dirty="0" err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altLang="zh-CN" sz="2000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/apt/</a:t>
            </a:r>
            <a:r>
              <a:rPr lang="en-US" altLang="zh-CN" sz="2000" b="1" dirty="0" err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sources.list</a:t>
            </a:r>
            <a:endParaRPr lang="en-US" altLang="zh-CN" sz="20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65760" y="4343400"/>
            <a:ext cx="8778240" cy="2095619"/>
            <a:chOff x="365760" y="4343400"/>
            <a:chExt cx="8778240" cy="2095619"/>
          </a:xfrm>
        </p:grpSpPr>
        <p:grpSp>
          <p:nvGrpSpPr>
            <p:cNvPr id="49" name="Group 48"/>
            <p:cNvGrpSpPr/>
            <p:nvPr/>
          </p:nvGrpSpPr>
          <p:grpSpPr>
            <a:xfrm>
              <a:off x="365760" y="4343400"/>
              <a:ext cx="8778240" cy="2095619"/>
              <a:chOff x="365760" y="4343400"/>
              <a:chExt cx="8778240" cy="20956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5760" y="4343400"/>
                <a:ext cx="8778240" cy="1323439"/>
              </a:xfrm>
              <a:prstGeom prst="rect">
                <a:avLst/>
              </a:prstGeom>
              <a:solidFill>
                <a:srgbClr val="FFFFCD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 indent="-739775" eaLnBrk="1" hangingPunct="1"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$ cat 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etc</a:t>
                </a:r>
                <a:r>
                  <a:rPr lang="en-US" sz="20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/apt/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source.list</a:t>
                </a:r>
                <a:r>
                  <a:rPr lang="en-US" sz="20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...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deb     http://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mirrors.163.com</a:t>
                </a: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/debian/ </a:t>
                </a:r>
                <a:r>
                  <a:rPr lang="en-US" sz="2000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jessie</a:t>
                </a: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main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dbe-src</a:t>
                </a: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http://mirrors.163.com/debian/ </a:t>
                </a:r>
                <a:r>
                  <a:rPr lang="en-US" sz="2000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jessie</a:t>
                </a:r>
                <a:r>
                  <a:rPr lang="en-US" sz="200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main </a:t>
                </a:r>
                <a:endParaRPr lang="en-US" altLang="zh-CN" sz="2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65760" y="5638800"/>
                <a:ext cx="8778240" cy="800219"/>
              </a:xfrm>
              <a:prstGeom prst="rect">
                <a:avLst/>
              </a:prstGeom>
              <a:solidFill>
                <a:srgbClr val="FFFFCD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type    URI of source                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dist</a:t>
                </a:r>
                <a:r>
                  <a:rPr lang="en-US" sz="20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 comp</a:t>
                </a:r>
              </a:p>
              <a:p>
                <a:endParaRPr lang="en-US" sz="8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URI type: http, ftp, </a:t>
                </a:r>
                <a:r>
                  <a:rPr lang="en-US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cdrom</a:t>
                </a:r>
                <a:r>
                  <a:rPr lang="en-US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, file, </a:t>
                </a:r>
                <a:r>
                  <a:rPr lang="en-US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ssh</a:t>
                </a:r>
                <a:r>
                  <a:rPr lang="en-US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...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609600" y="5638800"/>
              <a:ext cx="8153400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3400" y="4388068"/>
              <a:ext cx="8382000" cy="1981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6629400" y="5005118"/>
            <a:ext cx="1066800" cy="1014681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96200" y="5005118"/>
            <a:ext cx="7620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5800" y="5005118"/>
            <a:ext cx="12192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5005118"/>
            <a:ext cx="47244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OUTLINE</a:t>
            </a:r>
            <a:endParaRPr lang="zh-CN" altLang="en-US" dirty="0">
              <a:cs typeface="+mj-cs"/>
            </a:endParaRPr>
          </a:p>
        </p:txBody>
      </p:sp>
      <p:sp>
        <p:nvSpPr>
          <p:cNvPr id="10245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/>
          <a:lstStyle/>
          <a:p>
            <a:pPr eaLnBrk="1" hangingPunct="1">
              <a:lnSpc>
                <a:spcPts val="4500"/>
              </a:lnSpc>
              <a:buSzPct val="50000"/>
              <a:buNone/>
            </a:pPr>
            <a:r>
              <a:rPr lang="en-US" altLang="zh-CN" sz="3200" dirty="0"/>
              <a:t>Tasks</a:t>
            </a:r>
          </a:p>
          <a:p>
            <a:pPr eaLnBrk="1" hangingPunct="1">
              <a:lnSpc>
                <a:spcPts val="4500"/>
              </a:lnSpc>
              <a:buSzPct val="50000"/>
              <a:buFont typeface="Wingdings" pitchFamily="2" charset="2"/>
              <a:buNone/>
            </a:pPr>
            <a:r>
              <a:rPr lang="en-US" altLang="zh-CN" sz="3200" dirty="0"/>
              <a:t>Linux</a:t>
            </a:r>
          </a:p>
          <a:p>
            <a:pPr eaLnBrk="1" hangingPunct="1">
              <a:lnSpc>
                <a:spcPts val="4500"/>
              </a:lnSpc>
              <a:buSzPct val="50000"/>
              <a:buFont typeface="Wingdings" pitchFamily="2" charset="2"/>
              <a:buNone/>
            </a:pPr>
            <a:r>
              <a:rPr lang="en-US" altLang="zh-CN" sz="3200" dirty="0"/>
              <a:t>Tools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VERSION CONTROL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620000" cy="4724400"/>
          </a:xfrm>
        </p:spPr>
        <p:txBody>
          <a:bodyPr/>
          <a:lstStyle/>
          <a:p>
            <a:pPr lvl="0" eaLnBrk="1" hangingPunct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9966"/>
                </a:solidFill>
              </a:rPr>
              <a:t>APT</a:t>
            </a:r>
            <a:r>
              <a:rPr lang="en-US" altLang="zh-CN" sz="3200" dirty="0">
                <a:solidFill>
                  <a:prstClr val="white"/>
                </a:solidFill>
              </a:rPr>
              <a:t> </a:t>
            </a:r>
            <a:r>
              <a:rPr lang="en-US" altLang="zh-CN" sz="2800" dirty="0">
                <a:solidFill>
                  <a:prstClr val="white"/>
                </a:solidFill>
              </a:rPr>
              <a:t>(</a:t>
            </a:r>
            <a:r>
              <a:rPr lang="en-US" altLang="zh-CN" sz="2800" dirty="0">
                <a:solidFill>
                  <a:srgbClr val="FF9966"/>
                </a:solidFill>
              </a:rPr>
              <a:t>A</a:t>
            </a:r>
            <a:r>
              <a:rPr lang="en-US" altLang="zh-CN" sz="2800" dirty="0"/>
              <a:t>dvanced </a:t>
            </a:r>
            <a:r>
              <a:rPr lang="en-US" altLang="zh-CN" sz="2800" dirty="0">
                <a:solidFill>
                  <a:srgbClr val="FF9966"/>
                </a:solidFill>
              </a:rPr>
              <a:t>P</a:t>
            </a:r>
            <a:r>
              <a:rPr lang="en-US" altLang="zh-CN" sz="2800" dirty="0"/>
              <a:t>ackage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>
                <a:solidFill>
                  <a:srgbClr val="FF9966"/>
                </a:solidFill>
              </a:rPr>
              <a:t>T</a:t>
            </a:r>
            <a:r>
              <a:rPr lang="en-US" altLang="zh-CN" sz="2800" dirty="0"/>
              <a:t>ools</a:t>
            </a:r>
            <a:r>
              <a:rPr lang="en-US" altLang="zh-CN" sz="2800" dirty="0">
                <a:solidFill>
                  <a:prstClr val="white"/>
                </a:solidFill>
              </a:rPr>
              <a:t>)</a:t>
            </a:r>
            <a:endParaRPr lang="en-US" altLang="zh-CN" sz="3200" dirty="0">
              <a:solidFill>
                <a:prstClr val="white"/>
              </a:solidFill>
            </a:endParaRPr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apt-get: </a:t>
            </a:r>
            <a:r>
              <a:rPr lang="en-US" altLang="zh-CN" sz="2800" i="1" dirty="0"/>
              <a:t>command-line tool</a:t>
            </a: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&gt;apt-get update</a:t>
            </a:r>
            <a:endParaRPr lang="en-US" altLang="zh-CN" b="1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&gt;apt-get install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remove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&gt;apt-get remove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upgrade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&gt;apt-get upgrade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defRPr/>
            </a:pPr>
            <a:endParaRPr lang="en-US" altLang="zh-CN" sz="8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cs typeface="Courier New" pitchFamily="49" charset="0"/>
              </a:rPr>
              <a:t>apt-cache: </a:t>
            </a:r>
            <a:r>
              <a:rPr lang="en-US" altLang="zh-CN" sz="2800" i="1" dirty="0">
                <a:cs typeface="Courier New" pitchFamily="49" charset="0"/>
              </a:rPr>
              <a:t>cache manipulator</a:t>
            </a:r>
            <a:endParaRPr lang="en-US" altLang="zh-CN" sz="2800" i="1" dirty="0"/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&gt;apt-cache search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showpkg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&gt;apt-cache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showpkg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VERSION CONTROL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lvl="0" eaLnBrk="1" hangingPunct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9966"/>
                </a:solidFill>
              </a:rPr>
              <a:t>APT</a:t>
            </a:r>
            <a:r>
              <a:rPr lang="en-US" altLang="zh-CN" sz="3200" dirty="0">
                <a:solidFill>
                  <a:prstClr val="white"/>
                </a:solidFill>
              </a:rPr>
              <a:t> </a:t>
            </a:r>
            <a:r>
              <a:rPr lang="en-US" altLang="zh-CN" sz="2800" dirty="0">
                <a:solidFill>
                  <a:prstClr val="white"/>
                </a:solidFill>
              </a:rPr>
              <a:t>(</a:t>
            </a:r>
            <a:r>
              <a:rPr lang="en-US" altLang="zh-CN" sz="2800" dirty="0">
                <a:solidFill>
                  <a:srgbClr val="FF9966"/>
                </a:solidFill>
              </a:rPr>
              <a:t>A</a:t>
            </a:r>
            <a:r>
              <a:rPr lang="en-US" altLang="zh-CN" sz="2800" dirty="0"/>
              <a:t>dvanced</a:t>
            </a: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r>
              <a:rPr lang="en-US" altLang="zh-CN" sz="2800" dirty="0">
                <a:solidFill>
                  <a:srgbClr val="FF9966"/>
                </a:solidFill>
              </a:rPr>
              <a:t>P</a:t>
            </a:r>
            <a:r>
              <a:rPr lang="en-US" altLang="zh-CN" sz="2800" dirty="0"/>
              <a:t>ackag</a:t>
            </a:r>
            <a:r>
              <a:rPr lang="en-US" altLang="zh-CN" sz="2800" dirty="0">
                <a:solidFill>
                  <a:prstClr val="white"/>
                </a:solidFill>
              </a:rPr>
              <a:t>e </a:t>
            </a:r>
            <a:r>
              <a:rPr lang="en-US" altLang="zh-CN" sz="2800" dirty="0">
                <a:solidFill>
                  <a:srgbClr val="FF9966"/>
                </a:solidFill>
              </a:rPr>
              <a:t>T</a:t>
            </a:r>
            <a:r>
              <a:rPr lang="en-US" altLang="zh-CN" sz="2800" dirty="0"/>
              <a:t>ools)</a:t>
            </a:r>
            <a:endParaRPr lang="en-US" altLang="zh-CN" sz="3200" dirty="0"/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example: </a:t>
            </a:r>
            <a:r>
              <a:rPr lang="en-US" altLang="zh-CN" sz="2800" i="1" dirty="0">
                <a:solidFill>
                  <a:srgbClr val="FF0000"/>
                </a:solidFill>
              </a:rPr>
              <a:t>install vim</a:t>
            </a: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root user</a:t>
            </a: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&gt;apt-get update</a:t>
            </a:r>
            <a:r>
              <a:rPr lang="en-US" altLang="zh-CN" sz="2000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update apt list</a:t>
            </a:r>
            <a:endParaRPr lang="en-US" altLang="zh-CN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&gt;apt-cache search vim</a:t>
            </a:r>
            <a:r>
              <a:rPr lang="en-US" altLang="zh-CN" sz="2000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search in cache	</a:t>
            </a:r>
            <a:endParaRPr lang="en-US" altLang="zh-CN" sz="20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&gt;apt-get install vim	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install vim</a:t>
            </a:r>
            <a:endParaRPr lang="en-US" altLang="zh-CN" sz="20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&gt;man vim</a:t>
            </a:r>
            <a:r>
              <a:rPr lang="en-US" altLang="zh-CN" sz="2000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manual of vim	</a:t>
            </a:r>
            <a:endParaRPr lang="en-US" altLang="zh-CN" sz="20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8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" y="4800600"/>
            <a:ext cx="8778240" cy="1692771"/>
          </a:xfrm>
          <a:prstGeom prst="rect">
            <a:avLst/>
          </a:prstGeom>
          <a:solidFill>
            <a:srgbClr val="FFFFCD"/>
          </a:solidFill>
          <a:ln>
            <a:noFill/>
          </a:ln>
        </p:spPr>
        <p:txBody>
          <a:bodyPr wrap="square">
            <a:spAutoFit/>
          </a:bodyPr>
          <a:lstStyle/>
          <a:p>
            <a:pPr lvl="1" indent="-739775" eaLnBrk="1" hangingPunct="1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 apt-cache search vim </a:t>
            </a:r>
          </a:p>
          <a:p>
            <a:pPr lvl="1" indent="-739775" eaLnBrk="1" hangingPunct="1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... </a:t>
            </a:r>
          </a:p>
          <a:p>
            <a:pPr lvl="1" indent="-739775" eaLnBrk="1" hangingPunct="1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vim  – Vi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IMproved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 enhanced vi editor </a:t>
            </a:r>
          </a:p>
          <a:p>
            <a:pPr lvl="1" indent="-739775" eaLnBrk="1" hangingPunct="1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vim-doc  - Vi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IMproved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 HTML documentation</a:t>
            </a:r>
          </a:p>
          <a:p>
            <a:pPr lvl="1" indent="-739775"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1" indent="-739775" eaLnBrk="1" hangingPunct="1">
              <a:buNone/>
            </a:pPr>
            <a:endParaRPr lang="en-US" altLang="zh-CN" sz="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845268"/>
            <a:ext cx="8382000" cy="1555532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Tasks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/>
              <a:t>Tools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Installer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/>
              <a:t>Compressing and Archiving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Remote Login</a:t>
            </a:r>
            <a:r>
              <a:rPr lang="en-US" altLang="zh-CN" dirty="0"/>
              <a:t>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Text Editor</a:t>
            </a:r>
            <a:r>
              <a:rPr lang="en-US" altLang="zh-CN" dirty="0"/>
              <a:t>  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27432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COMPRESSING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E2A7FF"/>
                </a:solidFill>
              </a:rPr>
              <a:t>GZIP</a:t>
            </a:r>
            <a:r>
              <a:rPr lang="en-US" altLang="zh-CN" sz="32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E2A7FF"/>
                </a:solidFill>
              </a:rPr>
              <a:t>G</a:t>
            </a:r>
            <a:r>
              <a:rPr lang="en-US" altLang="zh-CN" sz="2800" dirty="0"/>
              <a:t>nu </a:t>
            </a:r>
            <a:r>
              <a:rPr lang="en-US" altLang="zh-CN" sz="2800" dirty="0">
                <a:solidFill>
                  <a:srgbClr val="E2A7FF"/>
                </a:solidFill>
              </a:rPr>
              <a:t>ZIP</a:t>
            </a:r>
            <a:r>
              <a:rPr lang="en-US" altLang="zh-CN" sz="2800" dirty="0"/>
              <a:t>)</a:t>
            </a:r>
            <a:endParaRPr lang="en-US" altLang="zh-CN" sz="3200" dirty="0"/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altLang="zh-CN" sz="2800" dirty="0"/>
              <a:t> file format</a:t>
            </a:r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Compress just single file</a:t>
            </a:r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Replace the original file with .</a:t>
            </a:r>
            <a:r>
              <a:rPr lang="en-US" altLang="zh-CN" sz="2800" dirty="0" err="1"/>
              <a:t>gz</a:t>
            </a:r>
            <a:r>
              <a:rPr lang="en-US" altLang="zh-CN" sz="2800" dirty="0"/>
              <a:t> file</a:t>
            </a:r>
            <a:endParaRPr lang="en-US" altLang="zh-CN" dirty="0"/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&gt;gzip test.txt</a:t>
            </a:r>
          </a:p>
          <a:p>
            <a:pPr marL="797814" lvl="1" indent="-342900" eaLnBrk="1" fontAlgn="auto" hangingPunct="1">
              <a:spcAft>
                <a:spcPts val="0"/>
              </a:spcAft>
              <a:defRPr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2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2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gunzip</a:t>
            </a:r>
            <a:r>
              <a:rPr lang="en-US" altLang="zh-CN" sz="22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test.txt.gz</a:t>
            </a:r>
            <a:endParaRPr lang="en-US" altLang="zh-CN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2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ARCHIVING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7244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TAR</a:t>
            </a:r>
            <a:r>
              <a:rPr lang="en-US" altLang="zh-CN" sz="32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sz="2800" dirty="0"/>
              <a:t>ape </a:t>
            </a:r>
            <a:r>
              <a:rPr lang="en-US" altLang="zh-CN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</a:t>
            </a:r>
            <a:r>
              <a:rPr lang="en-US" altLang="zh-CN" sz="2800" dirty="0" err="1"/>
              <a:t>chive</a:t>
            </a:r>
            <a:r>
              <a:rPr lang="en-US" altLang="zh-CN" sz="2800" dirty="0"/>
              <a:t>)</a:t>
            </a:r>
            <a:endParaRPr lang="en-US" altLang="zh-CN" sz="3200" dirty="0"/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tar</a:t>
            </a:r>
            <a:r>
              <a:rPr lang="en-US" altLang="zh-CN" sz="2800" dirty="0"/>
              <a:t> file format</a:t>
            </a:r>
            <a:endParaRPr lang="en-US" altLang="zh-CN" dirty="0"/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Suffix:  </a:t>
            </a: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.tar  	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&gt;tar -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cf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src.tar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en-US" altLang="zh-CN" b="1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tgz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tar.gz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&gt;tar -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zxf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src.tar.gz</a:t>
            </a:r>
            <a:endParaRPr lang="en-US" altLang="zh-CN" b="1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tbz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/.tar.bz2	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&gt;tar -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jcf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src.tbz src/</a:t>
            </a:r>
            <a:endParaRPr lang="en-US" altLang="zh-CN" b="1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2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Tasks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/>
              <a:t>Tools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Installer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Compressing and Archiving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/>
              <a:t>Remote Login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Text Editor</a:t>
            </a:r>
            <a:r>
              <a:rPr lang="en-US" altLang="zh-CN" dirty="0"/>
              <a:t>  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27432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REMOTE LOGIN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7244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C000"/>
                </a:solidFill>
              </a:rPr>
              <a:t>SSH</a:t>
            </a:r>
            <a:r>
              <a:rPr lang="en-US" altLang="zh-CN" sz="3200" dirty="0"/>
              <a:t> 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S</a:t>
            </a:r>
            <a:r>
              <a:rPr lang="en-US" altLang="zh-CN" sz="2800" dirty="0"/>
              <a:t>ecure </a:t>
            </a:r>
            <a:r>
              <a:rPr lang="en-US" altLang="zh-CN" sz="2800" dirty="0" err="1">
                <a:solidFill>
                  <a:srgbClr val="FFC000"/>
                </a:solidFill>
              </a:rPr>
              <a:t>SH</a:t>
            </a:r>
            <a:r>
              <a:rPr lang="en-US" altLang="zh-CN" sz="2800" dirty="0" err="1"/>
              <a:t>ell</a:t>
            </a:r>
            <a:r>
              <a:rPr lang="en-US" altLang="zh-CN" sz="2800" dirty="0"/>
              <a:t>)</a:t>
            </a:r>
            <a:endParaRPr lang="en-US" altLang="zh-CN" sz="3200" dirty="0"/>
          </a:p>
          <a:p>
            <a:pPr marL="740664" lvl="1" eaLnBrk="1" fontAlgn="auto" hangingPunct="1">
              <a:spcAft>
                <a:spcPts val="0"/>
              </a:spcAft>
              <a:defRPr/>
            </a:pPr>
            <a:r>
              <a:rPr lang="en-US" altLang="zh-CN" sz="2800" dirty="0" err="1"/>
              <a:t>ssh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username@ip</a:t>
            </a:r>
            <a:endParaRPr lang="en-US" altLang="zh-CN" sz="2800" dirty="0"/>
          </a:p>
          <a:p>
            <a:pPr marL="740664" lvl="1" eaLnBrk="1" fontAlgn="auto" hangingPunct="1">
              <a:spcAft>
                <a:spcPts val="0"/>
              </a:spcAft>
              <a:defRPr/>
            </a:pPr>
            <a:endParaRPr lang="en-US" altLang="zh-CN" sz="2800" dirty="0"/>
          </a:p>
          <a:p>
            <a:pPr eaLnBrk="1" hangingPunct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/>
              <a:t>Remote Login from Windows</a:t>
            </a:r>
          </a:p>
          <a:p>
            <a:pPr marL="912114" lvl="1" indent="-457200"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Command-Line Interface</a:t>
            </a:r>
          </a:p>
          <a:p>
            <a:pPr marL="1110552" lvl="2" indent="-342900" eaLnBrk="1" fontAlgn="auto" hangingPunct="1"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rgbClr val="00B0F0"/>
                </a:solidFill>
              </a:rPr>
              <a:t>PuTTY</a:t>
            </a:r>
            <a:endParaRPr lang="en-US" altLang="zh-CN" dirty="0">
              <a:solidFill>
                <a:prstClr val="white"/>
              </a:solidFill>
            </a:endParaRPr>
          </a:p>
          <a:p>
            <a:pPr marL="1375664" lvl="3" indent="-342900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act as a client for SSH and Telnet</a:t>
            </a:r>
          </a:p>
          <a:p>
            <a:pPr marL="1375664" lvl="3" indent="-342900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Developed by Microsoft</a:t>
            </a:r>
          </a:p>
          <a:p>
            <a:pPr marL="412052" eaLnBrk="1" fontAlgn="auto" hangingPunct="1">
              <a:spcAft>
                <a:spcPts val="0"/>
              </a:spcAft>
              <a:defRPr/>
            </a:pPr>
            <a:endParaRPr lang="en-US" altLang="zh-CN" sz="3200" dirty="0"/>
          </a:p>
          <a:p>
            <a:pPr marL="740664" lvl="1" eaLnBrk="1" fontAlgn="auto" hangingPunct="1">
              <a:spcAft>
                <a:spcPts val="0"/>
              </a:spcAft>
              <a:defRPr/>
            </a:pPr>
            <a:endParaRPr lang="en-US" altLang="zh-CN" sz="2800" dirty="0"/>
          </a:p>
          <a:p>
            <a:pPr lvl="2" eaLnBrk="1" hangingPunct="1"/>
            <a:endParaRPr lang="en-US" altLang="zh-CN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Files –widows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02" y="1427163"/>
            <a:ext cx="7772400" cy="4572000"/>
          </a:xfrm>
        </p:spPr>
        <p:txBody>
          <a:bodyPr/>
          <a:lstStyle/>
          <a:p>
            <a:r>
              <a:rPr lang="en-US" altLang="zh-CN" b="1" dirty="0" err="1"/>
              <a:t>Winscp</a:t>
            </a:r>
            <a:endParaRPr lang="en-US" altLang="zh-CN" b="1" dirty="0"/>
          </a:p>
          <a:p>
            <a:r>
              <a:rPr lang="en-US" altLang="zh-CN" b="1" dirty="0"/>
              <a:t>Need install </a:t>
            </a:r>
            <a:r>
              <a:rPr lang="en-US" altLang="zh-CN" b="1" dirty="0" err="1"/>
              <a:t>sshd</a:t>
            </a:r>
            <a:endParaRPr lang="en-US" altLang="zh-CN" b="1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yum 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openssh</a:t>
            </a:r>
            <a:r>
              <a:rPr lang="en-US" altLang="zh-CN" dirty="0"/>
              <a:t>-server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 -e |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sshd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Parallel Processing Institute, </a:t>
            </a:r>
            <a:r>
              <a:rPr lang="en-US" dirty="0" err="1"/>
              <a:t>Fudan</a:t>
            </a:r>
            <a:r>
              <a:rPr lang="en-US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6AC17-1261-40B5-8959-3BA1489913D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03522"/>
            <a:ext cx="708721" cy="693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84" y="3647761"/>
            <a:ext cx="5010832" cy="29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46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Files –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800" dirty="0"/>
              <a:t>SCP, A Replacement for FTP</a:t>
            </a:r>
          </a:p>
          <a:p>
            <a:pPr lvl="2" eaLnBrk="1" hangingPunct="1"/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b.txt root@127.0.0.1:~/test/ </a:t>
            </a:r>
            <a:br>
              <a:rPr lang="en-US" altLang="zh-CN" sz="2000" b="1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000" dirty="0" err="1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altLang="zh-CN" sz="2000" dirty="0">
                <a:solidFill>
                  <a:srgbClr val="6BDBFA"/>
                </a:solidFill>
                <a:latin typeface="Courier New" pitchFamily="49" charset="0"/>
                <a:cs typeface="Courier New" pitchFamily="49" charset="0"/>
              </a:rPr>
              <a:t> root@127.0.0.1:~/test/b.txt ./</a:t>
            </a:r>
            <a:endParaRPr lang="en-US" altLang="zh-CN" sz="2000" b="1" dirty="0">
              <a:solidFill>
                <a:srgbClr val="6BDBFA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dirty="0"/>
          </a:p>
          <a:p>
            <a:r>
              <a:rPr lang="en-US" altLang="zh-CN" dirty="0" err="1"/>
              <a:t>ForkLift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6AC17-1261-40B5-8959-3BA1489913D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3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Tasks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/>
              <a:t>Tools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Installer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Compressing and Archiving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Remote Login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/>
              <a:t>Text Editor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27432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None/>
              <a:defRPr/>
            </a:pPr>
            <a:r>
              <a:rPr lang="en-US" altLang="zh-CN" sz="3200" dirty="0"/>
              <a:t>Tasks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Linux 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Tools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14478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6BDBFA"/>
                </a:solidFill>
                <a:cs typeface="+mj-cs"/>
              </a:rPr>
              <a:t>TEXT EDITOR</a:t>
            </a:r>
            <a:endParaRPr lang="zh-CN" altLang="en-US" dirty="0">
              <a:solidFill>
                <a:srgbClr val="6BDBFA"/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3F8D"/>
                </a:solidFill>
              </a:rPr>
              <a:t>vi </a:t>
            </a:r>
            <a:r>
              <a:rPr lang="en-US" altLang="zh-CN" sz="32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3F8D"/>
                </a:solidFill>
              </a:rPr>
              <a:t>Vi</a:t>
            </a:r>
            <a:r>
              <a:rPr lang="en-US" altLang="zh-CN" sz="2800" dirty="0"/>
              <a:t>sual Editor)</a:t>
            </a:r>
            <a:endParaRPr lang="en-US" altLang="zh-CN" sz="3200" dirty="0"/>
          </a:p>
          <a:p>
            <a:pPr lvl="1" eaLnBrk="1" hangingPunct="1"/>
            <a:r>
              <a:rPr lang="en-US" altLang="zh-CN" sz="2800" dirty="0">
                <a:solidFill>
                  <a:srgbClr val="FF3F8D"/>
                </a:solidFill>
              </a:rPr>
              <a:t>/</a:t>
            </a:r>
            <a:r>
              <a:rPr lang="en-US" sz="2800" dirty="0">
                <a:solidFill>
                  <a:srgbClr val="FF3F8D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800" dirty="0" err="1">
                <a:solidFill>
                  <a:srgbClr val="FF3F8D"/>
                </a:solidFill>
              </a:rPr>
              <a:t>viː</a:t>
            </a:r>
            <a:r>
              <a:rPr lang="en-US" sz="2800" dirty="0" err="1">
                <a:solidFill>
                  <a:srgbClr val="FF3F8D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800" dirty="0" err="1">
                <a:solidFill>
                  <a:srgbClr val="FF3F8D"/>
                </a:solidFill>
              </a:rPr>
              <a:t>ai</a:t>
            </a:r>
            <a:r>
              <a:rPr lang="en-US" altLang="zh-CN" sz="2800" dirty="0">
                <a:solidFill>
                  <a:srgbClr val="FF3F8D"/>
                </a:solidFill>
              </a:rPr>
              <a:t>/, </a:t>
            </a:r>
            <a:r>
              <a:rPr lang="en-US" altLang="zh-CN" sz="2800" dirty="0"/>
              <a:t>not /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800" dirty="0"/>
              <a:t>siks/ </a:t>
            </a:r>
            <a:r>
              <a:rPr lang="en-US" altLang="zh-CN" sz="2800" dirty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en-US" altLang="zh-CN" sz="2800" dirty="0"/>
              <a:t>Extension: vim, vile, xvi, … </a:t>
            </a:r>
          </a:p>
          <a:p>
            <a:pPr lvl="1" eaLnBrk="1" hangingPunct="1"/>
            <a:r>
              <a:rPr lang="en-US" altLang="zh-CN" sz="2800" dirty="0"/>
              <a:t>Simple and Convenient</a:t>
            </a:r>
          </a:p>
          <a:p>
            <a:pPr lvl="1" eaLnBrk="1" hangingPunct="1"/>
            <a:r>
              <a:rPr lang="en-US" altLang="zh-CN" sz="2800" dirty="0"/>
              <a:t>BOOK:</a:t>
            </a:r>
            <a:r>
              <a:rPr lang="en-US" altLang="zh-CN" sz="28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solidFill>
                  <a:srgbClr val="FF3F8D"/>
                </a:solidFill>
                <a:latin typeface="Comic Sans MS" pitchFamily="66" charset="0"/>
              </a:rPr>
              <a:t>“learning the vi editor”</a:t>
            </a:r>
          </a:p>
          <a:p>
            <a:pPr lvl="2" eaLnBrk="1" hangingPunct="1">
              <a:buNone/>
            </a:pPr>
            <a:r>
              <a:rPr lang="en-US" altLang="zh-CN" sz="2000" dirty="0">
                <a:hlinkClick r:id="rId3"/>
              </a:rPr>
              <a:t>http://www.china-pub.com/computers/common/info.asp?id=9208</a:t>
            </a:r>
            <a:r>
              <a:rPr lang="en-US" altLang="zh-CN" sz="2000" dirty="0"/>
              <a:t> </a:t>
            </a:r>
          </a:p>
          <a:p>
            <a:pPr lvl="1" eaLnBrk="1" hangingPunct="1"/>
            <a:r>
              <a:rPr lang="en-US" altLang="zh-CN" sz="2800" dirty="0"/>
              <a:t>Cheat Sheet </a:t>
            </a:r>
            <a:r>
              <a:rPr lang="en-US" altLang="zh-CN" sz="2400" i="1" dirty="0"/>
              <a:t>(Chinese version)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hlinkClick r:id="rId4"/>
              </a:rPr>
              <a:t>http://jserv.sayya.org/misc/vi-vim-cheat-sheet.png</a:t>
            </a:r>
            <a:r>
              <a:rPr lang="en-US" altLang="zh-CN" sz="2000" dirty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000" dirty="0"/>
          </a:p>
          <a:p>
            <a:pPr lvl="1" eaLnBrk="1" hangingPunct="1"/>
            <a:r>
              <a:rPr lang="en-US" altLang="zh-CN" sz="2800" dirty="0"/>
              <a:t>“&gt;vimtutor” to get a simple tutorial</a:t>
            </a:r>
            <a:endParaRPr lang="zh-CN" altLang="en-US" sz="2800" dirty="0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1" y="0"/>
            <a:ext cx="2438400" cy="320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6BDBFA"/>
                </a:solidFill>
                <a:cs typeface="+mj-cs"/>
              </a:rPr>
              <a:t>TEXT EDITOR</a:t>
            </a:r>
            <a:endParaRPr lang="zh-CN" altLang="en-US" dirty="0">
              <a:solidFill>
                <a:srgbClr val="6BDBFA"/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C000"/>
                </a:solidFill>
              </a:rPr>
              <a:t>Emacs</a:t>
            </a:r>
            <a:r>
              <a:rPr lang="en-US" altLang="zh-CN" sz="3200" dirty="0"/>
              <a:t> 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E</a:t>
            </a:r>
            <a:r>
              <a:rPr lang="en-US" altLang="zh-CN" sz="2800" dirty="0"/>
              <a:t>diting </a:t>
            </a:r>
            <a:r>
              <a:rPr lang="en-US" altLang="zh-CN" sz="2800" dirty="0" err="1">
                <a:solidFill>
                  <a:srgbClr val="FFC000"/>
                </a:solidFill>
              </a:rPr>
              <a:t>MAC</a:t>
            </a:r>
            <a:r>
              <a:rPr lang="en-US" altLang="zh-CN" sz="2800" dirty="0" err="1"/>
              <a:t>ro</a:t>
            </a:r>
            <a:r>
              <a:rPr lang="en-US" altLang="zh-CN" sz="2800" dirty="0" err="1">
                <a:solidFill>
                  <a:srgbClr val="FFC000"/>
                </a:solidFill>
              </a:rPr>
              <a:t>S</a:t>
            </a:r>
            <a:r>
              <a:rPr lang="en-US" altLang="zh-CN" sz="2800" dirty="0"/>
              <a:t>)</a:t>
            </a:r>
            <a:endParaRPr lang="en-US" altLang="zh-CN" sz="3200" dirty="0"/>
          </a:p>
          <a:p>
            <a:pPr lvl="1" eaLnBrk="1" hangingPunct="1"/>
            <a:r>
              <a:rPr lang="en-US" altLang="zh-CN" sz="2800" dirty="0">
                <a:solidFill>
                  <a:srgbClr val="FFC000"/>
                </a:solidFill>
              </a:rPr>
              <a:t>/</a:t>
            </a:r>
            <a:r>
              <a:rPr lang="en-US" sz="2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800" dirty="0" err="1">
                <a:solidFill>
                  <a:srgbClr val="FFC000"/>
                </a:solidFill>
              </a:rPr>
              <a:t>imæks</a:t>
            </a:r>
            <a:r>
              <a:rPr lang="en-US" altLang="zh-CN" sz="2800" dirty="0">
                <a:solidFill>
                  <a:srgbClr val="FFC000"/>
                </a:solidFill>
              </a:rPr>
              <a:t>/ </a:t>
            </a:r>
          </a:p>
          <a:p>
            <a:pPr lvl="1" eaLnBrk="1" hangingPunct="1"/>
            <a:r>
              <a:rPr lang="en-US" altLang="zh-CN" sz="2800" dirty="0"/>
              <a:t>More powerful than IDE !</a:t>
            </a:r>
          </a:p>
          <a:p>
            <a:pPr lvl="2" eaLnBrk="1" hangingPunct="1"/>
            <a:r>
              <a:rPr lang="en-US" altLang="zh-CN" dirty="0"/>
              <a:t>Emacs List</a:t>
            </a:r>
          </a:p>
          <a:p>
            <a:pPr lvl="1" eaLnBrk="1" hangingPunct="1"/>
            <a:r>
              <a:rPr lang="en-US" altLang="zh-CN" sz="2800" dirty="0"/>
              <a:t>BOOK: </a:t>
            </a:r>
            <a:r>
              <a:rPr lang="en-US" altLang="zh-CN" sz="2400" dirty="0">
                <a:solidFill>
                  <a:srgbClr val="FFC000"/>
                </a:solidFill>
                <a:latin typeface="Comic Sans MS" pitchFamily="66" charset="0"/>
              </a:rPr>
              <a:t>“Learning GNU Emacs”</a:t>
            </a:r>
            <a:endParaRPr lang="en-US" altLang="zh-CN" sz="2200" dirty="0"/>
          </a:p>
          <a:p>
            <a:pPr lvl="1" eaLnBrk="1" hangingPunct="1">
              <a:lnSpc>
                <a:spcPts val="2600"/>
              </a:lnSpc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en-US" altLang="zh-CN" sz="2000" dirty="0">
                <a:hlinkClick r:id="rId3"/>
              </a:rPr>
              <a:t>http://www.china-pub.com/computers/common/info.asp?id=13395</a:t>
            </a:r>
            <a:r>
              <a:rPr lang="en-US" altLang="zh-CN" sz="2000" dirty="0"/>
              <a:t> </a:t>
            </a:r>
          </a:p>
        </p:txBody>
      </p:sp>
      <p:pic>
        <p:nvPicPr>
          <p:cNvPr id="109570" name="Picture 2" descr="C:\DOCUME~1\ADMINI~1\LOCALS~1\Temp\msohtmlclip1\01\clip_image0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1" y="0"/>
            <a:ext cx="2438400" cy="327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3048000" y="3286124"/>
            <a:ext cx="2928958" cy="9286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56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  <a:endParaRPr lang="zh-CN" altLang="en-US" sz="56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TASKS</a:t>
            </a:r>
            <a:br>
              <a:rPr lang="en-US" altLang="zh-CN" dirty="0">
                <a:solidFill>
                  <a:schemeClr val="tx2">
                    <a:satMod val="200000"/>
                  </a:schemeClr>
                </a:solidFill>
                <a:cs typeface="+mj-cs"/>
              </a:rPr>
            </a:b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4114800" cy="4572000"/>
          </a:xfrm>
        </p:spPr>
        <p:txBody>
          <a:bodyPr>
            <a:normAutofit/>
          </a:bodyPr>
          <a:lstStyle/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200" dirty="0"/>
              <a:t>Labs</a:t>
            </a:r>
            <a:r>
              <a:rPr lang="en-US" altLang="zh-CN" sz="3200" dirty="0">
                <a:solidFill>
                  <a:prstClr val="white"/>
                </a:solidFill>
              </a:rPr>
              <a:t>  (</a:t>
            </a:r>
            <a:r>
              <a:rPr lang="en-US" altLang="zh-CN" sz="3200" dirty="0">
                <a:solidFill>
                  <a:prstClr val="white"/>
                </a:solidFill>
                <a:latin typeface="Calibri"/>
              </a:rPr>
              <a:t>25</a:t>
            </a:r>
            <a:r>
              <a:rPr lang="en-US" altLang="zh-CN" sz="3200" dirty="0">
                <a:solidFill>
                  <a:prstClr val="white"/>
                </a:solidFill>
              </a:rPr>
              <a:t>%)</a:t>
            </a:r>
            <a:endParaRPr lang="en-US" altLang="zh-CN" sz="3200" dirty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>
                <a:latin typeface="Verdana" pitchFamily="34" charset="0"/>
              </a:rPr>
              <a:t>1</a:t>
            </a:r>
            <a:r>
              <a:rPr lang="en-US" altLang="zh-CN" sz="2800" dirty="0"/>
              <a:t>: Bits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>
                <a:latin typeface="Verdana" pitchFamily="34" charset="0"/>
              </a:rPr>
              <a:t>2</a:t>
            </a:r>
            <a:r>
              <a:rPr lang="en-US" altLang="zh-CN" sz="2800" dirty="0"/>
              <a:t>: Bomb 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>
                <a:latin typeface="Verdana" pitchFamily="34" charset="0"/>
              </a:rPr>
              <a:t>3</a:t>
            </a:r>
            <a:r>
              <a:rPr lang="en-US" altLang="zh-CN" sz="2800" dirty="0"/>
              <a:t>: Buffer Overflow</a:t>
            </a:r>
            <a:r>
              <a:rPr lang="en-US" altLang="zh-CN" sz="3200" dirty="0"/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>
                <a:latin typeface="Verdana" pitchFamily="34" charset="0"/>
              </a:rPr>
              <a:t>4</a:t>
            </a:r>
            <a:r>
              <a:rPr lang="en-US" altLang="zh-CN" sz="2800" dirty="0"/>
              <a:t>: Fuzzing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>
                <a:latin typeface="Verdana" pitchFamily="34" charset="0"/>
              </a:rPr>
              <a:t>5</a:t>
            </a:r>
            <a:r>
              <a:rPr lang="en-US" altLang="zh-CN" sz="2800" dirty="0"/>
              <a:t>: Android Reverse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HARD RULES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76800"/>
          </a:xfrm>
        </p:spPr>
        <p:txBody>
          <a:bodyPr>
            <a:normAutofit/>
          </a:bodyPr>
          <a:lstStyle/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200" dirty="0"/>
              <a:t>Deadline:  </a:t>
            </a:r>
            <a:r>
              <a:rPr lang="en-US" altLang="zh-CN" sz="2800" kern="0" dirty="0">
                <a:solidFill>
                  <a:srgbClr val="FF0066"/>
                </a:solidFill>
                <a:latin typeface="Comic Sans MS" pitchFamily="66" charset="0"/>
              </a:rPr>
              <a:t>No Extension</a:t>
            </a:r>
            <a:endParaRPr lang="en-US" altLang="zh-CN" sz="3200" dirty="0">
              <a:solidFill>
                <a:srgbClr val="FF0066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Multiple submissions</a:t>
            </a:r>
          </a:p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endParaRPr lang="en-US" altLang="zh-CN" sz="1600" dirty="0"/>
          </a:p>
          <a:p>
            <a:pPr marL="6858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200" dirty="0"/>
              <a:t>Plagiarism:  </a:t>
            </a:r>
            <a:r>
              <a:rPr lang="en-US" sz="2800" kern="0" dirty="0">
                <a:solidFill>
                  <a:srgbClr val="FF0066"/>
                </a:solidFill>
                <a:latin typeface="Comic Sans MS" pitchFamily="66" charset="0"/>
              </a:rPr>
              <a:t>No Tolerance</a:t>
            </a:r>
            <a:endParaRPr lang="en-US" altLang="zh-CN" sz="3200" dirty="0">
              <a:solidFill>
                <a:srgbClr val="FF0066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Forbid </a:t>
            </a:r>
            <a:r>
              <a:rPr lang="en-US" altLang="zh-CN" sz="2800" dirty="0">
                <a:solidFill>
                  <a:srgbClr val="FFC000"/>
                </a:solidFill>
              </a:rPr>
              <a:t>C&amp;P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trike="sngStrike" dirty="0"/>
              <a:t>from Network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trike="sngStrike" dirty="0"/>
              <a:t>from  Classmates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Punishment</a:t>
            </a: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>
                <a:solidFill>
                  <a:srgbClr val="FF0066"/>
                </a:solidFill>
                <a:latin typeface="Verdana" pitchFamily="34" charset="0"/>
              </a:rPr>
              <a:t>0</a:t>
            </a:r>
            <a:r>
              <a:rPr lang="en-US" altLang="zh-CN" sz="2800" dirty="0"/>
              <a:t> </a:t>
            </a:r>
            <a:r>
              <a:rPr lang="en-US" altLang="zh-CN" dirty="0"/>
              <a:t>point for 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endParaRPr lang="en-US" altLang="zh-CN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75814"/>
            <a:ext cx="8686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66"/>
                </a:solidFill>
                <a:latin typeface="Century Gothic" charset="0"/>
                <a:ea typeface="Century Gothic" charset="0"/>
                <a:cs typeface="Century Gothic" charset="0"/>
              </a:rPr>
              <a:t>Cheating</a:t>
            </a:r>
            <a:r>
              <a:rPr lang="en-US" altLang="zh-CN" sz="36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will not be </a:t>
            </a:r>
            <a:r>
              <a:rPr lang="en-US" altLang="zh-CN" sz="4000" dirty="0">
                <a:solidFill>
                  <a:srgbClr val="FF0066"/>
                </a:solidFill>
                <a:latin typeface="Century Gothic" charset="0"/>
                <a:ea typeface="Century Gothic" charset="0"/>
                <a:cs typeface="Century Gothic" charset="0"/>
              </a:rPr>
              <a:t>tolerated</a:t>
            </a:r>
            <a:r>
              <a:rPr lang="en-US" altLang="zh-CN" sz="36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altLang="zh-CN" sz="32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All homework, labs and exams are to be done </a:t>
            </a:r>
            <a:r>
              <a:rPr lang="en-US" altLang="zh-CN" sz="3600" dirty="0">
                <a:solidFill>
                  <a:srgbClr val="FF0066"/>
                </a:solidFill>
                <a:latin typeface="Century Gothic" charset="0"/>
                <a:ea typeface="Century Gothic" charset="0"/>
                <a:cs typeface="Century Gothic" charset="0"/>
              </a:rPr>
              <a:t>individually</a:t>
            </a:r>
            <a:r>
              <a:rPr lang="en-US" altLang="zh-CN" sz="32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altLang="zh-CN" sz="32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It is your </a:t>
            </a:r>
            <a:r>
              <a:rPr lang="en-US" altLang="zh-CN" sz="3600" dirty="0">
                <a:solidFill>
                  <a:srgbClr val="FF0066"/>
                </a:solidFill>
                <a:latin typeface="Century Gothic" charset="0"/>
                <a:ea typeface="Century Gothic" charset="0"/>
                <a:cs typeface="Century Gothic" charset="0"/>
              </a:rPr>
              <a:t>responsibility</a:t>
            </a:r>
            <a:r>
              <a:rPr lang="en-US" altLang="zh-CN" sz="3200" dirty="0">
                <a:solidFill>
                  <a:srgbClr val="FFFF99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to ensure that your passwords are well-guarded, directories protected, and printouts do not </a:t>
            </a:r>
            <a:br>
              <a:rPr lang="en-US" altLang="zh-CN" sz="3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altLang="zh-CN" sz="3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fall into other hands.</a:t>
            </a:r>
            <a:endParaRPr lang="zh-CN" altLang="en-US" sz="3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9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Tasks</a:t>
            </a:r>
            <a:r>
              <a:rPr lang="en-US" altLang="zh-CN" sz="3200" dirty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/>
              <a:t>Linux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/>
              <a:t>Introduction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Installation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Shell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/>
              <a:t>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247339">
            <a:off x="4971739" y="1389856"/>
            <a:ext cx="67151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BACKGROUND</a:t>
            </a:r>
            <a:endParaRPr lang="zh-CN" alt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66294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/>
              <a:t>The History of Linux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Linus Torvalds, </a:t>
            </a:r>
            <a:r>
              <a:rPr lang="en-US" altLang="zh-CN" sz="2800" dirty="0">
                <a:latin typeface="+mj-lt"/>
              </a:rPr>
              <a:t>1991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/>
              <a:t>Unix-like Operating Systems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altLang="zh-CN" sz="2400" dirty="0"/>
              <a:t>Heirs: </a:t>
            </a:r>
            <a:r>
              <a:rPr lang="en-US" altLang="zh-CN" sz="2400" b="1" dirty="0">
                <a:solidFill>
                  <a:srgbClr val="FFC000"/>
                </a:solidFill>
              </a:rPr>
              <a:t>Linux</a:t>
            </a:r>
            <a:r>
              <a:rPr lang="en-US" altLang="zh-CN" sz="2400" dirty="0"/>
              <a:t>, </a:t>
            </a:r>
            <a:r>
              <a:rPr lang="en-US" altLang="zh-CN" sz="2400" b="1" dirty="0">
                <a:solidFill>
                  <a:srgbClr val="FF0000"/>
                </a:solidFill>
              </a:rPr>
              <a:t>BSD</a:t>
            </a:r>
            <a:r>
              <a:rPr lang="en-US" altLang="zh-CN" sz="2400" dirty="0"/>
              <a:t>, 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Solaris</a:t>
            </a:r>
            <a:r>
              <a:rPr lang="en-US" altLang="zh-CN" sz="2400" dirty="0"/>
              <a:t>, </a:t>
            </a:r>
            <a:r>
              <a:rPr lang="en-US" altLang="zh-CN" sz="2400" b="1" dirty="0">
                <a:solidFill>
                  <a:srgbClr val="B07BD7"/>
                </a:solidFill>
              </a:rPr>
              <a:t>MacOS X</a:t>
            </a:r>
            <a:r>
              <a:rPr lang="en-US" altLang="zh-CN" sz="2400" dirty="0"/>
              <a:t>, …</a:t>
            </a:r>
          </a:p>
          <a:p>
            <a:pPr marL="1261872" lvl="3" eaLnBrk="1" fontAlgn="auto" hangingPunct="1">
              <a:spcAft>
                <a:spcPts val="0"/>
              </a:spcAft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altLang="zh-CN" sz="2400" dirty="0"/>
              <a:t>Principle:  </a:t>
            </a:r>
            <a:r>
              <a:rPr lang="en-US" sz="3600" b="1" spc="150" dirty="0">
                <a:ln w="1143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tsy Flanagan" pitchFamily="2" charset="0"/>
              </a:rPr>
              <a:t>K</a:t>
            </a:r>
            <a:r>
              <a:rPr lang="en-US" sz="3600" b="1" spc="150" dirty="0">
                <a:ln w="11430"/>
                <a:solidFill>
                  <a:srgbClr val="6BDBFA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tsy Flanagan" pitchFamily="2" charset="0"/>
              </a:rPr>
              <a:t>I</a:t>
            </a:r>
            <a:r>
              <a:rPr lang="en-US" sz="3600" b="1" spc="150" dirty="0">
                <a:ln w="1143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etsy Flanagan" pitchFamily="2" charset="0"/>
              </a:rPr>
              <a:t>SS</a:t>
            </a:r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Betsy Flanagan" pitchFamily="2" charset="0"/>
            </a:endParaRPr>
          </a:p>
          <a:p>
            <a:pPr marL="1481328" lvl="4" indent="-21031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dirty="0"/>
              <a:t>          </a:t>
            </a:r>
            <a:endParaRPr lang="zh-CN" altLang="en-US" sz="2200" b="1" dirty="0"/>
          </a:p>
        </p:txBody>
      </p:sp>
      <p:pic>
        <p:nvPicPr>
          <p:cNvPr id="15" name="图片 4" descr="225px-Linus_Torvald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0"/>
            <a:ext cx="2057400" cy="315468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429000" y="5257800"/>
            <a:ext cx="502920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1481138" lvl="4" indent="-1481138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altLang="zh-CN" sz="3600" b="1" u="sng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</a:t>
            </a:r>
            <a:r>
              <a:rPr lang="en-US" altLang="zh-CN" sz="3200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eep </a:t>
            </a:r>
            <a:r>
              <a:rPr lang="en-US" altLang="zh-CN" sz="3600" b="1" u="sng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3200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 </a:t>
            </a:r>
            <a:r>
              <a:rPr lang="en-US" altLang="zh-CN" sz="3600" b="1" u="sng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sz="3200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imple,</a:t>
            </a:r>
            <a:r>
              <a:rPr lang="en-US" altLang="zh-CN" sz="1100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3600" b="1" u="sng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sz="3200" spc="150" dirty="0">
                <a:ln w="1143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tupid !</a:t>
            </a:r>
            <a:endParaRPr lang="zh-CN" altLang="en-US" sz="3200" spc="150" dirty="0">
              <a:ln w="11430"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ng.Chen.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ong.Chen.Presentation">
      <a:majorFont>
        <a:latin typeface="Calibri"/>
        <a:ea typeface="华文楷体"/>
        <a:cs typeface=""/>
      </a:majorFont>
      <a:minorFont>
        <a:latin typeface="Corbel"/>
        <a:ea typeface="宋体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24798</TotalTime>
  <Words>1996</Words>
  <Application>Microsoft Office PowerPoint</Application>
  <PresentationFormat>全屏显示(4:3)</PresentationFormat>
  <Paragraphs>374</Paragraphs>
  <Slides>42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Betsy Flanagan</vt:lpstr>
      <vt:lpstr>Courier</vt:lpstr>
      <vt:lpstr>华文楷体</vt:lpstr>
      <vt:lpstr>宋体</vt:lpstr>
      <vt:lpstr>Arial</vt:lpstr>
      <vt:lpstr>Calibri</vt:lpstr>
      <vt:lpstr>Century Gothic</vt:lpstr>
      <vt:lpstr>Comic Sans MS</vt:lpstr>
      <vt:lpstr>Corbel</vt:lpstr>
      <vt:lpstr>Courier New</vt:lpstr>
      <vt:lpstr>Impact</vt:lpstr>
      <vt:lpstr>Tempus Sans ITC</vt:lpstr>
      <vt:lpstr>Times</vt:lpstr>
      <vt:lpstr>Verdana</vt:lpstr>
      <vt:lpstr>Wingdings</vt:lpstr>
      <vt:lpstr>Wingdings 2</vt:lpstr>
      <vt:lpstr>Wingdings 3</vt:lpstr>
      <vt:lpstr>Rong.Chen.Presentation</vt:lpstr>
      <vt:lpstr>TUTORIAL LESSON Linux &amp; Tools</vt:lpstr>
      <vt:lpstr>BIRTH of TUTORIAL LESSON</vt:lpstr>
      <vt:lpstr>OUTLINE</vt:lpstr>
      <vt:lpstr>PowerPoint 演示文稿</vt:lpstr>
      <vt:lpstr>TASKS </vt:lpstr>
      <vt:lpstr>HARD RULES</vt:lpstr>
      <vt:lpstr>PowerPoint 演示文稿</vt:lpstr>
      <vt:lpstr>PowerPoint 演示文稿</vt:lpstr>
      <vt:lpstr>BACKGROUND</vt:lpstr>
      <vt:lpstr>COMPARISON</vt:lpstr>
      <vt:lpstr>PowerPoint 演示文稿</vt:lpstr>
      <vt:lpstr>PowerPoint 演示文稿</vt:lpstr>
      <vt:lpstr>INSTALL</vt:lpstr>
      <vt:lpstr>INSTALL</vt:lpstr>
      <vt:lpstr>INSTALL</vt:lpstr>
      <vt:lpstr>INSTALL</vt:lpstr>
      <vt:lpstr>PowerPoint 演示文稿</vt:lpstr>
      <vt:lpstr>SHELL</vt:lpstr>
      <vt:lpstr>PowerPoint 演示文稿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PowerPoint 演示文稿</vt:lpstr>
      <vt:lpstr>VERSION CONTROL</vt:lpstr>
      <vt:lpstr>VERSION CONTROL</vt:lpstr>
      <vt:lpstr>VERSION CONTROL</vt:lpstr>
      <vt:lpstr>PowerPoint 演示文稿</vt:lpstr>
      <vt:lpstr>COMPRESSING</vt:lpstr>
      <vt:lpstr>ARCHIVING</vt:lpstr>
      <vt:lpstr>PowerPoint 演示文稿</vt:lpstr>
      <vt:lpstr>REMOTE LOGIN</vt:lpstr>
      <vt:lpstr>Transfer Files –widows</vt:lpstr>
      <vt:lpstr>Transfer Files – Mac</vt:lpstr>
      <vt:lpstr>PowerPoint 演示文稿</vt:lpstr>
      <vt:lpstr>TEXT EDITOR</vt:lpstr>
      <vt:lpstr>TEXT EDITOR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ZyZhang</dc:creator>
  <cp:lastModifiedBy>lkk</cp:lastModifiedBy>
  <cp:revision>408</cp:revision>
  <dcterms:created xsi:type="dcterms:W3CDTF">2006-08-16T00:00:00Z</dcterms:created>
  <dcterms:modified xsi:type="dcterms:W3CDTF">2020-09-21T13:53:00Z</dcterms:modified>
</cp:coreProperties>
</file>