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72A05-F70B-42FC-8D8C-53CAA32A6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F4CFB4-CC29-4D4C-87B8-8F3EBFE8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8CD37-189B-48AA-89D0-24F5CD3E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9F6C8-915E-49E9-B917-E6E67568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81E8D-E365-41C0-A9F7-4F8D44C9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B73-80A9-45C0-914D-4D780B40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BAEC3A-E397-4010-80F4-543707E3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AF7A0-5133-4C8B-9EC2-E4A060EE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51D2E-CCE2-44DB-8E85-F155665A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98D4F-FB92-483A-A718-4469F5A0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B6408E-D5F9-44C8-8B09-4F7E27B43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58A09-5FC6-4DCF-8B42-8EAAD4D2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16246-8751-45BA-B081-10785147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C5D6A-0ED7-41BB-8EF9-9B68E0EC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F7115-6A91-4518-AF6A-1C0EBF5D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5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18B5-111B-4B18-8A62-7B3D5CB6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8106B-3F48-4EB5-B828-8B97260D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EBD88-4FA9-44C2-8322-32A7876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A397E-7BAE-4952-8A3E-E3B9FD3B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D5737-4CF1-4C17-B4ED-ADACF244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0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5590-9B36-43FC-B158-73FA00F0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B00BE-84C3-4092-BD27-58F5EFC9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F53B2-23EC-42BC-BB18-9C82FFD8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E9DD9-4EFF-4678-A6E9-883BBBAF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C258C-4B89-43D6-AF1B-B0A191B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11D3-F54C-4464-AFD3-BE7146C1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6BCB6-8141-439B-82AC-7B5A98AA3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36E7D-FF9C-4B04-AF32-DA40DC601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2AF71-5ACE-4A05-B9B9-E87315F5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7A918-2D64-420B-B165-4B58AAD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04B34-5F5B-4337-BCCC-E2F971E4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E48D-7BD6-451E-8AB8-8C3E657B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10A56-CF69-43A7-94CC-1DF4D07B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6882D-6256-4003-903B-58ECFB93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3447DB-ED6A-4636-99D3-0E5959524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0FD394-8D8C-42F3-8A9F-ACE127E75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A81C1C-CDD5-449E-9A9E-C5302E64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9221B-C765-406C-94A7-AC38F3C2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AD3A90-2F76-4CF2-BAC7-D27E7D4C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C8C81-C5A2-441E-BE7B-B1DC5B87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3AC46-1560-4A1D-B88E-B8434A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8460F8-462C-4A77-B8A3-24FEF3D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0CC9E-5938-48B3-B910-2B1E7AA6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2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5DB5E2-DB41-49AF-8E31-0EC6AD83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580AB-2711-4DD5-977E-94B942DC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08403-9FD3-4E7F-BFDD-6B98A09E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462E3-EC87-4548-9B6B-F7EBBEE5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E4E3C-A20B-4754-A2A5-C07E6DFE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BA19D-DDC9-426A-89CB-7AB76C7C2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2BDE5-033C-4C86-B504-832A3597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1A422-F19B-483A-BA73-CA8DFFF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FBA85-A8D2-4EA5-84A3-B7ADB912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8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8B57-57AA-421E-A605-66AF5ECB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17A23-2B86-4531-A8E8-9A65B4E86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65CD3-EB2B-4779-B0E2-73FA07235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B641A-34D4-4857-8D7E-A0F8A9CB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D4479-B64B-41EF-913D-167F1181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96B2C-B0A9-4312-BF46-5BF870B3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1CDCE-07B3-4BE5-A290-704A27CA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E2FE9-A3CA-443F-A1C6-013F7A5C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348B0-D52C-4BB8-B6A0-66A05D2D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5524-9C04-41E1-97F8-B72A97DB2F6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80826-0D5B-4544-8E76-F14FF1438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19F93-D37C-43C3-A765-92EF894E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6DD4-B5C3-4C33-BEA1-8D02296E9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E746A-809A-4C34-9D12-D24FE5220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Fuzzing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6639-9ADD-4A4C-9BD5-21CD4083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Huaien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9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74A5-024E-446A-9847-9E12C4D8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Fuzzing –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BF00D-B731-478C-8E0E-2BFCF1D3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模糊测试 </a:t>
            </a:r>
            <a:r>
              <a:rPr lang="en-US" altLang="zh-CN" dirty="0"/>
              <a:t>fuzzing</a:t>
            </a:r>
            <a:r>
              <a:rPr lang="zh-CN" altLang="en-US" dirty="0"/>
              <a:t>是一种软件测试技术。其</a:t>
            </a:r>
            <a:endParaRPr lang="en-US" altLang="zh-CN" dirty="0"/>
          </a:p>
          <a:p>
            <a:pPr lvl="1"/>
            <a:r>
              <a:rPr lang="zh-CN" altLang="en-US" dirty="0"/>
              <a:t>核心思想是将自动或半自动生成的随机数据输入到一个程序中，并监视程序异常，如崩溃，断言（</a:t>
            </a:r>
            <a:r>
              <a:rPr lang="en-US" altLang="zh-CN" dirty="0"/>
              <a:t>assertion</a:t>
            </a:r>
            <a:r>
              <a:rPr lang="zh-CN" altLang="en-US" dirty="0"/>
              <a:t>）失败，以发现可能的程序错误，比如内存泄漏。模糊测试常常用于检测软件或计算机系统的安全漏洞。</a:t>
            </a:r>
            <a:endParaRPr lang="en-US" altLang="zh-CN" dirty="0"/>
          </a:p>
          <a:p>
            <a:r>
              <a:rPr lang="zh-CN" altLang="en-US" dirty="0"/>
              <a:t>模糊测试最早由威斯康星大学的</a:t>
            </a:r>
            <a:r>
              <a:rPr lang="en-US" altLang="zh-CN" dirty="0"/>
              <a:t>Barton Miller</a:t>
            </a:r>
            <a:r>
              <a:rPr lang="zh-CN" altLang="en-US" dirty="0"/>
              <a:t>于</a:t>
            </a:r>
            <a:r>
              <a:rPr lang="en-US" altLang="zh-CN" dirty="0"/>
              <a:t>1988</a:t>
            </a:r>
            <a:r>
              <a:rPr lang="zh-CN" altLang="en-US" dirty="0"/>
              <a:t>年提出。</a:t>
            </a:r>
            <a:endParaRPr lang="en-US" altLang="zh-CN" dirty="0"/>
          </a:p>
          <a:p>
            <a:pPr lvl="1"/>
            <a:r>
              <a:rPr lang="zh-CN" altLang="en-US" dirty="0"/>
              <a:t>实验内容是开发一个基本的命令行模糊器以测试</a:t>
            </a:r>
            <a:r>
              <a:rPr lang="en-US" altLang="zh-CN" dirty="0"/>
              <a:t>Unix</a:t>
            </a:r>
            <a:r>
              <a:rPr lang="zh-CN" altLang="en-US" dirty="0"/>
              <a:t>程序。这个模糊器可以用随机数据来“轰炸”这些测试程序直至其崩溃。</a:t>
            </a:r>
          </a:p>
        </p:txBody>
      </p:sp>
    </p:spTree>
    <p:extLst>
      <p:ext uri="{BB962C8B-B14F-4D97-AF65-F5344CB8AC3E}">
        <p14:creationId xmlns:p14="http://schemas.microsoft.com/office/powerpoint/2010/main" val="338182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306E9-F7BD-45FC-B294-FFE11DF4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altLang="zh-CN" dirty="0"/>
              <a:t>Fuzzing - Category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618C5-DA66-4791-8FCC-39E9B316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327780"/>
          </a:xfrm>
        </p:spPr>
        <p:txBody>
          <a:bodyPr>
            <a:normAutofit/>
          </a:bodyPr>
          <a:lstStyle/>
          <a:p>
            <a:r>
              <a:rPr lang="zh-CN" altLang="en-US" dirty="0"/>
              <a:t>模糊测试工具主要分为两类</a:t>
            </a:r>
            <a:endParaRPr lang="en-US" altLang="zh-CN" dirty="0"/>
          </a:p>
          <a:p>
            <a:pPr lvl="1"/>
            <a:r>
              <a:rPr lang="zh-CN" altLang="en-US" dirty="0"/>
              <a:t>变异测试（</a:t>
            </a:r>
            <a:r>
              <a:rPr lang="en-US" altLang="zh-CN" dirty="0"/>
              <a:t>mutation-based</a:t>
            </a:r>
            <a:r>
              <a:rPr lang="zh-CN" altLang="en-US" dirty="0"/>
              <a:t>）：输入格式未知，通过一定的策略产生新的输入，比如对</a:t>
            </a:r>
            <a:r>
              <a:rPr lang="en-US" altLang="zh-CN" dirty="0"/>
              <a:t>bit</a:t>
            </a:r>
            <a:r>
              <a:rPr lang="zh-CN" altLang="en-US" dirty="0"/>
              <a:t>进行</a:t>
            </a:r>
            <a:r>
              <a:rPr lang="en-US" altLang="zh-CN" dirty="0"/>
              <a:t>0-1</a:t>
            </a:r>
            <a:r>
              <a:rPr lang="zh-CN" altLang="en-US" dirty="0"/>
              <a:t>翻转；</a:t>
            </a:r>
            <a:endParaRPr lang="en-US" altLang="zh-CN" dirty="0"/>
          </a:p>
          <a:p>
            <a:pPr lvl="1"/>
            <a:r>
              <a:rPr lang="zh-CN" altLang="en-US" dirty="0"/>
              <a:t>生成测试（</a:t>
            </a:r>
            <a:r>
              <a:rPr lang="en-US" altLang="zh-CN" dirty="0"/>
              <a:t>generation-based</a:t>
            </a:r>
            <a:r>
              <a:rPr lang="zh-CN" altLang="en-US" dirty="0"/>
              <a:t>）：输入格式已知，可以构造合法的输入，但由于</a:t>
            </a:r>
            <a:r>
              <a:rPr lang="en-US" altLang="zh-CN" dirty="0"/>
              <a:t>Fuzzing</a:t>
            </a:r>
            <a:r>
              <a:rPr lang="zh-CN" altLang="en-US" dirty="0"/>
              <a:t>常用于黑盒，所以大多数程序无法知道输入格式；</a:t>
            </a:r>
            <a:endParaRPr lang="en-US" altLang="zh-CN" dirty="0"/>
          </a:p>
          <a:p>
            <a:r>
              <a:rPr lang="zh-CN" altLang="en-US" dirty="0"/>
              <a:t>模糊测试可以被用作白盒，灰盒或黑盒测试。</a:t>
            </a:r>
            <a:endParaRPr lang="en-US" altLang="zh-CN" dirty="0"/>
          </a:p>
          <a:p>
            <a:pPr lvl="1"/>
            <a:r>
              <a:rPr lang="zh-CN" altLang="en-US" dirty="0"/>
              <a:t>文件格式与网络协议是最常见的测试目标，但任何程序输入都可以作为测试对象。</a:t>
            </a:r>
            <a:endParaRPr lang="en-US" altLang="zh-CN" dirty="0"/>
          </a:p>
          <a:p>
            <a:pPr lvl="1"/>
            <a:r>
              <a:rPr lang="zh-CN" altLang="en-US" dirty="0"/>
              <a:t>常见的输入有二进制串，鼠标和键盘事件以及</a:t>
            </a:r>
            <a:r>
              <a:rPr lang="en-US" altLang="zh-CN" dirty="0"/>
              <a:t>API</a:t>
            </a:r>
            <a:r>
              <a:rPr lang="zh-CN" altLang="en-US" dirty="0"/>
              <a:t>调用序列。甚至一些通常不被考虑成输入的对象也可以被测试，比如数据库中的数据或共享内存。</a:t>
            </a:r>
            <a:endParaRPr lang="en-US" altLang="zh-CN" dirty="0"/>
          </a:p>
          <a:p>
            <a:r>
              <a:rPr lang="zh-CN" altLang="en-US" dirty="0"/>
              <a:t>通常</a:t>
            </a:r>
            <a:r>
              <a:rPr lang="en-US" altLang="zh-CN" dirty="0"/>
              <a:t>Fuzzing</a:t>
            </a:r>
            <a:r>
              <a:rPr lang="zh-CN" altLang="en-US" dirty="0"/>
              <a:t>一般用来做黑盒测试，并且不会过多关注误报，比较在意发现的</a:t>
            </a:r>
            <a:r>
              <a:rPr lang="en-US" altLang="zh-CN" dirty="0"/>
              <a:t>bug</a:t>
            </a:r>
            <a:r>
              <a:rPr lang="zh-CN" altLang="en-US" dirty="0"/>
              <a:t>数量和测试时间。</a:t>
            </a:r>
          </a:p>
        </p:txBody>
      </p:sp>
    </p:spTree>
    <p:extLst>
      <p:ext uri="{BB962C8B-B14F-4D97-AF65-F5344CB8AC3E}">
        <p14:creationId xmlns:p14="http://schemas.microsoft.com/office/powerpoint/2010/main" val="297638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8D373-1127-47FF-9B0F-0530708F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AFL-</a:t>
            </a:r>
            <a:r>
              <a:rPr lang="zh-CN" altLang="en-US" dirty="0"/>
              <a:t>最常见的</a:t>
            </a:r>
            <a:r>
              <a:rPr lang="en-US" altLang="zh-CN" dirty="0"/>
              <a:t>Fuzzing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462A6-00E5-4037-92DE-F33A427C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AFL</a:t>
            </a:r>
          </a:p>
          <a:p>
            <a:pPr lvl="1"/>
            <a:r>
              <a:rPr lang="en-US" altLang="zh-CN" dirty="0"/>
              <a:t>American Fuzzy Lop</a:t>
            </a:r>
            <a:endParaRPr lang="zh-CN" altLang="en-US" dirty="0"/>
          </a:p>
        </p:txBody>
      </p:sp>
      <p:pic>
        <p:nvPicPr>
          <p:cNvPr id="1026" name="Picture 2" descr="Conejillo de indias.jpg">
            <a:extLst>
              <a:ext uri="{FF2B5EF4-FFF2-40B4-BE49-F238E27FC236}">
                <a16:creationId xmlns:a16="http://schemas.microsoft.com/office/drawing/2014/main" id="{C2498E08-0EE7-40AA-A2B5-12E6416E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9" y="2864691"/>
            <a:ext cx="3566820" cy="33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erican fuzzy lop's afl-fuzz running on a test program">
            <a:extLst>
              <a:ext uri="{FF2B5EF4-FFF2-40B4-BE49-F238E27FC236}">
                <a16:creationId xmlns:a16="http://schemas.microsoft.com/office/drawing/2014/main" id="{ED30FC56-254C-45A9-8769-8E94277B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06" y="2253075"/>
            <a:ext cx="6930118" cy="437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07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8D373-1127-47FF-9B0F-0530708F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安装流程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462A6-00E5-4037-92DE-F33A427C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官网下载</a:t>
            </a:r>
            <a:r>
              <a:rPr lang="en-US" altLang="zh-CN" dirty="0"/>
              <a:t>AFL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https://lcamtuf.coredump.cx/afl/releases/afl-latest.tgz</a:t>
            </a:r>
          </a:p>
          <a:p>
            <a:r>
              <a:rPr lang="zh-CN" altLang="en-US" dirty="0"/>
              <a:t>在目录下执行</a:t>
            </a:r>
            <a:r>
              <a:rPr lang="en-US" altLang="zh-CN" dirty="0"/>
              <a:t>make</a:t>
            </a:r>
            <a:r>
              <a:rPr lang="zh-CN" altLang="en-US" dirty="0"/>
              <a:t>命令，编译源代码成为可执行程序；</a:t>
            </a:r>
            <a:endParaRPr lang="en-US" altLang="zh-CN" dirty="0"/>
          </a:p>
          <a:p>
            <a:pPr lvl="1"/>
            <a:r>
              <a:rPr lang="en-US" altLang="zh-CN" dirty="0"/>
              <a:t>cd “</a:t>
            </a:r>
            <a:r>
              <a:rPr lang="en-US" altLang="zh-CN" dirty="0" err="1"/>
              <a:t>path_to_afl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make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BA6C2-625D-4B11-9486-98459E03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6" y="4444826"/>
            <a:ext cx="11902687" cy="16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614AA-3D79-45F6-A07F-179FFC6F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如何用</a:t>
            </a:r>
            <a:r>
              <a:rPr lang="en-US" altLang="zh-CN" dirty="0"/>
              <a:t>AFL</a:t>
            </a:r>
            <a:r>
              <a:rPr lang="zh-CN" altLang="en-US" dirty="0"/>
              <a:t>进行</a:t>
            </a:r>
            <a:r>
              <a:rPr lang="en-US" altLang="zh-CN" dirty="0"/>
              <a:t>Fuzzing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C64C-29D3-4F8C-8626-A1EC9ACE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首先需要利用</a:t>
            </a:r>
            <a:r>
              <a:rPr lang="en-US" altLang="zh-CN" dirty="0" err="1"/>
              <a:t>afl-gcc</a:t>
            </a:r>
            <a:r>
              <a:rPr lang="zh-CN" altLang="en-US" dirty="0"/>
              <a:t>等相关工具对待测程序进行编译</a:t>
            </a:r>
            <a:endParaRPr lang="en-US" altLang="zh-CN" dirty="0"/>
          </a:p>
          <a:p>
            <a:pPr lvl="1"/>
            <a:r>
              <a:rPr lang="en-US" altLang="zh-CN" dirty="0" err="1"/>
              <a:t>afl-gcc</a:t>
            </a:r>
            <a:r>
              <a:rPr lang="en-US" altLang="zh-CN" dirty="0"/>
              <a:t> –g –o flaw </a:t>
            </a:r>
            <a:r>
              <a:rPr lang="en-US" altLang="zh-CN" dirty="0" err="1"/>
              <a:t>flaw.c</a:t>
            </a:r>
            <a:endParaRPr lang="en-US" altLang="zh-CN" dirty="0"/>
          </a:p>
          <a:p>
            <a:r>
              <a:rPr lang="zh-CN" altLang="en-US" dirty="0"/>
              <a:t>接下来建立输入文件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testcase</a:t>
            </a:r>
          </a:p>
          <a:p>
            <a:pPr lvl="1"/>
            <a:r>
              <a:rPr lang="en-US" altLang="zh-CN" dirty="0"/>
              <a:t>cd testcase</a:t>
            </a:r>
          </a:p>
          <a:p>
            <a:pPr lvl="1"/>
            <a:r>
              <a:rPr lang="en-US" altLang="zh-CN" dirty="0"/>
              <a:t>touch a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中写入即可</a:t>
            </a:r>
            <a:endParaRPr lang="en-US" altLang="zh-CN" dirty="0"/>
          </a:p>
          <a:p>
            <a:r>
              <a:rPr lang="zh-CN" altLang="en-US" dirty="0"/>
              <a:t>最后运行</a:t>
            </a:r>
            <a:r>
              <a:rPr lang="en-US" altLang="zh-CN" dirty="0"/>
              <a:t>AFL</a:t>
            </a:r>
            <a:r>
              <a:rPr lang="zh-CN" altLang="en-US" dirty="0"/>
              <a:t>对目标程序进行模糊测试</a:t>
            </a:r>
            <a:endParaRPr lang="en-US" altLang="zh-CN" dirty="0"/>
          </a:p>
          <a:p>
            <a:pPr lvl="1"/>
            <a:r>
              <a:rPr lang="en-US" altLang="zh-CN" dirty="0" err="1"/>
              <a:t>afl</a:t>
            </a:r>
            <a:r>
              <a:rPr lang="en-US" altLang="zh-CN" dirty="0"/>
              <a:t>-fuzz -</a:t>
            </a:r>
            <a:r>
              <a:rPr lang="en-US" altLang="zh-CN" dirty="0" err="1"/>
              <a:t>i</a:t>
            </a:r>
            <a:r>
              <a:rPr lang="en-US" altLang="zh-CN" dirty="0"/>
              <a:t> testcase -o output ./flaw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79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9155-9038-466A-ABF8-C8128682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829193"/>
          </a:xfrm>
        </p:spPr>
        <p:txBody>
          <a:bodyPr/>
          <a:lstStyle/>
          <a:p>
            <a:r>
              <a:rPr lang="zh-CN" altLang="en-US" dirty="0"/>
              <a:t>运行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5E1B76-7AE8-4B57-8D0C-EA518F1F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30" y="1345455"/>
            <a:ext cx="7591140" cy="5146934"/>
          </a:xfrm>
        </p:spPr>
      </p:pic>
    </p:spTree>
    <p:extLst>
      <p:ext uri="{BB962C8B-B14F-4D97-AF65-F5344CB8AC3E}">
        <p14:creationId xmlns:p14="http://schemas.microsoft.com/office/powerpoint/2010/main" val="15025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668B3-AF2B-4430-B631-A7C34E05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B – Simple </a:t>
            </a:r>
            <a:r>
              <a:rPr lang="en-US" altLang="zh-CN" dirty="0" err="1"/>
              <a:t>Fuzzer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2C86A-8116-4B2F-BB48-B59913B7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自己写一个简单的</a:t>
            </a:r>
            <a:r>
              <a:rPr lang="en-US" altLang="zh-CN" dirty="0" err="1"/>
              <a:t>Fuzzer</a:t>
            </a:r>
            <a:endParaRPr lang="en-US" altLang="zh-CN" dirty="0"/>
          </a:p>
          <a:p>
            <a:pPr lvl="1"/>
            <a:r>
              <a:rPr lang="zh-CN" altLang="en-US" dirty="0"/>
              <a:t>语言任选，常见即可（</a:t>
            </a:r>
            <a:r>
              <a:rPr lang="en-US" altLang="zh-CN" dirty="0"/>
              <a:t>C/C++, Python, Java, C#…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将输入注入到程序中运行，根据程序运行状态判断是否</a:t>
            </a:r>
            <a:r>
              <a:rPr lang="en-US" altLang="zh-CN" dirty="0"/>
              <a:t>Crash</a:t>
            </a:r>
          </a:p>
          <a:p>
            <a:r>
              <a:rPr lang="zh-CN" altLang="en-US" dirty="0"/>
              <a:t>总体上比较灵活，具体要求可参考</a:t>
            </a:r>
            <a:r>
              <a:rPr lang="en-US" altLang="zh-CN"/>
              <a:t>lab-fuzz.</a:t>
            </a:r>
            <a:r>
              <a:rPr lang="en-US" altLang="zh-CN" dirty="0"/>
              <a:t>pdf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78608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463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Introduction to Fuzzing</vt:lpstr>
      <vt:lpstr>Fuzzing – Definition</vt:lpstr>
      <vt:lpstr>Fuzzing - Category</vt:lpstr>
      <vt:lpstr>AFL-最常见的Fuzzing工具</vt:lpstr>
      <vt:lpstr>AFL安装流程</vt:lpstr>
      <vt:lpstr>如何用AFL进行Fuzzing？</vt:lpstr>
      <vt:lpstr>运行</vt:lpstr>
      <vt:lpstr>Section B – Simple Fuzzer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Fuzzing</dc:title>
  <dc:creator>Huaien Zhang</dc:creator>
  <cp:lastModifiedBy>Huaien Zhang</cp:lastModifiedBy>
  <cp:revision>17</cp:revision>
  <dcterms:created xsi:type="dcterms:W3CDTF">2020-11-29T15:31:21Z</dcterms:created>
  <dcterms:modified xsi:type="dcterms:W3CDTF">2020-11-30T08:02:26Z</dcterms:modified>
</cp:coreProperties>
</file>