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10795C6-F5ED-4567-8B2E-0E91B3DF1242}">
  <a:tblStyle styleId="{410795C6-F5ED-4567-8B2E-0E91B3DF124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this scoring system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</a:t>
            </a:r>
            <a:r>
              <a:rPr lang="en"/>
              <a:t>nce difficulty - &gt; machine learning / different models would be easy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Fixed Number of Bikes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2913675" y="919575"/>
            <a:ext cx="3161700" cy="227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Citi Bike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/>
              <a:t>Docking Station Hourly Scoring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222200" y="3196325"/>
            <a:ext cx="6699600" cy="738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Chunqing Xu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Graduate Student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Center for Urban Science + Progress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NYU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5.Visualization （</a:t>
            </a:r>
            <a:r>
              <a:rPr lang="en" sz="2400"/>
              <a:t>interactive）</a:t>
            </a:r>
            <a:r>
              <a:rPr lang="en" sz="2400"/>
              <a:t> 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938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okeh_plot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25" y="1312800"/>
            <a:ext cx="8377677" cy="37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Score of a certain hour of Citi Bike Stations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=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Scoring standard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+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Prescores</a:t>
            </a:r>
            <a:r>
              <a:rPr b="1" lang="en">
                <a:solidFill>
                  <a:srgbClr val="000000"/>
                </a:solidFill>
              </a:rPr>
              <a:t> of the past three hours 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Improvement on Scoring Function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Normalized Prescores Table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descr="totaldocks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900" y="1317625"/>
            <a:ext cx="29527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374175"/>
            <a:ext cx="8520600" cy="319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55E61"/>
                </a:solidFill>
              </a:rPr>
              <a:t>Scoring Function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55E6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Panel Regression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ARMA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Citi Bike Trip Histories </a:t>
            </a:r>
            <a:r>
              <a:rPr lang="en">
                <a:solidFill>
                  <a:srgbClr val="000000"/>
                </a:solidFill>
              </a:rPr>
              <a:t>from Citi Bike System Data Web Page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Start Time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Stop Time</a:t>
            </a:r>
            <a:r>
              <a:rPr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Start Station ID</a:t>
            </a:r>
            <a:r>
              <a:rPr lang="en">
                <a:solidFill>
                  <a:srgbClr val="000000"/>
                </a:solidFill>
              </a:rPr>
              <a:t>,  </a:t>
            </a:r>
            <a:r>
              <a:rPr b="1" lang="en">
                <a:solidFill>
                  <a:schemeClr val="dk1"/>
                </a:solidFill>
              </a:rPr>
              <a:t>End Station ID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Scoring Function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1. </a:t>
            </a:r>
            <a:r>
              <a:rPr lang="en" sz="2400"/>
              <a:t>Data Processing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8654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Each station, Each hour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One trip arriving</a:t>
            </a: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+1</a:t>
            </a:r>
            <a:r>
              <a:rPr lang="en">
                <a:solidFill>
                  <a:srgbClr val="000000"/>
                </a:solidFill>
              </a:rPr>
              <a:t>, One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t</a:t>
            </a:r>
            <a:r>
              <a:rPr lang="en">
                <a:solidFill>
                  <a:srgbClr val="000000"/>
                </a:solidFill>
              </a:rPr>
              <a:t>rip leaving </a:t>
            </a:r>
            <a:r>
              <a:rPr b="1" lang="en">
                <a:solidFill>
                  <a:schemeClr val="dk1"/>
                </a:solidFill>
              </a:rPr>
              <a:t>-1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Added Value 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1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x (Number of Trips Arriving ) </a:t>
            </a:r>
            <a:r>
              <a:rPr b="1" lang="en">
                <a:solidFill>
                  <a:schemeClr val="dk1"/>
                </a:solidFill>
              </a:rPr>
              <a:t>-1</a:t>
            </a:r>
            <a:r>
              <a:rPr lang="en">
                <a:solidFill>
                  <a:srgbClr val="000000"/>
                </a:solidFill>
              </a:rPr>
              <a:t> x (Number of Trips Leaving)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Scoring Function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2.Formula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818475"/>
            <a:ext cx="8520600" cy="26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For each station, at time 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   Prescore at N = Added Value at N-1 + Added Value at N-2 + Added Value at N-3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For all stations, at time 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   Prescores at N would be a vector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Sorted Prescores in the vector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Scoring Function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3.Scoring 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508025" y="19027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Set the scoring standard: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Match the sorted prescores vector with the scoring standard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x="53500" y="246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{410795C6-F5ED-4567-8B2E-0E91B3DF1242}</a:tableStyleId>
              </a:tblPr>
              <a:tblGrid>
                <a:gridCol w="1123175"/>
                <a:gridCol w="1123175"/>
                <a:gridCol w="1123175"/>
                <a:gridCol w="1123175"/>
                <a:gridCol w="1123175"/>
                <a:gridCol w="1123175"/>
                <a:gridCol w="1123175"/>
                <a:gridCol w="1123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Score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-3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-2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Percentage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%5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%10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%10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Enough of theories! How does it operate?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1.Data Processing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fter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49" y="3399299"/>
            <a:ext cx="8269551" cy="158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fore.png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937" y="1611825"/>
            <a:ext cx="7699976" cy="16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2.Scoring Function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580825"/>
            <a:ext cx="8520600" cy="298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score(dh, df, w)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dh </a:t>
            </a:r>
            <a:r>
              <a:rPr lang="en">
                <a:solidFill>
                  <a:srgbClr val="000000"/>
                </a:solidFill>
              </a:rPr>
              <a:t>-</a:t>
            </a:r>
            <a:r>
              <a:rPr b="1" lang="en">
                <a:solidFill>
                  <a:srgbClr val="000000"/>
                </a:solidFill>
              </a:rPr>
              <a:t> Date Hour</a:t>
            </a:r>
            <a:r>
              <a:rPr lang="en">
                <a:solidFill>
                  <a:srgbClr val="000000"/>
                </a:solidFill>
              </a:rPr>
              <a:t> to score </a:t>
            </a:r>
            <a:r>
              <a:rPr b="1" lang="en">
                <a:solidFill>
                  <a:schemeClr val="dk1"/>
                </a:solidFill>
              </a:rPr>
              <a:t>“2017030821”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df </a:t>
            </a:r>
            <a:r>
              <a:rPr lang="en">
                <a:solidFill>
                  <a:srgbClr val="000000"/>
                </a:solidFill>
              </a:rPr>
              <a:t>- </a:t>
            </a:r>
            <a:r>
              <a:rPr b="1" lang="en">
                <a:solidFill>
                  <a:srgbClr val="000000"/>
                </a:solidFill>
              </a:rPr>
              <a:t>Data Frame of Prescores </a:t>
            </a:r>
            <a:r>
              <a:rPr lang="en">
                <a:solidFill>
                  <a:srgbClr val="000000"/>
                </a:solidFill>
              </a:rPr>
              <a:t>(Station ID x Date Hour)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w </a:t>
            </a:r>
            <a:r>
              <a:rPr lang="en">
                <a:solidFill>
                  <a:srgbClr val="000000"/>
                </a:solidFill>
              </a:rPr>
              <a:t>- </a:t>
            </a:r>
            <a:r>
              <a:rPr b="1" lang="en">
                <a:solidFill>
                  <a:srgbClr val="000000"/>
                </a:solidFill>
              </a:rPr>
              <a:t>Scoring Standard </a:t>
            </a:r>
            <a:r>
              <a:rPr b="1" lang="en">
                <a:solidFill>
                  <a:schemeClr val="dk1"/>
                </a:solidFill>
              </a:rPr>
              <a:t>w = [0.05, 0.1, 0.1, 0.5, 0.1, 0.1, 0.05]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3.Scoring example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425850"/>
            <a:ext cx="8520600" cy="314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score(dh, df, w)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dh - </a:t>
            </a:r>
            <a:r>
              <a:rPr b="1" lang="en">
                <a:solidFill>
                  <a:schemeClr val="dk1"/>
                </a:solidFill>
              </a:rPr>
              <a:t>'2017030821' - "2017030905"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df - </a:t>
            </a:r>
            <a:r>
              <a:rPr b="1" lang="en">
                <a:solidFill>
                  <a:schemeClr val="dk1"/>
                </a:solidFill>
              </a:rPr>
              <a:t>Prescores of 616 Citi Bike Stations at N-1, N-2 and N-2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w - </a:t>
            </a:r>
            <a:r>
              <a:rPr b="1" lang="en">
                <a:solidFill>
                  <a:schemeClr val="dk1"/>
                </a:solidFill>
              </a:rPr>
              <a:t>w = [0.05, 0.1, 0.1, 0.5, 0.1, 0.1, 0.05]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4.Scoring Table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549825"/>
            <a:ext cx="8520600" cy="301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oring Table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5" y="1673940"/>
            <a:ext cx="9144000" cy="2022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