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39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39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340"/>
            <p14:sldId id="339"/>
            <p14:sldId id="258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55"/>
        <p:guide pos="3823"/>
        <p:guide pos="438"/>
        <p:guide orient="horz" pos="4125"/>
        <p:guide orient="horz" pos="1344"/>
        <p:guide pos="3774"/>
        <p:guide pos="7471"/>
        <p:guide pos="6600"/>
        <p:guide orient="horz" pos="617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6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microsoft.com/office/2011/relationships/chartStyle" Target="style39.xml"/><Relationship Id="rId1" Type="http://schemas.openxmlformats.org/officeDocument/2006/relationships/package" Target="../embeddings/Workbook40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Sheet1!$B$85:$B$91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Sheet1!$C$85:$C$91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Sheet1!$D$85:$D$91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Sheet1!$A$85:$A$91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Sheet1!$E$85:$E$91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-0.75</c:v>
                </c:pt>
                <c:pt idx="4">
                  <c:v>1</c:v>
                </c:pt>
                <c:pt idx="5">
                  <c:v>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7a3bc95-ed30-44e1-9b0e-23db7edb3be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7fd846e-e443-4bb1-a8d1-94ddf7e703ef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</c:formatCode>
                <c:ptCount val="49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  <c:pt idx="48">
                  <c:v>29.3877551020408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  <c:pt idx="48" c:formatCode="0">
                  <c:v>2.28571428571429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0.0382119682768565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-0.404494382022472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0%</c:formatCode>
                <c:ptCount val="49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  <c:pt idx="48" c:formatCode="0.00%">
                  <c:v>0.0027027027027027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0%</c:formatCode>
                <c:ptCount val="49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  <c:pt idx="48" c:formatCode="0.00%">
                  <c:v>-0.933333333333333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9e75011-0ca4-4dc7-9f6e-49d21da8e451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  <c:pt idx="48">
                  <c:v>7.57142857142857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  <c:pt idx="4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  <c:pt idx="48" c:formatCode="0">
                  <c:v>0.142857142857143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0.0509915014164306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4.8</c:v>
                </c:pt>
                <c:pt idx="1">
                  <c:v>2.6</c:v>
                </c:pt>
                <c:pt idx="2">
                  <c:v>2.5</c:v>
                </c:pt>
                <c:pt idx="3">
                  <c:v>1.1</c:v>
                </c:pt>
                <c:pt idx="4">
                  <c:v>4.8</c:v>
                </c:pt>
                <c:pt idx="5">
                  <c:v>0</c:v>
                </c:pt>
                <c:pt idx="6">
                  <c:v>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Sheet1!$C$86:$C$92</c:f>
              <c:numCache>
                <c:formatCode>0%</c:formatCode>
                <c:ptCount val="7"/>
                <c:pt idx="0">
                  <c:v>0</c:v>
                </c:pt>
                <c:pt idx="1">
                  <c:v>-0.458333333333333</c:v>
                </c:pt>
                <c:pt idx="2">
                  <c:v>-0.0384615384615385</c:v>
                </c:pt>
                <c:pt idx="3">
                  <c:v>-0.56</c:v>
                </c:pt>
                <c:pt idx="4">
                  <c:v>3.36363636363636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Sheet1!$B$78:$B$84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Sheet1!$C$78:$C$84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Sheet1!$D$78:$D$84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Sheet1!$E$78:$E$84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-0.857142857142857</c:v>
                </c:pt>
                <c:pt idx="3">
                  <c:v>4</c:v>
                </c:pt>
                <c:pt idx="4">
                  <c:v>0</c:v>
                </c:pt>
                <c:pt idx="5">
                  <c:v>-0.8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3.5</c:v>
                </c:pt>
                <c:pt idx="1">
                  <c:v>6.3</c:v>
                </c:pt>
                <c:pt idx="2">
                  <c:v>0.5</c:v>
                </c:pt>
                <c:pt idx="3">
                  <c:v>9.6</c:v>
                </c:pt>
                <c:pt idx="4">
                  <c:v>0.7</c:v>
                </c:pt>
                <c:pt idx="5">
                  <c:v>1.4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Sheet1!$C$79:$C$85</c:f>
              <c:numCache>
                <c:formatCode>0%</c:formatCode>
                <c:ptCount val="7"/>
                <c:pt idx="0">
                  <c:v>0.521739130434783</c:v>
                </c:pt>
                <c:pt idx="1">
                  <c:v>0.8</c:v>
                </c:pt>
                <c:pt idx="2">
                  <c:v>-0.920634920634921</c:v>
                </c:pt>
                <c:pt idx="3">
                  <c:v>18.2</c:v>
                </c:pt>
                <c:pt idx="4">
                  <c:v>-0.927083333333333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0%</c:formatCode>
                <c:ptCount val="49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  <c:pt idx="48" c:formatCode="0.00%">
                  <c:v>0.0289640904388946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0%</c:formatCode>
                <c:ptCount val="49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  <c:pt idx="48" c:formatCode="0.00%">
                  <c:v>-0.109090909090909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0.00</c:formatCode>
                <c:ptCount val="49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  <c:pt idx="48">
                  <c:v>14.2102040816327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  <c:pt idx="48">
                  <c:v>19.6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0.00</c:formatCode>
                <c:ptCount val="49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  <c:pt idx="48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43.9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0.0672900061312078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-0.546955624355005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11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Sheet1!$C$79:$C$85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Sheet1!$D$79:$D$85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yyyy/m/d</c:formatCode>
                <c:ptCount val="7"/>
                <c:pt idx="0" c:formatCode="yyyy/m/d">
                  <c:v>43899</c:v>
                </c:pt>
                <c:pt idx="1" c:formatCode="yyyy/m/d">
                  <c:v>43900</c:v>
                </c:pt>
                <c:pt idx="2" c:formatCode="yyyy/m/d">
                  <c:v>43901</c:v>
                </c:pt>
                <c:pt idx="3" c:formatCode="yyyy/m/d">
                  <c:v>43902</c:v>
                </c:pt>
                <c:pt idx="4" c:formatCode="yyyy/m/d">
                  <c:v>43903</c:v>
                </c:pt>
                <c:pt idx="5" c:formatCode="yyyy/m/d">
                  <c:v>43904</c:v>
                </c:pt>
                <c:pt idx="6" c:formatCode="yyyy/m/d">
                  <c:v>43905</c:v>
                </c:pt>
              </c:numCache>
            </c:numRef>
          </c:cat>
          <c:val>
            <c:numRef>
              <c:f>Sheet1!$E$79:$E$85</c:f>
              <c:numCache>
                <c:formatCode>0%</c:formatCode>
                <c:ptCount val="7"/>
                <c:pt idx="0">
                  <c:v>0.024390243902439</c:v>
                </c:pt>
                <c:pt idx="1">
                  <c:v>0</c:v>
                </c:pt>
                <c:pt idx="2">
                  <c:v>0</c:v>
                </c:pt>
                <c:pt idx="3">
                  <c:v>-0.0227272727272727</c:v>
                </c:pt>
                <c:pt idx="4">
                  <c:v>0</c:v>
                </c:pt>
                <c:pt idx="5">
                  <c:v>0.0681818181818182</c:v>
                </c:pt>
                <c:pt idx="6">
                  <c:v>-0.0425531914893617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10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Sheet1!$C$72:$C$78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Sheet1!$D$72:$D$78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Sheet1!$E$72:$E$78</c:f>
              <c:numCache>
                <c:formatCode>0%</c:formatCode>
                <c:ptCount val="7"/>
                <c:pt idx="0">
                  <c:v>0</c:v>
                </c:pt>
                <c:pt idx="1">
                  <c:v>-0.0263157894736842</c:v>
                </c:pt>
                <c:pt idx="2">
                  <c:v>-0.05</c:v>
                </c:pt>
                <c:pt idx="3">
                  <c:v>0</c:v>
                </c:pt>
                <c:pt idx="4">
                  <c:v>0.025</c:v>
                </c:pt>
                <c:pt idx="5">
                  <c:v>-0.024390243902439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28575" cmpd="sng">
      <a:solidFill>
        <a:schemeClr val="bg2">
          <a:lumMod val="75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Sheet1!$E$2:$E$50</c:f>
              <c:numCache>
                <c:formatCode>0.00%</c:formatCode>
                <c:ptCount val="49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  <c:pt idx="48">
                  <c:v>0.0125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Sheet1!$F$2:$F$50</c:f>
              <c:numCache>
                <c:formatCode>0.00%</c:formatCode>
                <c:ptCount val="49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  <c:pt idx="48">
                  <c:v>0.166666666666667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  <c:pt idx="48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Sheet1!$E$2:$E$50</c:f>
              <c:numCache>
                <c:formatCode>0</c:formatCode>
                <c:ptCount val="49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  <c:pt idx="48">
                  <c:v>11.5714285714286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Sheet1!$E$2:$E$50</c:f>
              <c:numCache>
                <c:formatCode>0.0</c:formatCode>
                <c:ptCount val="49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  <c:pt idx="48">
                  <c:v>0.857142857142857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Sheet1!$F$2:$F$50</c:f>
              <c:numCache>
                <c:formatCode>0.0</c:formatCode>
                <c:ptCount val="49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  <c:pt idx="4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Sheet1!$G$2:$G$50</c:f>
              <c:numCache>
                <c:formatCode>0.0</c:formatCode>
                <c:ptCount val="49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  <c:pt idx="48">
                  <c:v>0.142857142857143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Sheet1!$H$2:$H$50</c:f>
              <c:numCache>
                <c:formatCode>0</c:formatCode>
                <c:ptCount val="49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  <c:pt idx="4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Sheet1!$E$2:$E$50</c:f>
              <c:numCache>
                <c:formatCode>0.00%</c:formatCode>
                <c:ptCount val="49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  <c:pt idx="48">
                  <c:v>0.0947368421052632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Sheet1!$F$2:$F$50</c:f>
              <c:numCache>
                <c:formatCode>0.00%</c:formatCode>
                <c:ptCount val="49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  <c:pt idx="48">
                  <c:v>-0.0526315789473684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9a85a89-1bb7-4bc3-9213-650d81534953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4e9b999-efc2-41ed-88af-490aaf1aee6b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7296b9e-46c3-4d88-91d1-a7dc1e0adf13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13a31b7-acb0-4f1a-ad80-fa99392054d4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0.029038112522686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341</c:v>
                </c:pt>
                <c:pt idx="1">
                  <c:v>101</c:v>
                </c:pt>
                <c:pt idx="2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Sheet1!$E$2:$E$50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Sheet1!$F$2:$F$50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Sheet1!$G$2:$G$50</c:f>
              <c:numCache>
                <c:formatCode>0%</c:formatCode>
                <c:ptCount val="49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Sheet1!$H$2:$H$50</c:f>
              <c:numCache>
                <c:formatCode>0%</c:formatCode>
                <c:ptCount val="49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  <c:pt idx="48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Sheet1!$E$2:$E$50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Sheet1!$F$2:$F$50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Sheet1!$G$2:$G$50</c:f>
              <c:numCache>
                <c:formatCode>0</c:formatCode>
                <c:ptCount val="49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  <c:pt idx="48">
                  <c:v>0.591836734693878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Sheet1!$G$2:$G$50</c:f>
              <c:numCache>
                <c:formatCode>0.00</c:formatCode>
                <c:ptCount val="49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Sheet1!$H$2:$H$50</c:f>
              <c:numCache>
                <c:formatCode>0.00</c:formatCode>
                <c:ptCount val="49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Sheet1!$I$2:$I$50</c:f>
              <c:numCache>
                <c:formatCode>0.00</c:formatCode>
                <c:ptCount val="49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Sheet1!$J$2:$J$50</c:f>
              <c:numCache>
                <c:formatCode>0.00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Sheet1!$K$2:$K$50</c:f>
              <c:numCache>
                <c:formatCode>0.00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Sheet1!$L$2:$L$50</c:f>
              <c:numCache>
                <c:formatCode>0.00</c:formatCode>
                <c:ptCount val="49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0%</c:formatCode>
                <c:ptCount val="49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  <c:pt idx="48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0%</c:formatCode>
                <c:ptCount val="49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  <c:pt idx="48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</c:formatCode>
                <c:ptCount val="49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  <c:pt idx="48">
                  <c:v>1.51020408163265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0.00</c:formatCode>
                <c:ptCount val="49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  <c:pt idx="4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  <c:pt idx="48">
                  <c:v>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Sheet1!$C$2:$C$50</c:f>
              <c:numCache>
                <c:formatCode>General</c:formatCode>
                <c:ptCount val="4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Sheet1!$E$2:$E$50</c:f>
              <c:numCache>
                <c:formatCode>0</c:formatCode>
                <c:ptCount val="49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  <c:pt idx="48">
                  <c:v>25.2448979591837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Sheet1!$E$2:$E$50</c:f>
              <c:numCache>
                <c:formatCode>0</c:formatCode>
                <c:ptCount val="49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  <c:pt idx="48">
                  <c:v>2.42857142857143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Sheet1!$F$2:$F$50</c:f>
              <c:numCache>
                <c:formatCode>General</c:formatCode>
                <c:ptCount val="49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  <c:pt idx="48" c:formatCode="0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Sheet1!$G$2:$G$50</c:f>
              <c:numCache>
                <c:formatCode>0</c:formatCode>
                <c:ptCount val="49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  <c:pt idx="48">
                  <c:v>CW11</c:v>
                </c:pt>
              </c:strCache>
            </c:strRef>
          </c:cat>
          <c:val>
            <c:numRef>
              <c:f>Sheet1!$H$2:$H$50</c:f>
              <c:numCache>
                <c:formatCode>0</c:formatCode>
                <c:ptCount val="49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  <c:pt idx="48">
                  <c:v>2.57142857142857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0.759259259259259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-0.240740740740741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11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Sheet1!$B$86:$B$92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Sheet1!$A$86:$A$92</c:f>
              <c:numCache>
                <c:formatCode>m/d;@</c:formatCode>
                <c:ptCount val="7"/>
                <c:pt idx="0" c:formatCode="m/d;@">
                  <c:v>43899</c:v>
                </c:pt>
                <c:pt idx="1" c:formatCode="m/d;@">
                  <c:v>43900</c:v>
                </c:pt>
                <c:pt idx="2" c:formatCode="m/d;@">
                  <c:v>43901</c:v>
                </c:pt>
                <c:pt idx="3" c:formatCode="m/d;@">
                  <c:v>43902</c:v>
                </c:pt>
                <c:pt idx="4" c:formatCode="m/d;@">
                  <c:v>43903</c:v>
                </c:pt>
                <c:pt idx="5" c:formatCode="m/d;@">
                  <c:v>43904</c:v>
                </c:pt>
                <c:pt idx="6" c:formatCode="m/d;@">
                  <c:v>43905</c:v>
                </c:pt>
              </c:numCache>
            </c:numRef>
          </c:cat>
          <c:val>
            <c:numRef>
              <c:f>Sheet1!$C$86:$C$92</c:f>
              <c:numCache>
                <c:formatCode>0%</c:formatCode>
                <c:ptCount val="7"/>
                <c:pt idx="0">
                  <c:v>1</c:v>
                </c:pt>
                <c:pt idx="1">
                  <c:v>0</c:v>
                </c:pt>
                <c:pt idx="2">
                  <c:v>-0.5</c:v>
                </c:pt>
                <c:pt idx="3">
                  <c:v>0</c:v>
                </c:pt>
                <c:pt idx="4">
                  <c:v>0</c:v>
                </c:pt>
                <c:pt idx="5">
                  <c:v>-0.5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10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2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Sheet1!$C$79:$C$85</c:f>
              <c:numCache>
                <c:formatCode>0%</c:formatCode>
                <c:ptCount val="7"/>
                <c:pt idx="0">
                  <c:v>-0.75</c:v>
                </c:pt>
                <c:pt idx="1">
                  <c:v>4.5</c:v>
                </c:pt>
                <c:pt idx="2">
                  <c:v>-0.636363636363636</c:v>
                </c:pt>
                <c:pt idx="3">
                  <c:v>-0.5</c:v>
                </c:pt>
                <c:pt idx="4">
                  <c:v>2.5</c:v>
                </c:pt>
                <c:pt idx="5">
                  <c:v>-0.857142857142857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  <c:pt idx="48">
                  <c:v>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Sheet1!$C$2:$C$50</c:f>
              <c:numCache>
                <c:formatCode>0%</c:formatCode>
                <c:ptCount val="49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  <c:pt idx="48" c:formatCode="0.00%">
                  <c:v>0.0112359550561798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Sheet1!$A$2:$A$50</c:f>
              <c:strCache>
                <c:ptCount val="4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  <c:pt idx="48" c:formatCode="@">
                  <c:v>CW11</c:v>
                </c:pt>
              </c:strCache>
            </c:strRef>
          </c:cat>
          <c:val>
            <c:numRef>
              <c:f>Sheet1!$D$2:$D$50</c:f>
              <c:numCache>
                <c:formatCode>0%</c:formatCode>
                <c:ptCount val="49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  <c:pt idx="48" c:formatCode="0.00%">
                  <c:v>-0.448275862068966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8.bin"/><Relationship Id="rId2" Type="http://schemas.openxmlformats.org/officeDocument/2006/relationships/tags" Target="../tags/tag59.xml"/><Relationship Id="rId1" Type="http://schemas.openxmlformats.org/officeDocument/2006/relationships/chart" Target="../charts/chart36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9.xml"/><Relationship Id="rId1" Type="http://schemas.openxmlformats.org/officeDocument/2006/relationships/chart" Target="../charts/chart38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(CW11,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16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CW11 vs. CW10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43382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23391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CW11 vs. CW10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549390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CW11 vs. CW10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CW11 vs. CW10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CW11 vs. CW10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CW11 vs. CW10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CW11 vs. CW10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CW11 vs. CW10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CW11 vs. CW10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CW11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CW11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CW11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CW11 vs. CW10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Chart 7"/>
          <p:cNvGraphicFramePr/>
          <p:nvPr/>
        </p:nvGraphicFramePr>
        <p:xfrm>
          <a:off x="6487795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CW11 vs. CW10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11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654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10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CW11 vs. CW10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069965" y="2246854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1523365" y="345769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CW11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CW11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CW10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-5.26%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1276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26.04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-44.83%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1440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29.39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-93.33%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371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7.57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19.6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-10.91%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696.3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14.21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6.96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-50%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sym typeface="+mn-ea"/>
                        </a:rPr>
                        <a:t>-100%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CW11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066800"/>
          <a:ext cx="11165205" cy="512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30"/>
                <a:gridCol w="1976481"/>
                <a:gridCol w="1520325"/>
                <a:gridCol w="1520325"/>
                <a:gridCol w="1976423"/>
                <a:gridCol w="1292276"/>
                <a:gridCol w="1064229"/>
              </a:tblGrid>
              <a:tr h="736600"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2020/3/11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GMT+08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cs typeface="+mn-cs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弹性公网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IP-EIP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2020/3/11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19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2020/3/11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15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2020/3/11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20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alarm-EIPBandwidthOverflow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2020/3/13 </a:t>
                      </a:r>
                      <a:endParaRPr lang="en-US" altLang="zh-CN" sz="12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sym typeface="+mn-ea"/>
                        </a:rPr>
                        <a:t>18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14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GMT+08</a:t>
                      </a:r>
                      <a:r>
                        <a:rPr lang="zh-CN" altLang="en-US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2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udi Type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事件监控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全部资源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弹性公网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IP-EIP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宽带超限事件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立即触发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重要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sym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sym typeface="+mn-ea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CW11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CW11 vs. CW10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CW11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CW11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558598" y="1642745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547485" y="5648766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CW10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CW11 vs. CW10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29632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KSO_WM_UNIT_TABLE_BEAUTIFY" val="smartTable{a7b48daa-640c-4a45-8ea6-4a11ea6a042d}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hinkcellActiveDocDoNotDelete"/>
</p:tagLst>
</file>

<file path=ppt/tags/tag71.xml><?xml version="1.0" encoding="utf-8"?>
<p:tagLst xmlns:p="http://schemas.openxmlformats.org/presentationml/2006/main">
  <p:tag name="THINKCELLSHAPEDONOTDELETE" val="tAqrdWBk6QOqdh7N2Sulvng"/>
</p:tagLst>
</file>

<file path=ppt/tags/tag72.xml><?xml version="1.0" encoding="utf-8"?>
<p:tagLst xmlns:p="http://schemas.openxmlformats.org/presentationml/2006/main">
  <p:tag name="KSO_WM_UNIT_TABLE_BEAUTIFY" val="smartTable{a37833e2-7a5c-4f0d-94aa-47f774f57f94}"/>
</p:tagLst>
</file>

<file path=ppt/tags/tag73.xml><?xml version="1.0" encoding="utf-8"?>
<p:tagLst xmlns:p="http://schemas.openxmlformats.org/presentationml/2006/main">
  <p:tag name="THINKCELLSHAPEDONOTDELETE" val="thinkcellActiveDocDoNotDelete"/>
</p:tagLst>
</file>

<file path=ppt/tags/tag74.xml><?xml version="1.0" encoding="utf-8"?>
<p:tagLst xmlns:p="http://schemas.openxmlformats.org/presentationml/2006/main">
  <p:tag name="THINKCELLSHAPEDONOTDELETE" val="tAqrdWBk6QOqdh7N2Sulvng"/>
</p:tagLst>
</file>

<file path=ppt/tags/tag75.xml><?xml version="1.0" encoding="utf-8"?>
<p:tagLst xmlns:p="http://schemas.openxmlformats.org/presentationml/2006/main">
  <p:tag name="KSO_WM_UNIT_TABLE_BEAUTIFY" val="smartTable{dfb63ea6-2e9e-4201-988a-f90fc0aa7d9f}"/>
</p:tagLst>
</file>

<file path=ppt/tags/tag76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11155</Words>
  <Application>WPS 演示</Application>
  <PresentationFormat>宽屏</PresentationFormat>
  <Paragraphs>751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(CW11, 2020)   Mar 16,2020 </vt:lpstr>
      <vt:lpstr>Content</vt:lpstr>
      <vt:lpstr>Data summary  </vt:lpstr>
      <vt:lpstr>Daily downloads CW11 vs. CW10</vt:lpstr>
      <vt:lpstr>Weekly downloads since go live</vt:lpstr>
      <vt:lpstr>Average weekly downloads &amp; average daily downloads</vt:lpstr>
      <vt:lpstr>Monthly downloads since go live </vt:lpstr>
      <vt:lpstr>Daily active users CW11 vs. CW10</vt:lpstr>
      <vt:lpstr>Weekly active users since go live </vt:lpstr>
      <vt:lpstr>Average weekly active users &amp; average daily active users </vt:lpstr>
      <vt:lpstr>Monthly actives users since go live</vt:lpstr>
      <vt:lpstr>Daily journeys CW11 vs. CW10</vt:lpstr>
      <vt:lpstr>Weekly journeys since go live </vt:lpstr>
      <vt:lpstr>Average weekly journeys &amp; average daily journeys</vt:lpstr>
      <vt:lpstr>Monthly journeys since go live</vt:lpstr>
      <vt:lpstr>Daily running time CW11 vs. CW10</vt:lpstr>
      <vt:lpstr>Weekly running time since go live </vt:lpstr>
      <vt:lpstr>Average weekly running time &amp; average daily running time</vt:lpstr>
      <vt:lpstr>Monthly running time since go live </vt:lpstr>
      <vt:lpstr>User activities CW11 vs. CW10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CW11 vs. CW10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CW11 vs. CW10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CW11</vt:lpstr>
      <vt:lpstr>Log &amp; alert review report of CW11  </vt:lpstr>
      <vt:lpstr>SLA report of CW11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兔八哥</cp:lastModifiedBy>
  <cp:revision>1297</cp:revision>
  <dcterms:created xsi:type="dcterms:W3CDTF">2019-06-18T08:03:00Z</dcterms:created>
  <dcterms:modified xsi:type="dcterms:W3CDTF">2020-03-16T09:08:46Z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2052-11.1.0.9564</vt:lpwstr>
  </property>
</Properties>
</file>