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5" r:id="rId2"/>
    <p:sldId id="395" r:id="rId3"/>
    <p:sldId id="371" r:id="rId4"/>
    <p:sldId id="370" r:id="rId5"/>
    <p:sldId id="367" r:id="rId6"/>
    <p:sldId id="390" r:id="rId7"/>
    <p:sldId id="379" r:id="rId8"/>
    <p:sldId id="394" r:id="rId9"/>
    <p:sldId id="382" r:id="rId10"/>
    <p:sldId id="384" r:id="rId11"/>
    <p:sldId id="321" r:id="rId12"/>
    <p:sldId id="387" r:id="rId13"/>
  </p:sldIdLst>
  <p:sldSz cx="9144000" cy="5143500" type="screen16x9"/>
  <p:notesSz cx="7099300" cy="10236200"/>
  <p:embeddedFontLst>
    <p:embeddedFont>
      <p:font typeface="VWAG TheSans" panose="020B0502050302020203" pitchFamily="34" charset="0"/>
      <p:regular r:id="rId16"/>
      <p:bold r:id="rId17"/>
      <p:italic r:id="rId18"/>
    </p:embeddedFont>
  </p:embeddedFontLst>
  <p:custDataLst>
    <p:tags r:id="rId19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89890" algn="l" rtl="0" fontAlgn="base">
      <a:spcBef>
        <a:spcPct val="5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79145" algn="l" rtl="0" fontAlgn="base">
      <a:spcBef>
        <a:spcPct val="5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169035" algn="l" rtl="0" fontAlgn="base">
      <a:spcBef>
        <a:spcPct val="5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558290" algn="l" rtl="0" fontAlgn="base">
      <a:spcBef>
        <a:spcPct val="5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948180" algn="l" defTabSz="779145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338070" algn="l" defTabSz="779145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2727325" algn="l" defTabSz="779145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117215" algn="l" defTabSz="779145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779C033-6073-44E6-899B-39F134BEEF99}">
          <p14:sldIdLst>
            <p14:sldId id="305"/>
            <p14:sldId id="395"/>
          </p14:sldIdLst>
        </p14:section>
        <p14:section name="Traffic analysis" id="{111FD36C-2EDD-4270-9893-80ABD0DFD465}">
          <p14:sldIdLst>
            <p14:sldId id="371"/>
            <p14:sldId id="370"/>
            <p14:sldId id="367"/>
          </p14:sldIdLst>
        </p14:section>
        <p14:section name="Funnel analysis" id="{78A44214-4A94-405B-B8CB-52C16BFE4309}">
          <p14:sldIdLst>
            <p14:sldId id="390"/>
          </p14:sldIdLst>
        </p14:section>
        <p14:section name="Order analysis" id="{75714706-3A22-4DFA-9A1D-57FF8478A8FF}">
          <p14:sldIdLst>
            <p14:sldId id="379"/>
            <p14:sldId id="394"/>
            <p14:sldId id="382"/>
            <p14:sldId id="384"/>
          </p14:sldIdLst>
        </p14:section>
        <p14:section name="Rating analysis" id="{43CE4964-E0C0-4C92-BF73-66A2BDAAC74F}">
          <p14:sldIdLst>
            <p14:sldId id="321"/>
            <p14:sldId id="3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41" userDrawn="1">
          <p15:clr>
            <a:srgbClr val="A4A3A4"/>
          </p15:clr>
        </p15:guide>
        <p15:guide id="2" orient="horz" pos="3003">
          <p15:clr>
            <a:srgbClr val="A4A3A4"/>
          </p15:clr>
        </p15:guide>
        <p15:guide id="3" orient="horz" pos="3162" userDrawn="1">
          <p15:clr>
            <a:srgbClr val="A4A3A4"/>
          </p15:clr>
        </p15:guide>
        <p15:guide id="4" orient="horz" pos="2618" userDrawn="1">
          <p15:clr>
            <a:srgbClr val="A4A3A4"/>
          </p15:clr>
        </p15:guide>
        <p15:guide id="5" orient="horz" pos="350" userDrawn="1">
          <p15:clr>
            <a:srgbClr val="A4A3A4"/>
          </p15:clr>
        </p15:guide>
        <p15:guide id="6" orient="horz" pos="985" userDrawn="1">
          <p15:clr>
            <a:srgbClr val="A4A3A4"/>
          </p15:clr>
        </p15:guide>
        <p15:guide id="7" pos="227">
          <p15:clr>
            <a:srgbClr val="A4A3A4"/>
          </p15:clr>
        </p15:guide>
        <p15:guide id="8" pos="2926">
          <p15:clr>
            <a:srgbClr val="A4A3A4"/>
          </p15:clr>
        </p15:guide>
        <p15:guide id="9" pos="2835">
          <p15:clr>
            <a:srgbClr val="A4A3A4"/>
          </p15:clr>
        </p15:guide>
        <p15:guide id="10" pos="51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595959"/>
    <a:srgbClr val="004666"/>
    <a:srgbClr val="95A844"/>
    <a:srgbClr val="C2CCA6"/>
    <a:srgbClr val="C6DFE7"/>
    <a:srgbClr val="D8AA00"/>
    <a:srgbClr val="F6E5BC"/>
    <a:srgbClr val="A21E4D"/>
    <a:srgbClr val="4C5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42" autoAdjust="0"/>
    <p:restoredTop sz="93424" autoAdjust="0"/>
  </p:normalViewPr>
  <p:slideViewPr>
    <p:cSldViewPr showGuides="1">
      <p:cViewPr varScale="1">
        <p:scale>
          <a:sx n="101" d="100"/>
          <a:sy n="101" d="100"/>
        </p:scale>
        <p:origin x="520" y="68"/>
      </p:cViewPr>
      <p:guideLst>
        <p:guide orient="horz" pos="441"/>
        <p:guide orient="horz" pos="3003"/>
        <p:guide orient="horz" pos="3162"/>
        <p:guide orient="horz" pos="2618"/>
        <p:guide orient="horz" pos="350"/>
        <p:guide orient="horz" pos="985"/>
        <p:guide pos="227"/>
        <p:guide pos="2926"/>
        <p:guide pos="2835"/>
        <p:guide pos="51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baseline="0" dirty="0" smtClean="0">
                <a:solidFill>
                  <a:schemeClr val="accent1"/>
                </a:solidFill>
                <a:effectLst/>
              </a:rPr>
              <a:t>PV/UV</a:t>
            </a:r>
            <a:endParaRPr lang="zh-CN" altLang="en-US" b="0" dirty="0">
              <a:solidFill>
                <a:schemeClr val="accent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PV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>
                  <c:v>Nov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D1-4823-A9B2-2FB26D469C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UV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Sheet1!$A$2:$A$2</c:f>
              <c:strCache>
                <c:ptCount val="1"/>
                <c:pt idx="0">
                  <c:v>Nov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37-47FF-9640-63CD0C441E2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093504"/>
        <c:axId val="53095808"/>
      </c:barChart>
      <c:catAx>
        <c:axId val="53093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Month</a:t>
                </a:r>
                <a:endParaRPr lang="zh-CN" altLang="en-US" sz="1000" dirty="0"/>
              </a:p>
            </c:rich>
          </c:tx>
          <c:layout>
            <c:manualLayout>
              <c:xMode val="edge"/>
              <c:yMode val="edge"/>
              <c:x val="0.90925898994993049"/>
              <c:y val="0.671350752694145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95808"/>
        <c:crosses val="autoZero"/>
        <c:auto val="1"/>
        <c:lblAlgn val="ctr"/>
        <c:lblOffset val="100"/>
        <c:noMultiLvlLbl val="0"/>
      </c:catAx>
      <c:valAx>
        <c:axId val="5309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Amount</a:t>
                </a:r>
                <a:endParaRPr lang="zh-CN" altLang="en-US" sz="1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9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730714604070725"/>
          <c:y val="0.79550470240722493"/>
          <c:w val="0.11029124944287626"/>
          <c:h val="8.40713391896633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solidFill>
        <a:schemeClr val="tx1"/>
      </a:solidFill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r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PV/UV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r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PV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921-4601-B024-C0819927D7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CW45</c:v>
                </c:pt>
                <c:pt idx="1">
                  <c:v>CW46</c:v>
                </c:pt>
                <c:pt idx="2">
                  <c:v>CW47</c:v>
                </c:pt>
                <c:pt idx="3">
                  <c:v>CW48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E4-4F7D-BD0A-58CD92F602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UV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921-4601-B024-C0819927D7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CW45</c:v>
                </c:pt>
                <c:pt idx="1">
                  <c:v>CW46</c:v>
                </c:pt>
                <c:pt idx="2">
                  <c:v>CW47</c:v>
                </c:pt>
                <c:pt idx="3">
                  <c:v>CW48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A8-4395-BA67-2266CE1AD07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7517952"/>
        <c:axId val="57532800"/>
      </c:barChart>
      <c:catAx>
        <c:axId val="57517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Week</a:t>
                </a:r>
                <a:endParaRPr lang="zh-CN" altLang="en-US" sz="1000" dirty="0"/>
              </a:p>
            </c:rich>
          </c:tx>
          <c:layout>
            <c:manualLayout>
              <c:xMode val="edge"/>
              <c:yMode val="edge"/>
              <c:x val="0.92414469671084787"/>
              <c:y val="0.678141617898311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32800"/>
        <c:crosses val="autoZero"/>
        <c:auto val="1"/>
        <c:lblAlgn val="ctr"/>
        <c:lblOffset val="100"/>
        <c:noMultiLvlLbl val="0"/>
      </c:catAx>
      <c:valAx>
        <c:axId val="5753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Amount</a:t>
                </a:r>
                <a:endParaRPr lang="zh-CN" altLang="en-US" sz="1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17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2576670919067744"/>
          <c:y val="0.78103650646491873"/>
          <c:w val="0.13630302252495569"/>
          <c:h val="8.51659486177765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solidFill>
        <a:schemeClr val="tx1"/>
      </a:solidFill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Usage frequency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Usage Frequency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1~5</c:v>
                </c:pt>
                <c:pt idx="1">
                  <c:v>6~10</c:v>
                </c:pt>
                <c:pt idx="2">
                  <c:v>&gt;10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72-47CE-BAF1-2F22E4D512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57764864"/>
        <c:axId val="57865728"/>
      </c:barChart>
      <c:catAx>
        <c:axId val="5776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65728"/>
        <c:crosses val="autoZero"/>
        <c:auto val="1"/>
        <c:lblAlgn val="ctr"/>
        <c:lblOffset val="100"/>
        <c:noMultiLvlLbl val="0"/>
      </c:catAx>
      <c:valAx>
        <c:axId val="5786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64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solidFill>
        <a:schemeClr val="tx1"/>
      </a:solidFill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Charging</a:t>
            </a:r>
            <a:r>
              <a:rPr lang="en-US" altLang="zh-CN" baseline="0" dirty="0" smtClean="0"/>
              <a:t> Orders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Star Charge</c:v>
                </c:pt>
                <c:pt idx="1">
                  <c:v>TGOOD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81-4C72-8FDB-D355D1A654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415744"/>
        <c:axId val="58442496"/>
      </c:barChart>
      <c:catAx>
        <c:axId val="58415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CPO</a:t>
                </a:r>
                <a:endParaRPr lang="zh-CN" altLang="en-US" sz="1000" dirty="0"/>
              </a:p>
            </c:rich>
          </c:tx>
          <c:layout>
            <c:manualLayout>
              <c:xMode val="edge"/>
              <c:yMode val="edge"/>
              <c:x val="0.95286156588916948"/>
              <c:y val="0.704001673762006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42496"/>
        <c:crosses val="autoZero"/>
        <c:auto val="1"/>
        <c:lblAlgn val="ctr"/>
        <c:lblOffset val="100"/>
        <c:noMultiLvlLbl val="1"/>
      </c:catAx>
      <c:valAx>
        <c:axId val="5844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Amount</a:t>
                </a:r>
                <a:endParaRPr lang="zh-CN" altLang="en-US" sz="1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1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6447398603476464"/>
          <c:y val="0.7955046398567025"/>
          <c:w val="8.6146367553112488E-2"/>
          <c:h val="8.40713649051993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6B6B6B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solidFill>
        <a:schemeClr val="tx1"/>
      </a:solidFill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Nov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 Charge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CW49</c:v>
                </c:pt>
                <c:pt idx="1">
                  <c:v>CW50</c:v>
                </c:pt>
                <c:pt idx="2">
                  <c:v>CW51</c:v>
                </c:pt>
                <c:pt idx="3">
                  <c:v>CW52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80-45FF-B5D5-CD6881A01D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TGOOD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CW49</c:v>
                </c:pt>
                <c:pt idx="1">
                  <c:v>CW50</c:v>
                </c:pt>
                <c:pt idx="2">
                  <c:v>CW51</c:v>
                </c:pt>
                <c:pt idx="3">
                  <c:v>CW52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1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80-45FF-B5D5-CD6881A01DE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8793344"/>
        <c:axId val="59259136"/>
      </c:barChart>
      <c:catAx>
        <c:axId val="58793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Week</a:t>
                </a:r>
                <a:endParaRPr lang="zh-CN" altLang="en-US" sz="1000" dirty="0"/>
              </a:p>
            </c:rich>
          </c:tx>
          <c:layout>
            <c:manualLayout>
              <c:xMode val="edge"/>
              <c:yMode val="edge"/>
              <c:x val="0.92304934086402823"/>
              <c:y val="0.6906298605710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59136"/>
        <c:crosses val="autoZero"/>
        <c:auto val="1"/>
        <c:lblAlgn val="ctr"/>
        <c:lblOffset val="100"/>
        <c:noMultiLvlLbl val="0"/>
      </c:catAx>
      <c:valAx>
        <c:axId val="5925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Amount</a:t>
                </a:r>
                <a:endParaRPr lang="zh-CN" altLang="en-US" sz="1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93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500911810599629"/>
          <c:y val="0.81392316362996708"/>
          <c:w val="0.26680381359028182"/>
          <c:h val="7.95203889382661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solidFill>
        <a:schemeClr val="tx1"/>
      </a:solidFill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charging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Amount(RMB)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StarCharge</c:v>
                </c:pt>
                <c:pt idx="1">
                  <c:v>TGOOD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7.9500000000000001E-2</c:v>
                </c:pt>
                <c:pt idx="1">
                  <c:v>13.3438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41-4298-81FF-8179B0D1EFA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688640"/>
        <c:axId val="59778560"/>
      </c:barChart>
      <c:catAx>
        <c:axId val="58688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CPO</a:t>
                </a:r>
              </a:p>
            </c:rich>
          </c:tx>
          <c:layout>
            <c:manualLayout>
              <c:xMode val="edge"/>
              <c:yMode val="edge"/>
              <c:x val="0.94049561729312137"/>
              <c:y val="0.701655750931396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78560"/>
        <c:crosses val="autoZero"/>
        <c:auto val="1"/>
        <c:lblAlgn val="ctr"/>
        <c:lblOffset val="100"/>
        <c:noMultiLvlLbl val="0"/>
      </c:catAx>
      <c:valAx>
        <c:axId val="5977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Amount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8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Average charging </a:t>
            </a:r>
            <a:r>
              <a:rPr lang="en-US" altLang="zh-CN" dirty="0" smtClean="0"/>
              <a:t>amount (KWH)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Charging amount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Star Charge</c:v>
                </c:pt>
                <c:pt idx="1">
                  <c:v>Tgood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5.1400000000000001E-2</c:v>
                </c:pt>
                <c:pt idx="1">
                  <c:v>8.3092000000000006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2D-4C25-A284-EAE04C1313D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8091008"/>
        <c:axId val="98093312"/>
      </c:barChart>
      <c:catAx>
        <c:axId val="98091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Month</a:t>
                </a:r>
                <a:endParaRPr lang="zh-CN" altLang="en-US" sz="1000" dirty="0"/>
              </a:p>
            </c:rich>
          </c:tx>
          <c:layout>
            <c:manualLayout>
              <c:xMode val="edge"/>
              <c:yMode val="edge"/>
              <c:x val="0.91030693804783847"/>
              <c:y val="0.700518225602970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093312"/>
        <c:crosses val="autoZero"/>
        <c:auto val="1"/>
        <c:lblAlgn val="ctr"/>
        <c:lblOffset val="100"/>
        <c:noMultiLvlLbl val="0"/>
      </c:catAx>
      <c:valAx>
        <c:axId val="9809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/>
                  <a:t>KWH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09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94596345268162"/>
          <c:y val="0.80583877967802864"/>
          <c:w val="0.21202412717278266"/>
          <c:h val="7.9822832130219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Charging</a:t>
            </a:r>
            <a:r>
              <a:rPr lang="en-US" altLang="zh-CN" baseline="0" dirty="0" smtClean="0"/>
              <a:t> station rating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Charging Stations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☆</c:v>
                </c:pt>
                <c:pt idx="1">
                  <c:v>☆☆</c:v>
                </c:pt>
                <c:pt idx="2">
                  <c:v>☆☆☆</c:v>
                </c:pt>
                <c:pt idx="3">
                  <c:v>☆☆☆☆</c:v>
                </c:pt>
                <c:pt idx="4">
                  <c:v>☆☆☆☆☆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6D-4CFD-B0DC-52641A650C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60668160"/>
        <c:axId val="60692352"/>
      </c:barChart>
      <c:catAx>
        <c:axId val="60668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Stars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92805092832760139"/>
              <c:y val="0.773536648643029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92352"/>
        <c:crosses val="autoZero"/>
        <c:auto val="1"/>
        <c:lblAlgn val="ctr"/>
        <c:lblOffset val="100"/>
        <c:noMultiLvlLbl val="0"/>
      </c:catAx>
      <c:valAx>
        <c:axId val="60692352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Amount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6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379989880940937"/>
          <c:y val="0.8201614211320748"/>
          <c:w val="0.32216048315304757"/>
          <c:h val="8.12019568406528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Charging</a:t>
            </a:r>
            <a:r>
              <a:rPr lang="en-US" altLang="zh-CN" baseline="0" dirty="0" smtClean="0"/>
              <a:t> Pile Rating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6123888024285745E-2"/>
          <c:y val="0.13366363081578431"/>
          <c:w val="0.8952946375391474"/>
          <c:h val="0.5934446868742622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Charging Piles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☆</c:v>
                </c:pt>
                <c:pt idx="1">
                  <c:v>☆☆</c:v>
                </c:pt>
                <c:pt idx="2">
                  <c:v>☆☆☆</c:v>
                </c:pt>
                <c:pt idx="3">
                  <c:v>☆☆☆☆</c:v>
                </c:pt>
                <c:pt idx="4">
                  <c:v>☆☆☆☆☆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7C-4FF7-9DAA-B9B2748A10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22319616"/>
        <c:axId val="122321152"/>
      </c:barChart>
      <c:catAx>
        <c:axId val="122319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Stars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93816486380899322"/>
              <c:y val="0.800308215236566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21152"/>
        <c:crosses val="autoZero"/>
        <c:auto val="1"/>
        <c:lblAlgn val="ctr"/>
        <c:lblOffset val="100"/>
        <c:noMultiLvlLbl val="0"/>
      </c:catAx>
      <c:valAx>
        <c:axId val="122321152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Amount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1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562805413056153"/>
          <c:y val="0.83559360892993817"/>
          <c:w val="0.28549042211846987"/>
          <c:h val="8.48536400739798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917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t" anchorCtr="0" compatLnSpc="1"/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384" y="0"/>
            <a:ext cx="3076916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t" anchorCtr="0" compatLnSpc="1"/>
          <a:lstStyle>
            <a:lvl1pPr algn="r"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091"/>
            <a:ext cx="3076917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b" anchorCtr="0" compatLnSpc="1"/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384" y="9723091"/>
            <a:ext cx="3076916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b" anchorCtr="0" compatLnSpc="1"/>
          <a:lstStyle>
            <a:lvl1pPr algn="r">
              <a:spcBef>
                <a:spcPct val="0"/>
              </a:spcBef>
              <a:defRPr/>
            </a:lvl1pPr>
          </a:lstStyle>
          <a:p>
            <a:fld id="{E37F82D7-8F0F-4075-B772-300E12DF032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554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917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t" anchorCtr="0" compatLnSpc="1"/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384" y="0"/>
            <a:ext cx="3076916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t" anchorCtr="0" compatLnSpc="1"/>
          <a:lstStyle>
            <a:lvl1pPr algn="r"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6763"/>
            <a:ext cx="682625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468" y="4861546"/>
            <a:ext cx="5208365" cy="4608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t" anchorCtr="0" compatLnSpc="1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091"/>
            <a:ext cx="3076917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b" anchorCtr="0" compatLnSpc="1"/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384" y="9723091"/>
            <a:ext cx="3076916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b" anchorCtr="0" compatLnSpc="1"/>
          <a:lstStyle>
            <a:lvl1pPr algn="r">
              <a:spcBef>
                <a:spcPct val="0"/>
              </a:spcBef>
              <a:defRPr/>
            </a:lvl1pPr>
          </a:lstStyle>
          <a:p>
            <a:fld id="{6FD2FF9D-3303-423F-A46B-6894B09FEDC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6560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8989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79145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169035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55829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948180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8070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25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215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CA4E7E2-0BFB-4C1F-B401-EE29BDBF7FCA}" type="slidenum">
              <a:rPr lang="de-DE"/>
              <a:pPr/>
              <a:t>1</a:t>
            </a:fld>
            <a:endParaRPr lang="de-DE"/>
          </a:p>
        </p:txBody>
      </p:sp>
      <p:sp>
        <p:nvSpPr>
          <p:cNvPr id="2150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8113" y="766763"/>
            <a:ext cx="6826250" cy="38401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468" y="4861546"/>
            <a:ext cx="5208365" cy="460823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4255" tIns="47127" rIns="94255" bIns="47127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VW_AG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70316_MOBILITY_ASIA_logo_dan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063" y="311636"/>
            <a:ext cx="2700000" cy="865361"/>
          </a:xfrm>
          <a:prstGeom prst="rect">
            <a:avLst/>
          </a:prstGeom>
        </p:spPr>
      </p:pic>
      <p:sp>
        <p:nvSpPr>
          <p:cNvPr id="256002" name="Line 2"/>
          <p:cNvSpPr>
            <a:spLocks noChangeShapeType="1"/>
          </p:cNvSpPr>
          <p:nvPr/>
        </p:nvSpPr>
        <p:spPr bwMode="auto">
          <a:xfrm>
            <a:off x="366346" y="1272779"/>
            <a:ext cx="84132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7925" tIns="38963" rIns="77925" bIns="38963" anchor="ctr"/>
          <a:lstStyle/>
          <a:p>
            <a:endParaRPr lang="en-GB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75138" y="3203973"/>
            <a:ext cx="8413200" cy="812006"/>
          </a:xfrm>
        </p:spPr>
        <p:txBody>
          <a:bodyPr/>
          <a:lstStyle>
            <a:lvl1pPr>
              <a:lnSpc>
                <a:spcPts val="3400"/>
              </a:lnSpc>
              <a:defRPr sz="2400" b="1" i="0">
                <a:latin typeface="+mj-lt"/>
                <a:ea typeface="Heiti SC Medium"/>
                <a:cs typeface="Heiti SC Medium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75138" y="4013597"/>
            <a:ext cx="8413200" cy="617934"/>
          </a:xfrm>
        </p:spPr>
        <p:txBody>
          <a:bodyPr/>
          <a:lstStyle>
            <a:lvl1pPr>
              <a:lnSpc>
                <a:spcPts val="3400"/>
              </a:lnSpc>
              <a:defRPr sz="2000" b="0" i="0">
                <a:solidFill>
                  <a:schemeClr val="tx2"/>
                </a:solidFill>
                <a:latin typeface="+mn-lt"/>
                <a:ea typeface="Heiti SC Medium"/>
                <a:cs typeface="Heiti SC Medium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W_AG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CF5D4C-9F6E-4E1F-A3C5-05B84EDEF6B8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VW_AG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1950" y="1318022"/>
            <a:ext cx="4130919" cy="3442097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3200" y="1318022"/>
            <a:ext cx="4132800" cy="3442097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5B8A5C-9BF6-4330-88E8-2BE992197499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VW_AG_Titel,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1951" y="673894"/>
            <a:ext cx="8413200" cy="513160"/>
          </a:xfrm>
        </p:spPr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1951" y="1318022"/>
            <a:ext cx="4129454" cy="3442097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633546" y="1318022"/>
            <a:ext cx="4132385" cy="3442097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088923" y="4911329"/>
            <a:ext cx="677008" cy="134540"/>
          </a:xfrm>
        </p:spPr>
        <p:txBody>
          <a:bodyPr/>
          <a:lstStyle>
            <a:lvl1pPr>
              <a:defRPr/>
            </a:lvl1pPr>
          </a:lstStyle>
          <a:p>
            <a:fld id="{6AED6461-42CE-4389-9D81-D2549EEF197E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VW_AG_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1951" y="673894"/>
            <a:ext cx="8413200" cy="513160"/>
          </a:xfrm>
        </p:spPr>
        <p:txBody>
          <a:bodyPr/>
          <a:lstStyle>
            <a:lvl1pPr>
              <a:defRPr>
                <a:latin typeface="VWAG TheSans" panose="020B0502050302020203" pitchFamily="34" charset="0"/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61950" y="1318022"/>
            <a:ext cx="4130919" cy="3442097"/>
          </a:xfrm>
        </p:spPr>
        <p:txBody>
          <a:bodyPr/>
          <a:lstStyle>
            <a:lvl1pPr>
              <a:defRPr>
                <a:latin typeface="VWAG TheSans" panose="020B0502050302020203" pitchFamily="34" charset="0"/>
              </a:defRPr>
            </a:lvl1pPr>
            <a:lvl2pPr>
              <a:defRPr>
                <a:latin typeface="VWAG TheSans" panose="020B0502050302020203" pitchFamily="34" charset="0"/>
              </a:defRPr>
            </a:lvl2pPr>
            <a:lvl3pPr>
              <a:defRPr>
                <a:latin typeface="VWAG TheSans" panose="020B0502050302020203" pitchFamily="34" charset="0"/>
              </a:defRPr>
            </a:lvl3pPr>
            <a:lvl4pPr>
              <a:defRPr>
                <a:latin typeface="VWAG TheSans" panose="020B0502050302020203" pitchFamily="34" charset="0"/>
              </a:defRPr>
            </a:lvl4pPr>
            <a:lvl5pPr>
              <a:defRPr>
                <a:latin typeface="VWAG TheSans" panose="020B0502050302020203" pitchFamily="34" charset="0"/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4754" y="1318022"/>
            <a:ext cx="4141177" cy="3442097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088923" y="4911329"/>
            <a:ext cx="677008" cy="134540"/>
          </a:xfrm>
        </p:spPr>
        <p:txBody>
          <a:bodyPr/>
          <a:lstStyle>
            <a:lvl1pPr>
              <a:defRPr/>
            </a:lvl1pPr>
          </a:lstStyle>
          <a:p>
            <a:fld id="{8B41C906-1C38-45D7-9E0E-624819D4FB87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W_AG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CF5D4C-9F6E-4E1F-A3C5-05B84EDEF6B8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W_AG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70316_MOBILITY_ASIA_logo_dan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063" y="311636"/>
            <a:ext cx="2700000" cy="86536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0316_MOBILITY_ASIA_logo_dan-01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75" y="145515"/>
            <a:ext cx="1188000" cy="380759"/>
          </a:xfrm>
          <a:prstGeom prst="rect">
            <a:avLst/>
          </a:prstGeom>
        </p:spPr>
      </p:pic>
      <p:sp>
        <p:nvSpPr>
          <p:cNvPr id="2549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400" y="1318022"/>
            <a:ext cx="8413200" cy="344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88923" y="4911329"/>
            <a:ext cx="677008" cy="134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r" defTabSz="817245">
              <a:spcBef>
                <a:spcPct val="0"/>
              </a:spcBef>
              <a:defRPr sz="800">
                <a:latin typeface="+mn-lt"/>
              </a:defRPr>
            </a:lvl1pPr>
          </a:lstStyle>
          <a:p>
            <a:fld id="{04ABC90F-D60A-4D10-BF9C-C7AC7A2BE08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65400" y="673894"/>
            <a:ext cx="8413200" cy="513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254982" name="Line 6"/>
          <p:cNvSpPr>
            <a:spLocks noChangeShapeType="1"/>
          </p:cNvSpPr>
          <p:nvPr/>
        </p:nvSpPr>
        <p:spPr bwMode="auto">
          <a:xfrm>
            <a:off x="365400" y="571500"/>
            <a:ext cx="84132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7925" tIns="38963" rIns="77925" bIns="38963" anchor="ctr"/>
          <a:lstStyle/>
          <a:p>
            <a:endParaRPr lang="en-GB" noProof="0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defTabSz="817245" rtl="0" eaLnBrk="1" fontAlgn="base" hangingPunct="1">
        <a:spcBef>
          <a:spcPct val="0"/>
        </a:spcBef>
        <a:spcAft>
          <a:spcPct val="0"/>
        </a:spcAft>
        <a:defRPr sz="2000" b="1" i="0" kern="1200" baseline="0">
          <a:solidFill>
            <a:schemeClr val="tx2"/>
          </a:solidFill>
          <a:latin typeface="+mj-lt"/>
          <a:ea typeface="Heiti SC Medium"/>
          <a:cs typeface="Heiti SC Medium"/>
        </a:defRPr>
      </a:lvl1pPr>
      <a:lvl2pPr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2pPr>
      <a:lvl3pPr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3pPr>
      <a:lvl4pPr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4pPr>
      <a:lvl5pPr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5pPr>
      <a:lvl6pPr marL="389890"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6pPr>
      <a:lvl7pPr marL="779145"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7pPr>
      <a:lvl8pPr marL="1169035"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8pPr>
      <a:lvl9pPr marL="1558290"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defRPr sz="1600" b="0" i="0" kern="1200" baseline="0">
          <a:solidFill>
            <a:schemeClr val="tx1"/>
          </a:solidFill>
          <a:latin typeface="+mn-lt"/>
          <a:ea typeface="Heiti SC Light"/>
          <a:cs typeface="Heiti SC Light"/>
        </a:defRPr>
      </a:lvl1pPr>
      <a:lvl2pPr marL="162560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 sz="1600" b="0" i="0" kern="1200" baseline="0">
          <a:solidFill>
            <a:schemeClr val="tx1"/>
          </a:solidFill>
          <a:latin typeface="+mn-lt"/>
          <a:ea typeface="Heiti SC Light"/>
          <a:cs typeface="Heiti SC Light"/>
        </a:defRPr>
      </a:lvl2pPr>
      <a:lvl3pPr marL="324485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 sz="1600" b="0" i="0" kern="1200" baseline="0">
          <a:solidFill>
            <a:schemeClr val="tx1"/>
          </a:solidFill>
          <a:latin typeface="+mn-lt"/>
          <a:ea typeface="Heiti SC Light"/>
          <a:cs typeface="Heiti SC Light"/>
        </a:defRPr>
      </a:lvl3pPr>
      <a:lvl4pPr marL="487045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 sz="1600" b="0" i="0" kern="1200" baseline="0">
          <a:solidFill>
            <a:schemeClr val="tx1"/>
          </a:solidFill>
          <a:latin typeface="+mn-lt"/>
          <a:ea typeface="Heiti SC Light"/>
          <a:cs typeface="Heiti SC Light"/>
        </a:defRPr>
      </a:lvl4pPr>
      <a:lvl5pPr marL="649605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 sz="1600" b="0" i="0" kern="1200" baseline="0">
          <a:solidFill>
            <a:schemeClr val="tx1"/>
          </a:solidFill>
          <a:latin typeface="+mn-lt"/>
          <a:ea typeface="Heiti SC Light"/>
          <a:cs typeface="Heiti SC Light"/>
        </a:defRPr>
      </a:lvl5pPr>
      <a:lvl6pPr marL="1038860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6pPr>
      <a:lvl7pPr marL="1428750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7pPr>
      <a:lvl8pPr marL="1818005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8pPr>
      <a:lvl9pPr marL="2207895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89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4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903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29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8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807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2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21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chart" Target="../charts/chart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chart" Target="../charts/chart8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chart" Target="../charts/chart9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chart" Target="../charts/chart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chart" Target="../charts/char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chart" Target="../charts/chart3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chart" Target="../charts/chart4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chart" Target="../charts/chart5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chart" Target="../charts/chart6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/>
              <a:t>The Monthly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Report of FBU </a:t>
            </a:r>
            <a:r>
              <a:rPr lang="en-US" altLang="zh-CN" smtClean="0"/>
              <a:t>Charging SOP2</a:t>
            </a:r>
            <a:endParaRPr lang="en-GB" dirty="0"/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CN" dirty="0" smtClean="0"/>
              <a:t>Jan 09,</a:t>
            </a:r>
            <a:r>
              <a:rPr lang="zh-CN" altLang="en-US" dirty="0" smtClean="0"/>
              <a:t> </a:t>
            </a:r>
            <a:r>
              <a:rPr lang="en-US" altLang="zh-CN" dirty="0"/>
              <a:t>2019</a:t>
            </a:r>
            <a:endParaRPr lang="en-GB" dirty="0"/>
          </a:p>
        </p:txBody>
      </p:sp>
      <p:pic>
        <p:nvPicPr>
          <p:cNvPr id="214026" name="Picture 10" descr="Titel_Ill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08" y="1316831"/>
            <a:ext cx="8390792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22430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think-cell Slide" r:id="rId5" imgW="235" imgH="235" progId="TCLayout.ActiveDocument.1">
                  <p:embed/>
                </p:oleObj>
              </mc:Choice>
              <mc:Fallback>
                <p:oleObj name="think-cell Slide" r:id="rId5" imgW="235" imgH="23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spcCol="0" rtlCol="0" anchor="t" anchorCtr="0" compatLnSpc="1">
            <a:noAutofit/>
          </a:bodyPr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average charging </a:t>
            </a:r>
            <a:r>
              <a:rPr lang="en-US" altLang="zh-CN" dirty="0" smtClean="0"/>
              <a:t>amount (KWH) of users in </a:t>
            </a:r>
            <a:r>
              <a:rPr lang="en-US" altLang="zh-CN" dirty="0"/>
              <a:t>Dec.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  <a:pPr/>
              <a:t>10</a:t>
            </a:fld>
            <a:endParaRPr lang="en-GB" noProof="0" dirty="0"/>
          </a:p>
        </p:txBody>
      </p:sp>
      <p:graphicFrame>
        <p:nvGraphicFramePr>
          <p:cNvPr id="5" name="内容占位符 6">
            <a:extLst>
              <a:ext uri="{FF2B5EF4-FFF2-40B4-BE49-F238E27FC236}">
                <a16:creationId xmlns:a16="http://schemas.microsoft.com/office/drawing/2014/main" id="{AD8BE58E-91D3-4716-92D1-99B629424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12089"/>
              </p:ext>
            </p:extLst>
          </p:nvPr>
        </p:nvGraphicFramePr>
        <p:xfrm>
          <a:off x="360363" y="1563688"/>
          <a:ext cx="7812087" cy="3198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TextBox 4">
            <a:extLst>
              <a:ext uri="{FF2B5EF4-FFF2-40B4-BE49-F238E27FC236}">
                <a16:creationId xmlns:a16="http://schemas.microsoft.com/office/drawing/2014/main" id="{46E0A714-FC28-4736-A45D-8E1E8D96892C}"/>
              </a:ext>
            </a:extLst>
          </p:cNvPr>
          <p:cNvSpPr txBox="1"/>
          <p:nvPr/>
        </p:nvSpPr>
        <p:spPr>
          <a:xfrm>
            <a:off x="360363" y="1203598"/>
            <a:ext cx="8280920" cy="1800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>
                <a:latin typeface="+mn-ea"/>
              </a:rPr>
              <a:t>Monthly average charging </a:t>
            </a:r>
            <a:r>
              <a:rPr lang="en-US" altLang="zh-CN" sz="1200" dirty="0" smtClean="0">
                <a:latin typeface="+mn-ea"/>
              </a:rPr>
              <a:t>amount </a:t>
            </a:r>
            <a:r>
              <a:rPr lang="en-US" altLang="zh-CN" sz="1200" dirty="0">
                <a:latin typeface="+mn-ea"/>
              </a:rPr>
              <a:t>: </a:t>
            </a:r>
            <a:r>
              <a:rPr lang="en-US" altLang="zh-CN" sz="1200" dirty="0" smtClean="0">
                <a:latin typeface="+mn-ea"/>
              </a:rPr>
              <a:t>total </a:t>
            </a:r>
            <a:r>
              <a:rPr lang="en-US" altLang="zh-CN" sz="1200" dirty="0">
                <a:latin typeface="+mn-ea"/>
              </a:rPr>
              <a:t>charging </a:t>
            </a:r>
            <a:r>
              <a:rPr lang="en-US" altLang="zh-CN" sz="1200" dirty="0" smtClean="0">
                <a:latin typeface="+mn-ea"/>
              </a:rPr>
              <a:t>amount/number </a:t>
            </a:r>
            <a:r>
              <a:rPr lang="en-US" altLang="zh-CN" sz="1200" dirty="0">
                <a:latin typeface="+mn-ea"/>
              </a:rPr>
              <a:t>of users completed charging per month.</a:t>
            </a:r>
            <a:endParaRPr lang="zh-CN" altLang="en-US" sz="1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2320" y="1635646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000" dirty="0" smtClean="0">
                <a:latin typeface="+mn-lt"/>
              </a:rPr>
              <a:t>Unit: KWH</a:t>
            </a:r>
          </a:p>
        </p:txBody>
      </p:sp>
    </p:spTree>
    <p:extLst>
      <p:ext uri="{BB962C8B-B14F-4D97-AF65-F5344CB8AC3E}">
        <p14:creationId xmlns:p14="http://schemas.microsoft.com/office/powerpoint/2010/main" val="5183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066039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think-cell Slide" r:id="rId5" imgW="235" imgH="235" progId="TCLayout.ActiveDocument.1">
                  <p:embed/>
                </p:oleObj>
              </mc:Choice>
              <mc:Fallback>
                <p:oleObj name="think-cell Slide" r:id="rId5" imgW="235" imgH="23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spcCol="0" rtlCol="0" anchor="t" anchorCtr="0" compatLnSpc="1">
            <a:noAutofit/>
          </a:bodyPr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659D377-19CA-45E5-B2F3-646D742B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charging station </a:t>
            </a:r>
            <a:r>
              <a:rPr lang="en-US" altLang="zh-CN" dirty="0" smtClean="0"/>
              <a:t>rating </a:t>
            </a:r>
            <a:r>
              <a:rPr lang="en-US" altLang="zh-CN" dirty="0"/>
              <a:t>in Dec.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7F63CB-E5EB-4937-9E4B-C2530D4600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  <a:pPr/>
              <a:t>11</a:t>
            </a:fld>
            <a:endParaRPr lang="en-GB" noProof="0" dirty="0"/>
          </a:p>
        </p:txBody>
      </p:sp>
      <p:graphicFrame>
        <p:nvGraphicFramePr>
          <p:cNvPr id="9" name="内容占位符 7">
            <a:extLst>
              <a:ext uri="{FF2B5EF4-FFF2-40B4-BE49-F238E27FC236}">
                <a16:creationId xmlns:a16="http://schemas.microsoft.com/office/drawing/2014/main" id="{C3D82F91-1CF4-4907-A76D-58851540E0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922110"/>
              </p:ext>
            </p:extLst>
          </p:nvPr>
        </p:nvGraphicFramePr>
        <p:xfrm>
          <a:off x="365401" y="1563688"/>
          <a:ext cx="7807050" cy="3203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6E0A714-FC28-4736-A45D-8E1E8D96892C}"/>
              </a:ext>
            </a:extLst>
          </p:cNvPr>
          <p:cNvSpPr txBox="1"/>
          <p:nvPr/>
        </p:nvSpPr>
        <p:spPr>
          <a:xfrm>
            <a:off x="383126" y="1164314"/>
            <a:ext cx="7861282" cy="3993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>
                <a:latin typeface="+mn-ea"/>
              </a:rPr>
              <a:t>Monthly charging station </a:t>
            </a:r>
            <a:r>
              <a:rPr lang="en-US" altLang="zh-CN" sz="1200" dirty="0" smtClean="0">
                <a:latin typeface="+mn-ea"/>
              </a:rPr>
              <a:t>rating: the number of charging stations/each rating. e.g. there are 1 charging station was rated with 2 stars. </a:t>
            </a: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5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53421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think-cell Slide" r:id="rId5" imgW="235" imgH="235" progId="TCLayout.ActiveDocument.1">
                  <p:embed/>
                </p:oleObj>
              </mc:Choice>
              <mc:Fallback>
                <p:oleObj name="think-cell Slide" r:id="rId5" imgW="235" imgH="23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spcCol="0" rtlCol="0" anchor="t" anchorCtr="0" compatLnSpc="1">
            <a:noAutofit/>
          </a:bodyPr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charging pile </a:t>
            </a:r>
            <a:r>
              <a:rPr lang="en-US" altLang="zh-CN" dirty="0" smtClean="0"/>
              <a:t>rating </a:t>
            </a:r>
            <a:r>
              <a:rPr lang="en-US" altLang="zh-CN" dirty="0"/>
              <a:t>in Dec.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  <a:pPr/>
              <a:t>12</a:t>
            </a:fld>
            <a:endParaRPr lang="en-GB" noProof="0" dirty="0"/>
          </a:p>
        </p:txBody>
      </p:sp>
      <p:graphicFrame>
        <p:nvGraphicFramePr>
          <p:cNvPr id="5" name="内容占位符 7">
            <a:extLst>
              <a:ext uri="{FF2B5EF4-FFF2-40B4-BE49-F238E27FC236}">
                <a16:creationId xmlns:a16="http://schemas.microsoft.com/office/drawing/2014/main" id="{BD1F3C41-3D72-49A9-9CD4-FAEC5AEAD7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9767312"/>
              </p:ext>
            </p:extLst>
          </p:nvPr>
        </p:nvGraphicFramePr>
        <p:xfrm>
          <a:off x="365401" y="1563688"/>
          <a:ext cx="7807050" cy="3203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6E0A714-FC28-4736-A45D-8E1E8D96892C}"/>
              </a:ext>
            </a:extLst>
          </p:cNvPr>
          <p:cNvSpPr txBox="1"/>
          <p:nvPr/>
        </p:nvSpPr>
        <p:spPr>
          <a:xfrm>
            <a:off x="365400" y="1187054"/>
            <a:ext cx="8280920" cy="1800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>
                <a:latin typeface="+mn-ea"/>
              </a:rPr>
              <a:t>Monthly charging </a:t>
            </a:r>
            <a:r>
              <a:rPr lang="en-US" altLang="zh-CN" sz="1200" dirty="0" smtClean="0">
                <a:latin typeface="+mn-ea"/>
              </a:rPr>
              <a:t>pile </a:t>
            </a:r>
            <a:r>
              <a:rPr lang="en-US" altLang="zh-CN" sz="1200" dirty="0">
                <a:latin typeface="+mn-ea"/>
              </a:rPr>
              <a:t>rating: the number of charging stations/each rating. e.g. there are 1 charging </a:t>
            </a:r>
            <a:r>
              <a:rPr lang="en-US" altLang="zh-CN" sz="1200" dirty="0" smtClean="0">
                <a:latin typeface="+mn-ea"/>
              </a:rPr>
              <a:t>pile </a:t>
            </a:r>
            <a:r>
              <a:rPr lang="en-US" altLang="zh-CN" sz="1200" dirty="0">
                <a:latin typeface="+mn-ea"/>
              </a:rPr>
              <a:t>was rated with 2</a:t>
            </a:r>
            <a:r>
              <a:rPr lang="en-US" altLang="zh-CN" sz="1200" dirty="0" smtClean="0">
                <a:latin typeface="+mn-ea"/>
              </a:rPr>
              <a:t> stars.</a:t>
            </a: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545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69A31C-F92C-44B5-84E7-B613CC65F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340357"/>
            <a:ext cx="4135163" cy="344209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b="1" dirty="0" smtClean="0"/>
              <a:t>User</a:t>
            </a:r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Monthly PV/UV— Page3</a:t>
            </a:r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Weekly PV/UV— Page4</a:t>
            </a:r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Monthly usage frequency-Page 5</a:t>
            </a:r>
          </a:p>
          <a:p>
            <a:pPr lvl="2" indent="0">
              <a:buNone/>
            </a:pPr>
            <a:endParaRPr lang="en-US" altLang="zh-CN" sz="1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b="1" dirty="0" smtClean="0"/>
              <a:t>Funnel </a:t>
            </a:r>
            <a:r>
              <a:rPr lang="en-US" altLang="zh-CN" sz="1200" b="1" dirty="0"/>
              <a:t>A</a:t>
            </a:r>
            <a:r>
              <a:rPr lang="en-US" altLang="zh-CN" sz="1200" b="1" dirty="0" smtClean="0"/>
              <a:t>nalysis</a:t>
            </a:r>
            <a:endParaRPr lang="en-US" altLang="zh-CN" sz="1200" b="1" dirty="0"/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Funnel analysis in Nov. — Page 6 </a:t>
            </a:r>
            <a:endParaRPr lang="en-US" altLang="zh-CN" sz="1200" dirty="0" smtClean="0"/>
          </a:p>
          <a:p>
            <a:pPr lvl="2" indent="0">
              <a:buNone/>
            </a:pPr>
            <a:endParaRPr lang="en-US" altLang="zh-CN" sz="1200" b="1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 b="1" dirty="0"/>
              <a:t> </a:t>
            </a:r>
            <a:r>
              <a:rPr lang="en-US" altLang="zh-CN" sz="1200" b="1" dirty="0" smtClean="0"/>
              <a:t> Order</a:t>
            </a:r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   Monthly charging orders — Page 7</a:t>
            </a:r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   </a:t>
            </a:r>
            <a:r>
              <a:rPr lang="en-US" altLang="zh-CN" sz="1200" dirty="0"/>
              <a:t>Weekly  charging orders — Page 8</a:t>
            </a:r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   Monthly average charging fee — Page 9</a:t>
            </a:r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 Monthly average charging amount — Page </a:t>
            </a:r>
            <a:r>
              <a:rPr lang="en-US" altLang="zh-CN" sz="1200" dirty="0" smtClean="0"/>
              <a:t>10</a:t>
            </a:r>
          </a:p>
          <a:p>
            <a:pPr marL="610235" lvl="2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2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D06A87-0C58-4F20-9633-E7DBDFBBCD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sz="700" noProof="0" smtClean="0"/>
              <a:t>2</a:t>
            </a:fld>
            <a:endParaRPr lang="en-GB" sz="700" noProof="0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1A7B2474-FA40-45EB-9B1A-3EC4D8EF7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674688"/>
            <a:ext cx="8413750" cy="512762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BB735AD-5A51-4AFD-8483-BD38C2B85F7C}"/>
              </a:ext>
            </a:extLst>
          </p:cNvPr>
          <p:cNvSpPr txBox="1">
            <a:spLocks/>
          </p:cNvSpPr>
          <p:nvPr/>
        </p:nvSpPr>
        <p:spPr bwMode="auto">
          <a:xfrm>
            <a:off x="4500563" y="1361391"/>
            <a:ext cx="4135163" cy="308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 sz="1600" b="0" i="0" kern="1200" baseline="0">
                <a:solidFill>
                  <a:schemeClr val="tx1"/>
                </a:solidFill>
                <a:latin typeface="+mn-lt"/>
                <a:ea typeface="Heiti SC Light"/>
                <a:cs typeface="Heiti SC Light"/>
              </a:defRPr>
            </a:lvl1pPr>
            <a:lvl2pPr marL="162560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Heiti SC Light"/>
                <a:cs typeface="Heiti SC Light"/>
              </a:defRPr>
            </a:lvl2pPr>
            <a:lvl3pPr marL="324485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Heiti SC Light"/>
                <a:cs typeface="Heiti SC Light"/>
              </a:defRPr>
            </a:lvl3pPr>
            <a:lvl4pPr marL="487045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Heiti SC Light"/>
                <a:cs typeface="Heiti SC Light"/>
              </a:defRPr>
            </a:lvl4pPr>
            <a:lvl5pPr marL="649605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Heiti SC Light"/>
                <a:cs typeface="Heiti SC Light"/>
              </a:defRPr>
            </a:lvl5pPr>
            <a:lvl6pPr marL="1038860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428750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1818005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207895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zh-CN" sz="1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b="1" dirty="0" smtClean="0"/>
              <a:t>Rating</a:t>
            </a:r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Monthly charging station rating— Page 11</a:t>
            </a:r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Monthly </a:t>
            </a:r>
            <a:r>
              <a:rPr lang="en-US" altLang="zh-CN" sz="1200" dirty="0"/>
              <a:t>charging pile </a:t>
            </a:r>
            <a:r>
              <a:rPr lang="en-US" altLang="zh-CN" sz="1200" dirty="0" smtClean="0"/>
              <a:t>rating</a:t>
            </a:r>
            <a:r>
              <a:rPr lang="en-US" altLang="zh-CN" sz="1200" dirty="0"/>
              <a:t>— Page </a:t>
            </a:r>
            <a:r>
              <a:rPr lang="en-US" altLang="zh-CN" sz="1200" dirty="0" smtClean="0"/>
              <a:t>12</a:t>
            </a:r>
            <a:endParaRPr lang="en-US" altLang="zh-CN" sz="1200" dirty="0"/>
          </a:p>
          <a:p>
            <a:endParaRPr lang="en-US" altLang="zh-CN" sz="1200" dirty="0"/>
          </a:p>
          <a:p>
            <a:pPr lvl="2" indent="0">
              <a:buNone/>
            </a:pPr>
            <a:endParaRPr lang="en-US" altLang="zh-CN" sz="1200" dirty="0"/>
          </a:p>
          <a:p>
            <a:pPr marL="610235" lvl="2" indent="-2857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200" dirty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1308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754457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spcCol="0" rtlCol="0" anchor="t" anchorCtr="0" compatLnSpc="1">
            <a:noAutofit/>
          </a:bodyPr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</a:t>
            </a:r>
            <a:r>
              <a:rPr lang="en-US" altLang="zh-CN" dirty="0" smtClean="0"/>
              <a:t>PV/UV in Dec.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  <a:pPr/>
              <a:t>3</a:t>
            </a:fld>
            <a:endParaRPr lang="en-GB" noProof="0" dirty="0"/>
          </a:p>
        </p:txBody>
      </p:sp>
      <p:graphicFrame>
        <p:nvGraphicFramePr>
          <p:cNvPr id="5" name="内容占位符 6">
            <a:extLst>
              <a:ext uri="{FF2B5EF4-FFF2-40B4-BE49-F238E27FC236}">
                <a16:creationId xmlns:a16="http://schemas.microsoft.com/office/drawing/2014/main" id="{EE57CF3D-DA83-4935-990C-1D51FD5178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112359"/>
              </p:ext>
            </p:extLst>
          </p:nvPr>
        </p:nvGraphicFramePr>
        <p:xfrm>
          <a:off x="360363" y="1563688"/>
          <a:ext cx="7776864" cy="2587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1208800"/>
            <a:ext cx="82809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 smtClean="0">
                <a:latin typeface="+mn-ea"/>
              </a:rPr>
              <a:t>PV*: number of API calls each month</a:t>
            </a:r>
            <a:r>
              <a:rPr lang="en-US" altLang="zh-CN" sz="1200" kern="0" dirty="0" smtClean="0">
                <a:latin typeface="+mn-ea"/>
              </a:rPr>
              <a:t>. UV: number of users using services each month.</a:t>
            </a:r>
            <a:endParaRPr lang="en-US" sz="1200" kern="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540" y="4261674"/>
            <a:ext cx="82809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>
                <a:latin typeface="+mn-ea"/>
              </a:rPr>
              <a:t>*</a:t>
            </a:r>
            <a:r>
              <a:rPr lang="en-US" altLang="zh-CN" sz="1200" dirty="0" smtClean="0">
                <a:latin typeface="+mn-ea"/>
              </a:rPr>
              <a:t> Since the front end pages are not developed by MA, so the data of API calls was considered as PV data.</a:t>
            </a:r>
            <a:endParaRPr lang="en-US" sz="1200" kern="0" dirty="0">
              <a:latin typeface="+mn-ea"/>
            </a:endParaRPr>
          </a:p>
        </p:txBody>
      </p:sp>
      <p:sp>
        <p:nvSpPr>
          <p:cNvPr id="9" name="Rectangle 8"/>
          <p:cNvSpPr/>
          <p:nvPr/>
        </p:nvSpPr>
        <p:spPr bwMode="auto">
          <a:xfrm rot="1487567">
            <a:off x="7166993" y="1511797"/>
            <a:ext cx="1473617" cy="34328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67500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 No data for this month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263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96708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think-cell Slide" r:id="rId5" imgW="235" imgH="235" progId="TCLayout.ActiveDocument.1">
                  <p:embed/>
                </p:oleObj>
              </mc:Choice>
              <mc:Fallback>
                <p:oleObj name="think-cell Slide" r:id="rId5" imgW="235" imgH="23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spcCol="0" rtlCol="0" anchor="t" anchorCtr="0" compatLnSpc="1">
            <a:noAutofit/>
          </a:bodyPr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9542"/>
            <a:ext cx="8413200" cy="360040"/>
          </a:xfrm>
        </p:spPr>
        <p:txBody>
          <a:bodyPr/>
          <a:lstStyle/>
          <a:p>
            <a:r>
              <a:rPr lang="en-US" altLang="zh-CN" dirty="0"/>
              <a:t>Weekly </a:t>
            </a:r>
            <a:r>
              <a:rPr lang="en-US" altLang="zh-CN" dirty="0" smtClean="0"/>
              <a:t>PV/UV in </a:t>
            </a:r>
            <a:r>
              <a:rPr lang="en-US" altLang="zh-CN" dirty="0"/>
              <a:t>Dec.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  <a:pPr/>
              <a:t>4</a:t>
            </a:fld>
            <a:endParaRPr lang="en-GB" noProof="0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9CD433FA-D4EA-4F97-8E43-CD2D6E4552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5279043"/>
              </p:ext>
            </p:extLst>
          </p:nvPr>
        </p:nvGraphicFramePr>
        <p:xfrm>
          <a:off x="382489" y="1563688"/>
          <a:ext cx="7783257" cy="2587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5536" y="1208800"/>
            <a:ext cx="82809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 smtClean="0">
                <a:latin typeface="+mn-ea"/>
              </a:rPr>
              <a:t>PV*: number of API calls each week</a:t>
            </a:r>
            <a:r>
              <a:rPr lang="en-US" altLang="zh-CN" sz="1200" kern="0" dirty="0" smtClean="0">
                <a:latin typeface="+mn-ea"/>
              </a:rPr>
              <a:t>. UV: number of users using services each week.</a:t>
            </a:r>
            <a:endParaRPr lang="en-US" sz="1200" kern="0" dirty="0">
              <a:latin typeface="+mn-ea"/>
            </a:endParaRPr>
          </a:p>
        </p:txBody>
      </p:sp>
      <p:sp>
        <p:nvSpPr>
          <p:cNvPr id="9" name="Rectangle 8"/>
          <p:cNvSpPr/>
          <p:nvPr/>
        </p:nvSpPr>
        <p:spPr bwMode="auto">
          <a:xfrm rot="1487567">
            <a:off x="7166993" y="1511797"/>
            <a:ext cx="1473617" cy="34328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67500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 No data for this month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80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1508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think-cell Slide" r:id="rId5" imgW="235" imgH="235" progId="TCLayout.ActiveDocument.1">
                  <p:embed/>
                </p:oleObj>
              </mc:Choice>
              <mc:Fallback>
                <p:oleObj name="think-cell Slide" r:id="rId5" imgW="235" imgH="23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/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</a:t>
            </a:r>
            <a:r>
              <a:rPr lang="en-US" altLang="zh-CN" dirty="0" smtClean="0"/>
              <a:t>usage frequency in Nov.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  <a:pPr/>
              <a:t>5</a:t>
            </a:fld>
            <a:endParaRPr lang="en-GB" noProof="0" dirty="0"/>
          </a:p>
        </p:txBody>
      </p:sp>
      <p:graphicFrame>
        <p:nvGraphicFramePr>
          <p:cNvPr id="8" name="内容占位符 6">
            <a:extLst>
              <a:ext uri="{FF2B5EF4-FFF2-40B4-BE49-F238E27FC236}">
                <a16:creationId xmlns:a16="http://schemas.microsoft.com/office/drawing/2014/main" id="{DFF4497A-BB7A-4B2D-B048-094334368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459760"/>
              </p:ext>
            </p:extLst>
          </p:nvPr>
        </p:nvGraphicFramePr>
        <p:xfrm>
          <a:off x="371441" y="1547094"/>
          <a:ext cx="7776864" cy="3054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1187054"/>
            <a:ext cx="8352928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>
                <a:latin typeface="+mn-ea"/>
              </a:rPr>
              <a:t>Monthly usage </a:t>
            </a:r>
            <a:r>
              <a:rPr lang="en-US" altLang="zh-CN" sz="1200" dirty="0" smtClean="0">
                <a:latin typeface="+mn-ea"/>
              </a:rPr>
              <a:t>frequency: times of API calls/user/month (Any API call can be counted as once) </a:t>
            </a:r>
            <a:endParaRPr lang="zh-CN" altLang="en-US" sz="12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4752041"/>
            <a:ext cx="82809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>
                <a:latin typeface="+mn-ea"/>
              </a:rPr>
              <a:t>*</a:t>
            </a:r>
            <a:r>
              <a:rPr lang="en-US" altLang="zh-CN" sz="1200" dirty="0" smtClean="0">
                <a:latin typeface="+mn-ea"/>
              </a:rPr>
              <a:t> Since the front end pages are not developed by MA, so the data of API calls was considered as usage data.</a:t>
            </a:r>
            <a:endParaRPr lang="en-US" sz="1200" kern="0" dirty="0">
              <a:latin typeface="+mn-ea"/>
            </a:endParaRPr>
          </a:p>
        </p:txBody>
      </p:sp>
      <p:sp>
        <p:nvSpPr>
          <p:cNvPr id="10" name="Rectangle 9"/>
          <p:cNvSpPr/>
          <p:nvPr/>
        </p:nvSpPr>
        <p:spPr bwMode="auto">
          <a:xfrm rot="1487567">
            <a:off x="7166993" y="1511797"/>
            <a:ext cx="1473617" cy="34328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67500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 No data for this month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539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014667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think-cell Slide" r:id="rId5" imgW="235" imgH="235" progId="TCLayout.ActiveDocument.1">
                  <p:embed/>
                </p:oleObj>
              </mc:Choice>
              <mc:Fallback>
                <p:oleObj name="think-cell Slide" r:id="rId5" imgW="235" imgH="23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/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Funnel </a:t>
            </a:r>
            <a:r>
              <a:rPr lang="en-US" altLang="zh-CN" dirty="0" smtClean="0"/>
              <a:t>analysis in </a:t>
            </a:r>
            <a:r>
              <a:rPr lang="en-US" altLang="zh-CN" dirty="0"/>
              <a:t>Dec.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  <a:pPr/>
              <a:t>6</a:t>
            </a:fld>
            <a:endParaRPr lang="en-GB" noProof="0" dirty="0"/>
          </a:p>
        </p:txBody>
      </p:sp>
      <p:grpSp>
        <p:nvGrpSpPr>
          <p:cNvPr id="6" name="组合 5"/>
          <p:cNvGrpSpPr/>
          <p:nvPr/>
        </p:nvGrpSpPr>
        <p:grpSpPr>
          <a:xfrm>
            <a:off x="1043608" y="1265279"/>
            <a:ext cx="2592290" cy="969725"/>
            <a:chOff x="0" y="-175258"/>
            <a:chExt cx="1944216" cy="1121292"/>
          </a:xfrm>
          <a:solidFill>
            <a:schemeClr val="accent6">
              <a:lumMod val="75000"/>
            </a:schemeClr>
          </a:solidFill>
        </p:grpSpPr>
        <p:sp>
          <p:nvSpPr>
            <p:cNvPr id="7" name="梯形 6"/>
            <p:cNvSpPr/>
            <p:nvPr/>
          </p:nvSpPr>
          <p:spPr>
            <a:xfrm rot="10800000">
              <a:off x="0" y="-175258"/>
              <a:ext cx="1944216" cy="1121291"/>
            </a:xfrm>
            <a:prstGeom prst="trapezoid">
              <a:avLst>
                <a:gd name="adj" fmla="val 28546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梯形 4"/>
            <p:cNvSpPr/>
            <p:nvPr/>
          </p:nvSpPr>
          <p:spPr>
            <a:xfrm>
              <a:off x="345455" y="-175257"/>
              <a:ext cx="1263740" cy="112129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t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dirty="0">
                  <a:solidFill>
                    <a:schemeClr val="accent6">
                      <a:lumMod val="50000"/>
                    </a:schemeClr>
                  </a:solidFill>
                </a:rPr>
                <a:t>Search</a:t>
              </a:r>
            </a:p>
          </p:txBody>
        </p:sp>
      </p:grpSp>
      <p:sp>
        <p:nvSpPr>
          <p:cNvPr id="10" name="梯形 9"/>
          <p:cNvSpPr/>
          <p:nvPr/>
        </p:nvSpPr>
        <p:spPr>
          <a:xfrm rot="10800000">
            <a:off x="1331641" y="2235004"/>
            <a:ext cx="2026126" cy="823317"/>
          </a:xfrm>
          <a:prstGeom prst="trapezoid">
            <a:avLst>
              <a:gd name="adj" fmla="val 28546"/>
            </a:avLst>
          </a:prstGeom>
          <a:solidFill>
            <a:schemeClr val="accent6">
              <a:lumMod val="75000"/>
              <a:alpha val="7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hueOff val="0"/>
              <a:satOff val="0"/>
              <a:lumOff val="0"/>
              <a:alphaOff val="-20000"/>
            </a:schemeClr>
          </a:fillRef>
          <a:effectRef idx="0">
            <a:schemeClr val="accent6">
              <a:alpha val="90000"/>
              <a:hueOff val="0"/>
              <a:satOff val="0"/>
              <a:lumOff val="0"/>
              <a:alphaOff val="-2000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742658" y="3788593"/>
            <a:ext cx="1159138" cy="1326481"/>
            <a:chOff x="734649" y="1828294"/>
            <a:chExt cx="650704" cy="1138454"/>
          </a:xfrm>
        </p:grpSpPr>
        <p:sp>
          <p:nvSpPr>
            <p:cNvPr id="13" name="梯形 12"/>
            <p:cNvSpPr/>
            <p:nvPr/>
          </p:nvSpPr>
          <p:spPr>
            <a:xfrm rot="10800000">
              <a:off x="745181" y="1845457"/>
              <a:ext cx="640172" cy="1121291"/>
            </a:xfrm>
            <a:prstGeom prst="trapezoid">
              <a:avLst>
                <a:gd name="adj" fmla="val 5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-4000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</p:sp>
        <p:sp>
          <p:nvSpPr>
            <p:cNvPr id="14" name="梯形 4"/>
            <p:cNvSpPr/>
            <p:nvPr/>
          </p:nvSpPr>
          <p:spPr>
            <a:xfrm>
              <a:off x="734649" y="1828294"/>
              <a:ext cx="640172" cy="10768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t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</a:rPr>
                <a:t>Payment</a:t>
              </a:r>
              <a:endParaRPr lang="en-US" sz="1800" kern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11961" y="2090988"/>
            <a:ext cx="504056" cy="350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 smtClean="0">
                <a:latin typeface="+mn-lt"/>
              </a:rPr>
              <a:t>7</a:t>
            </a:r>
            <a:r>
              <a:rPr lang="en-US" altLang="zh-CN" sz="1800" dirty="0" smtClean="0">
                <a:latin typeface="+mn-lt"/>
              </a:rPr>
              <a:t>%</a:t>
            </a:r>
            <a:endParaRPr lang="en-US" sz="1800" dirty="0">
              <a:latin typeface="+mn-lt"/>
            </a:endParaRPr>
          </a:p>
        </p:txBody>
      </p:sp>
      <p:sp>
        <p:nvSpPr>
          <p:cNvPr id="17" name="右箭头 16"/>
          <p:cNvSpPr/>
          <p:nvPr/>
        </p:nvSpPr>
        <p:spPr bwMode="auto">
          <a:xfrm>
            <a:off x="3347865" y="2162996"/>
            <a:ext cx="792088" cy="200607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67500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右箭头 18"/>
          <p:cNvSpPr/>
          <p:nvPr/>
        </p:nvSpPr>
        <p:spPr bwMode="auto">
          <a:xfrm>
            <a:off x="3131841" y="2955084"/>
            <a:ext cx="792088" cy="200607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67500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梯形 19"/>
          <p:cNvSpPr/>
          <p:nvPr/>
        </p:nvSpPr>
        <p:spPr>
          <a:xfrm rot="10800000">
            <a:off x="1547664" y="3058316"/>
            <a:ext cx="1584176" cy="756471"/>
          </a:xfrm>
          <a:prstGeom prst="trapezoid">
            <a:avLst>
              <a:gd name="adj" fmla="val 28546"/>
            </a:avLst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hueOff val="0"/>
              <a:satOff val="0"/>
              <a:lumOff val="0"/>
              <a:alphaOff val="-20000"/>
            </a:schemeClr>
          </a:fillRef>
          <a:effectRef idx="0">
            <a:schemeClr val="accent6">
              <a:alpha val="90000"/>
              <a:hueOff val="0"/>
              <a:satOff val="0"/>
              <a:lumOff val="0"/>
              <a:alphaOff val="-2000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梯形 4"/>
          <p:cNvSpPr/>
          <p:nvPr/>
        </p:nvSpPr>
        <p:spPr>
          <a:xfrm>
            <a:off x="1645792" y="2278715"/>
            <a:ext cx="1256004" cy="8233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t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Scan</a:t>
            </a:r>
            <a:endParaRPr lang="en-US" sz="1800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梯形 4"/>
          <p:cNvSpPr/>
          <p:nvPr/>
        </p:nvSpPr>
        <p:spPr>
          <a:xfrm>
            <a:off x="1645792" y="3062708"/>
            <a:ext cx="1256004" cy="7339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t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Charging</a:t>
            </a:r>
            <a:endParaRPr lang="en-US" sz="1800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右箭头 22"/>
          <p:cNvSpPr/>
          <p:nvPr/>
        </p:nvSpPr>
        <p:spPr bwMode="auto">
          <a:xfrm>
            <a:off x="2915817" y="3747172"/>
            <a:ext cx="792088" cy="200607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67500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23729" y="1658940"/>
            <a:ext cx="504056" cy="350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>
                <a:latin typeface="+mn-lt"/>
              </a:rPr>
              <a:t>67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95737" y="2595044"/>
            <a:ext cx="504056" cy="350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>
                <a:latin typeface="+mn-lt"/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95737" y="3387132"/>
            <a:ext cx="504056" cy="350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>
                <a:latin typeface="+mn-lt"/>
              </a:rPr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95737" y="4179220"/>
            <a:ext cx="504056" cy="350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>
                <a:latin typeface="+mn-lt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67945" y="2955084"/>
            <a:ext cx="504056" cy="350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800" dirty="0" smtClean="0">
                <a:latin typeface="+mn-lt"/>
              </a:rPr>
              <a:t>60%</a:t>
            </a:r>
            <a:endParaRPr lang="en-US" sz="1800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86022" y="2147579"/>
            <a:ext cx="4032448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 smtClean="0">
                <a:latin typeface="+mn-ea"/>
              </a:rPr>
              <a:t>Number </a:t>
            </a:r>
            <a:r>
              <a:rPr lang="en-US" altLang="zh-CN" sz="1200" dirty="0">
                <a:latin typeface="+mn-ea"/>
              </a:rPr>
              <a:t>of scan/Number of search for charging </a:t>
            </a:r>
            <a:r>
              <a:rPr lang="en-US" altLang="zh-CN" sz="1200" dirty="0" smtClean="0">
                <a:latin typeface="+mn-ea"/>
              </a:rPr>
              <a:t>station</a:t>
            </a:r>
            <a:endParaRPr lang="en-US" altLang="zh-CN" sz="1200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79913" y="3747172"/>
            <a:ext cx="504056" cy="350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800" dirty="0" smtClean="0">
                <a:latin typeface="+mn-lt"/>
              </a:rPr>
              <a:t>67%</a:t>
            </a:r>
            <a:endParaRPr lang="en-US" sz="1800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1" y="2739060"/>
            <a:ext cx="3096344" cy="7920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US" altLang="zh-CN" sz="1200" dirty="0" smtClean="0">
              <a:latin typeface="+mn-ea"/>
            </a:endParaRPr>
          </a:p>
          <a:p>
            <a:r>
              <a:rPr lang="en-US" altLang="zh-CN" sz="1200" dirty="0" smtClean="0">
                <a:latin typeface="+mn-ea"/>
              </a:rPr>
              <a:t>Number </a:t>
            </a:r>
            <a:r>
              <a:rPr lang="en-US" altLang="zh-CN" sz="1200" dirty="0">
                <a:latin typeface="+mn-ea"/>
              </a:rPr>
              <a:t>of charging/Number of </a:t>
            </a:r>
            <a:r>
              <a:rPr lang="en-US" altLang="zh-CN" sz="1200" dirty="0" smtClean="0">
                <a:latin typeface="+mn-ea"/>
              </a:rPr>
              <a:t>scan</a:t>
            </a:r>
            <a:endParaRPr lang="en-US" altLang="zh-CN" sz="1200" dirty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27985" y="3531148"/>
            <a:ext cx="3096344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US" altLang="zh-CN" sz="1200" dirty="0" smtClean="0">
              <a:latin typeface="+mn-ea"/>
            </a:endParaRPr>
          </a:p>
          <a:p>
            <a:r>
              <a:rPr lang="en-US" altLang="zh-CN" sz="1200" dirty="0" smtClean="0">
                <a:latin typeface="+mn-ea"/>
              </a:rPr>
              <a:t>Number </a:t>
            </a:r>
            <a:r>
              <a:rPr lang="en-US" altLang="zh-CN" sz="1200" dirty="0">
                <a:latin typeface="+mn-ea"/>
              </a:rPr>
              <a:t>of payment/Number of </a:t>
            </a:r>
            <a:r>
              <a:rPr lang="en-US" altLang="zh-CN" sz="1200" dirty="0" smtClean="0">
                <a:latin typeface="+mn-ea"/>
              </a:rPr>
              <a:t>charging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1487567">
            <a:off x="7166993" y="1511797"/>
            <a:ext cx="1473617" cy="34328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67500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 No data for this month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93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22267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think-cell Slide" r:id="rId5" imgW="235" imgH="235" progId="TCLayout.ActiveDocument.1">
                  <p:embed/>
                </p:oleObj>
              </mc:Choice>
              <mc:Fallback>
                <p:oleObj name="think-cell Slide" r:id="rId5" imgW="235" imgH="23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spcCol="0" rtlCol="0" anchor="t" anchorCtr="0" compatLnSpc="1">
            <a:noAutofit/>
          </a:bodyPr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Monthly charging orders in </a:t>
            </a:r>
            <a:r>
              <a:rPr lang="en-US" altLang="zh-CN" dirty="0"/>
              <a:t>Dec.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  <a:pPr/>
              <a:t>7</a:t>
            </a:fld>
            <a:endParaRPr lang="en-GB" noProof="0" dirty="0"/>
          </a:p>
        </p:txBody>
      </p:sp>
      <p:graphicFrame>
        <p:nvGraphicFramePr>
          <p:cNvPr id="5" name="内容占位符 6">
            <a:extLst>
              <a:ext uri="{FF2B5EF4-FFF2-40B4-BE49-F238E27FC236}">
                <a16:creationId xmlns:a16="http://schemas.microsoft.com/office/drawing/2014/main" id="{1B6CB6E9-4DCD-464D-B56E-4E56C7F487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316503"/>
              </p:ext>
            </p:extLst>
          </p:nvPr>
        </p:nvGraphicFramePr>
        <p:xfrm>
          <a:off x="365125" y="1563687"/>
          <a:ext cx="7807325" cy="3197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4">
            <a:extLst>
              <a:ext uri="{FF2B5EF4-FFF2-40B4-BE49-F238E27FC236}">
                <a16:creationId xmlns:a16="http://schemas.microsoft.com/office/drawing/2014/main" id="{46E0A714-FC28-4736-A45D-8E1E8D96892C}"/>
              </a:ext>
            </a:extLst>
          </p:cNvPr>
          <p:cNvSpPr txBox="1"/>
          <p:nvPr/>
        </p:nvSpPr>
        <p:spPr>
          <a:xfrm>
            <a:off x="365125" y="1233250"/>
            <a:ext cx="8280920" cy="1800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 smtClean="0"/>
              <a:t>Order: number </a:t>
            </a:r>
            <a:r>
              <a:rPr lang="en-US" altLang="zh-CN" sz="1200" dirty="0"/>
              <a:t>of </a:t>
            </a:r>
            <a:r>
              <a:rPr lang="en-US" altLang="zh-CN" sz="1200" dirty="0" smtClean="0"/>
              <a:t>charging orders/</a:t>
            </a:r>
            <a:r>
              <a:rPr lang="en-US" altLang="zh-CN" sz="1200" dirty="0" smtClean="0">
                <a:latin typeface="+mn-ea"/>
              </a:rPr>
              <a:t>CPO</a:t>
            </a:r>
            <a:endParaRPr lang="en-US" altLang="zh-CN" sz="1200" dirty="0">
              <a:latin typeface="+mn-ea"/>
            </a:endParaRPr>
          </a:p>
          <a:p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091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04444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think-cell Slide" r:id="rId5" imgW="235" imgH="235" progId="TCLayout.ActiveDocument.1">
                  <p:embed/>
                </p:oleObj>
              </mc:Choice>
              <mc:Fallback>
                <p:oleObj name="think-cell Slide" r:id="rId5" imgW="235" imgH="23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spcCol="0" rtlCol="0" anchor="t" anchorCtr="0" compatLnSpc="1">
            <a:noAutofit/>
          </a:bodyPr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363" y="700088"/>
            <a:ext cx="8413200" cy="513160"/>
          </a:xfrm>
        </p:spPr>
        <p:txBody>
          <a:bodyPr/>
          <a:lstStyle/>
          <a:p>
            <a:r>
              <a:rPr lang="en-US" altLang="zh-CN" dirty="0" smtClean="0"/>
              <a:t>Weekly charging orders  in </a:t>
            </a:r>
            <a:r>
              <a:rPr lang="en-US" altLang="zh-CN" dirty="0"/>
              <a:t>Dec.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  <a:pPr/>
              <a:t>8</a:t>
            </a:fld>
            <a:endParaRPr lang="en-GB" noProof="0" dirty="0"/>
          </a:p>
        </p:txBody>
      </p:sp>
      <p:graphicFrame>
        <p:nvGraphicFramePr>
          <p:cNvPr id="5" name="内容占位符 6">
            <a:extLst>
              <a:ext uri="{FF2B5EF4-FFF2-40B4-BE49-F238E27FC236}">
                <a16:creationId xmlns:a16="http://schemas.microsoft.com/office/drawing/2014/main" id="{DC0A3031-C968-4255-B25F-B8D285AE5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946403"/>
              </p:ext>
            </p:extLst>
          </p:nvPr>
        </p:nvGraphicFramePr>
        <p:xfrm>
          <a:off x="365400" y="1554886"/>
          <a:ext cx="7992888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400" y="1222779"/>
            <a:ext cx="8208912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>
                <a:latin typeface="+mn-ea"/>
              </a:rPr>
              <a:t>Weekly </a:t>
            </a:r>
            <a:r>
              <a:rPr lang="en-US" altLang="zh-CN" sz="1200" dirty="0" smtClean="0">
                <a:latin typeface="+mn-ea"/>
              </a:rPr>
              <a:t>charging orders/CPO.</a:t>
            </a:r>
            <a:endParaRPr lang="en-US" altLang="zh-CN" sz="1200" dirty="0">
              <a:latin typeface="+mn-ea"/>
            </a:endParaRPr>
          </a:p>
          <a:p>
            <a:endParaRPr lang="zh-CN" altLang="en-US" sz="1800" dirty="0" smtClean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96336" y="843558"/>
            <a:ext cx="761952" cy="3792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US" sz="1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32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72934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think-cell Slide" r:id="rId5" imgW="235" imgH="235" progId="TCLayout.ActiveDocument.1">
                  <p:embed/>
                </p:oleObj>
              </mc:Choice>
              <mc:Fallback>
                <p:oleObj name="think-cell Slide" r:id="rId5" imgW="235" imgH="23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spcCol="0" rtlCol="0" anchor="t" anchorCtr="0" compatLnSpc="1">
            <a:noAutofit/>
          </a:bodyPr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average charging </a:t>
            </a:r>
            <a:r>
              <a:rPr lang="en-US" altLang="zh-CN" dirty="0" smtClean="0"/>
              <a:t>fee of </a:t>
            </a:r>
            <a:r>
              <a:rPr lang="en-US" altLang="zh-CN" dirty="0"/>
              <a:t>users </a:t>
            </a:r>
            <a:r>
              <a:rPr lang="en-US" altLang="zh-CN" dirty="0" smtClean="0"/>
              <a:t>in </a:t>
            </a:r>
            <a:r>
              <a:rPr lang="en-US" altLang="zh-CN" dirty="0"/>
              <a:t>Dec.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  <a:pPr/>
              <a:t>9</a:t>
            </a:fld>
            <a:endParaRPr lang="en-GB" noProof="0" dirty="0"/>
          </a:p>
        </p:txBody>
      </p:sp>
      <p:graphicFrame>
        <p:nvGraphicFramePr>
          <p:cNvPr id="5" name="内容占位符 6">
            <a:extLst>
              <a:ext uri="{FF2B5EF4-FFF2-40B4-BE49-F238E27FC236}">
                <a16:creationId xmlns:a16="http://schemas.microsoft.com/office/drawing/2014/main" id="{C36C0A31-6165-4479-99E6-CC0A534EA0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944195"/>
              </p:ext>
            </p:extLst>
          </p:nvPr>
        </p:nvGraphicFramePr>
        <p:xfrm>
          <a:off x="381908" y="1563688"/>
          <a:ext cx="8413750" cy="3203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TextBox 4">
            <a:extLst>
              <a:ext uri="{FF2B5EF4-FFF2-40B4-BE49-F238E27FC236}">
                <a16:creationId xmlns:a16="http://schemas.microsoft.com/office/drawing/2014/main" id="{46E0A714-FC28-4736-A45D-8E1E8D96892C}"/>
              </a:ext>
            </a:extLst>
          </p:cNvPr>
          <p:cNvSpPr txBox="1"/>
          <p:nvPr/>
        </p:nvSpPr>
        <p:spPr>
          <a:xfrm>
            <a:off x="374550" y="1195351"/>
            <a:ext cx="8280920" cy="1800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>
                <a:latin typeface="+mn-ea"/>
              </a:rPr>
              <a:t>Monthly average charging </a:t>
            </a:r>
            <a:r>
              <a:rPr lang="en-US" altLang="zh-CN" sz="1200" dirty="0" smtClean="0">
                <a:latin typeface="+mn-ea"/>
              </a:rPr>
              <a:t>fee: </a:t>
            </a:r>
            <a:r>
              <a:rPr lang="en-US" altLang="zh-CN" sz="1200" dirty="0">
                <a:latin typeface="+mn-ea"/>
              </a:rPr>
              <a:t>t</a:t>
            </a:r>
            <a:r>
              <a:rPr lang="en-US" altLang="zh-CN" sz="1200" dirty="0" smtClean="0">
                <a:latin typeface="+mn-ea"/>
              </a:rPr>
              <a:t>otal charging fee/number </a:t>
            </a:r>
            <a:r>
              <a:rPr lang="en-US" altLang="zh-CN" sz="1200" dirty="0">
                <a:latin typeface="+mn-ea"/>
              </a:rPr>
              <a:t>of users completed charging per month.</a:t>
            </a:r>
            <a:endParaRPr lang="zh-CN" altLang="en-US" sz="1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7112" y="1643993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000" dirty="0" smtClean="0">
                <a:latin typeface="+mn-lt"/>
              </a:rPr>
              <a:t>Unit: RMB</a:t>
            </a:r>
          </a:p>
        </p:txBody>
      </p:sp>
    </p:spTree>
    <p:extLst>
      <p:ext uri="{BB962C8B-B14F-4D97-AF65-F5344CB8AC3E}">
        <p14:creationId xmlns:p14="http://schemas.microsoft.com/office/powerpoint/2010/main" val="327938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e3.fNaR2qZTUd8moEuq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2rrOUrTTFSWUlwEB3oZ_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YJ8ovMDT4OXAGWTFxgTe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WiA5AtbR5W0xlj9YRbQn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0xc9z7TvSQDpb5jE7av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CsjBWjSPCeL5AEcffWR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HJvvnbQgGdx_3avekDT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2qd.TwsR_KEyP079SrBz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FIKIUVPTb.wc1FrVAUkw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6xr7rdRfOoD67e1aTQew"/>
</p:tagLst>
</file>

<file path=ppt/theme/theme1.xml><?xml version="1.0" encoding="utf-8"?>
<a:theme xmlns:a="http://schemas.openxmlformats.org/drawingml/2006/main" name="Mobility Asia_Presentation_16_9_rev">
  <a:themeElements>
    <a:clrScheme name="VWAG_CD_-Farben">
      <a:dk1>
        <a:srgbClr val="000000"/>
      </a:dk1>
      <a:lt1>
        <a:srgbClr val="FFFFFF"/>
      </a:lt1>
      <a:dk2>
        <a:srgbClr val="003366"/>
      </a:dk2>
      <a:lt2>
        <a:srgbClr val="D4D6D9"/>
      </a:lt2>
      <a:accent1>
        <a:srgbClr val="4C5356"/>
      </a:accent1>
      <a:accent2>
        <a:srgbClr val="A8ADB3"/>
      </a:accent2>
      <a:accent3>
        <a:srgbClr val="006384"/>
      </a:accent3>
      <a:accent4>
        <a:srgbClr val="5F1939"/>
      </a:accent4>
      <a:accent5>
        <a:srgbClr val="D4D6D9"/>
      </a:accent5>
      <a:accent6>
        <a:srgbClr val="80B0C8"/>
      </a:accent6>
      <a:hlink>
        <a:srgbClr val="004666"/>
      </a:hlink>
      <a:folHlink>
        <a:srgbClr val="A21E4D"/>
      </a:folHlink>
    </a:clrScheme>
    <a:fontScheme name="VWAG">
      <a:majorFont>
        <a:latin typeface="VWAG TheSans"/>
        <a:ea typeface=""/>
        <a:cs typeface=""/>
      </a:majorFont>
      <a:minorFont>
        <a:latin typeface="VWAG The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rtlCol="0" anchor="t" anchorCtr="0" compatLnSpc="1"/>
      <a:lstStyle>
        <a:defPPr marL="0" marR="0" indent="0" algn="l" defTabSz="675005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/>
      <a:lstStyle>
        <a:defPPr marL="0" marR="0" indent="0" algn="l" defTabSz="675005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de-DE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defRPr sz="1800" dirty="0" smtClean="0">
            <a:latin typeface="+mn-lt"/>
          </a:defRPr>
        </a:defPPr>
      </a:lstStyle>
    </a:txDef>
  </a:objectDefaults>
  <a:extraClrSchemeLst>
    <a:extraClrScheme>
      <a:clrScheme name="VWAG_Presentation_q_de 1">
        <a:dk1>
          <a:srgbClr val="000000"/>
        </a:dk1>
        <a:lt1>
          <a:srgbClr val="FFFFFF"/>
        </a:lt1>
        <a:dk2>
          <a:srgbClr val="003366"/>
        </a:dk2>
        <a:lt2>
          <a:srgbClr val="D4D6D9"/>
        </a:lt2>
        <a:accent1>
          <a:srgbClr val="A8ADB3"/>
        </a:accent1>
        <a:accent2>
          <a:srgbClr val="006384"/>
        </a:accent2>
        <a:accent3>
          <a:srgbClr val="FFFFFF"/>
        </a:accent3>
        <a:accent4>
          <a:srgbClr val="000000"/>
        </a:accent4>
        <a:accent5>
          <a:srgbClr val="D1D3D6"/>
        </a:accent5>
        <a:accent6>
          <a:srgbClr val="005977"/>
        </a:accent6>
        <a:hlink>
          <a:srgbClr val="5F1939"/>
        </a:hlink>
        <a:folHlink>
          <a:srgbClr val="80B0C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Template_for_PPT_Document</Template>
  <TotalTime>0</TotalTime>
  <Words>456</Words>
  <Application>Microsoft Office PowerPoint</Application>
  <PresentationFormat>On-screen Show (16:9)</PresentationFormat>
  <Paragraphs>113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Heiti SC Medium</vt:lpstr>
      <vt:lpstr>Heiti SC Light</vt:lpstr>
      <vt:lpstr>Arial</vt:lpstr>
      <vt:lpstr>VWAG TheSans</vt:lpstr>
      <vt:lpstr>Wingdings</vt:lpstr>
      <vt:lpstr>Mobility Asia_Presentation_16_9_rev</vt:lpstr>
      <vt:lpstr>think-cell Slide</vt:lpstr>
      <vt:lpstr>The Monthly Report of FBU Charging SOP2</vt:lpstr>
      <vt:lpstr>Content</vt:lpstr>
      <vt:lpstr>Monthly PV/UV in Dec.</vt:lpstr>
      <vt:lpstr>Weekly PV/UV in Dec.</vt:lpstr>
      <vt:lpstr>Monthly usage frequency in Nov.</vt:lpstr>
      <vt:lpstr>Funnel analysis in Dec.</vt:lpstr>
      <vt:lpstr>Monthly charging orders in Dec.</vt:lpstr>
      <vt:lpstr>Weekly charging orders  in Dec.</vt:lpstr>
      <vt:lpstr>Monthly average charging fee of users in Dec.</vt:lpstr>
      <vt:lpstr>Monthly average charging amount (KWH) of users in Dec.</vt:lpstr>
      <vt:lpstr>Monthly charging station rating in Dec.</vt:lpstr>
      <vt:lpstr>Monthly charging pile rating in Dec.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Administrator</dc:creator>
  <cp:lastModifiedBy>Cheng, Junge</cp:lastModifiedBy>
  <cp:revision>397</cp:revision>
  <dcterms:created xsi:type="dcterms:W3CDTF">2019-05-16T02:17:00Z</dcterms:created>
  <dcterms:modified xsi:type="dcterms:W3CDTF">2020-01-10T10:09:52Z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