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05" r:id="rId3"/>
    <p:sldId id="395" r:id="rId5"/>
    <p:sldId id="371" r:id="rId6"/>
    <p:sldId id="370" r:id="rId7"/>
    <p:sldId id="367" r:id="rId8"/>
    <p:sldId id="390" r:id="rId9"/>
    <p:sldId id="379" r:id="rId10"/>
    <p:sldId id="394" r:id="rId11"/>
    <p:sldId id="382" r:id="rId12"/>
    <p:sldId id="384" r:id="rId13"/>
    <p:sldId id="321" r:id="rId14"/>
    <p:sldId id="387" r:id="rId15"/>
  </p:sldIdLst>
  <p:sldSz cx="9144000" cy="5143500" type="screen16x9"/>
  <p:notesSz cx="7099300" cy="10236200"/>
  <p:embeddedFontLst>
    <p:embeddedFont>
      <p:font typeface="VWAG TheSans" panose="020B0502050302020203" pitchFamily="34" charset="0"/>
      <p:regular r:id="rId21"/>
      <p:bold r:id="rId22"/>
      <p:italic r:id="rId23"/>
    </p:embeddedFont>
  </p:embeddedFontLst>
  <p:custDataLst>
    <p:tags r:id="rId24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33807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72732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11721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79C033-6073-44E6-899B-39F134BEEF99}">
          <p14:sldIdLst>
            <p14:sldId id="305"/>
            <p14:sldId id="395"/>
          </p14:sldIdLst>
        </p14:section>
        <p14:section name="Traffic analysis" id="{111FD36C-2EDD-4270-9893-80ABD0DFD465}">
          <p14:sldIdLst>
            <p14:sldId id="371"/>
            <p14:sldId id="367"/>
            <p14:sldId id="370"/>
          </p14:sldIdLst>
        </p14:section>
        <p14:section name="Funnel analysis" id="{78A44214-4A94-405B-B8CB-52C16BFE4309}">
          <p14:sldIdLst>
            <p14:sldId id="390"/>
          </p14:sldIdLst>
        </p14:section>
        <p14:section name="Order analysis" id="{75714706-3A22-4DFA-9A1D-57FF8478A8FF}">
          <p14:sldIdLst>
            <p14:sldId id="379"/>
            <p14:sldId id="394"/>
            <p14:sldId id="382"/>
            <p14:sldId id="384"/>
          </p14:sldIdLst>
        </p14:section>
        <p14:section name="Rating analysis" id="{43CE4964-E0C0-4C92-BF73-66A2BDAAC74F}">
          <p14:sldIdLst>
            <p14:sldId id="321"/>
            <p14:sldId id="38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  <a:srgbClr val="004666"/>
    <a:srgbClr val="95A844"/>
    <a:srgbClr val="C2CCA6"/>
    <a:srgbClr val="C6DFE7"/>
    <a:srgbClr val="D8AA00"/>
    <a:srgbClr val="F6E5BC"/>
    <a:srgbClr val="A21E4D"/>
    <a:srgbClr val="4C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42" autoAdjust="0"/>
    <p:restoredTop sz="93424" autoAdjust="0"/>
  </p:normalViewPr>
  <p:slideViewPr>
    <p:cSldViewPr showGuides="1">
      <p:cViewPr varScale="1">
        <p:scale>
          <a:sx n="101" d="100"/>
          <a:sy n="101" d="100"/>
        </p:scale>
        <p:origin x="520" y="68"/>
      </p:cViewPr>
      <p:guideLst>
        <p:guide orient="horz" pos="441"/>
        <p:guide orient="horz" pos="3011"/>
        <p:guide orient="horz" pos="3178"/>
        <p:guide orient="horz" pos="2615"/>
        <p:guide orient="horz" pos="350"/>
        <p:guide orient="horz" pos="985"/>
        <p:guide pos="249"/>
        <p:guide pos="2857"/>
        <p:guide pos="2780"/>
        <p:guide pos="5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1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baseline="0" dirty="0" smtClean="0">
                <a:solidFill>
                  <a:schemeClr val="accent1"/>
                </a:solidFill>
                <a:effectLst/>
              </a:rPr>
              <a:t>PV/UV</a:t>
            </a:r>
            <a:endParaRPr lang="zh-CN" altLang="en-US" b="0" dirty="0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 c:formatCode="m/d;@">
                  <c:v>Feb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22904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 c:formatCode="m/d;@">
                  <c:v>Feb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3693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093504"/>
        <c:axId val="53095808"/>
      </c:barChart>
      <c:catAx>
        <c:axId val="5309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0925898994993"/>
              <c:y val="0.67135075269414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095808"/>
        <c:crosses val="autoZero"/>
        <c:auto val="1"/>
        <c:lblAlgn val="ctr"/>
        <c:lblOffset val="100"/>
        <c:noMultiLvlLbl val="0"/>
      </c:catAx>
      <c:valAx>
        <c:axId val="530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09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7307146040707"/>
          <c:y val="0.795504702407225"/>
          <c:w val="0.110291249442876"/>
          <c:h val="0.08407133918966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PV/UV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246145026433"/>
          <c:y val="0.22601226993865"/>
          <c:w val="0.87812122868357"/>
          <c:h val="0.3838331288343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>
                  <c:v>CW07</c:v>
                </c:pt>
                <c:pt idx="2">
                  <c:v>CW08</c:v>
                </c:pt>
                <c:pt idx="3">
                  <c:v>CW09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6606</c:v>
                </c:pt>
                <c:pt idx="1">
                  <c:v>4943</c:v>
                </c:pt>
                <c:pt idx="2">
                  <c:v>5645</c:v>
                </c:pt>
                <c:pt idx="3">
                  <c:v>5710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>
                  <c:v>CW07</c:v>
                </c:pt>
                <c:pt idx="2">
                  <c:v>CW08</c:v>
                </c:pt>
                <c:pt idx="3">
                  <c:v>CW09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1842</c:v>
                </c:pt>
                <c:pt idx="1">
                  <c:v>1664</c:v>
                </c:pt>
                <c:pt idx="2">
                  <c:v>1753</c:v>
                </c:pt>
                <c:pt idx="3">
                  <c:v>1705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517952"/>
        <c:axId val="57532800"/>
      </c:barChart>
      <c:catAx>
        <c:axId val="57517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4144696710848"/>
              <c:y val="0.6781416178983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532800"/>
        <c:crosses val="autoZero"/>
        <c:auto val="1"/>
        <c:lblAlgn val="ctr"/>
        <c:lblOffset val="100"/>
        <c:noMultiLvlLbl val="0"/>
      </c:catAx>
      <c:valAx>
        <c:axId val="575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51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5766709190677"/>
          <c:y val="0.781036506464919"/>
          <c:w val="0.136303022524956"/>
          <c:h val="0.0851659486177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Usage frequency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Usage Frequency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 c:formatCode="m/d;@">
                  <c:v>1~5</c:v>
                </c:pt>
                <c:pt idx="1" c:formatCode="m/d;@">
                  <c:v>6~10</c:v>
                </c:pt>
                <c:pt idx="2" c:formatCode="m/d;@">
                  <c:v>&gt;10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2681</c:v>
                </c:pt>
                <c:pt idx="1">
                  <c:v>513</c:v>
                </c:pt>
                <c:pt idx="2">
                  <c:v>499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7764864"/>
        <c:axId val="57865728"/>
      </c:barChart>
      <c:catAx>
        <c:axId val="577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865728"/>
        <c:crosses val="autoZero"/>
        <c:auto val="1"/>
        <c:lblAlgn val="ctr"/>
        <c:lblOffset val="100"/>
        <c:noMultiLvlLbl val="0"/>
      </c:catAx>
      <c:valAx>
        <c:axId val="578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7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Orders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Star 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415744"/>
        <c:axId val="58442496"/>
      </c:barChart>
      <c:catAx>
        <c:axId val="58415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CPO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52861565889169"/>
              <c:y val="0.70400167376200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442496"/>
        <c:crosses val="autoZero"/>
        <c:auto val="1"/>
        <c:lblAlgn val="ctr"/>
        <c:lblOffset val="100"/>
        <c:noMultiLvlLbl val="1"/>
      </c:catAx>
      <c:valAx>
        <c:axId val="58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41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4473986034765"/>
          <c:y val="0.795504639856702"/>
          <c:w val="0.0861463675531125"/>
          <c:h val="0.0840713649051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rgbClr val="6B6B6B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Mar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 Charge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 c:formatCode="m/d;@">
                  <c:v>CW07</c:v>
                </c:pt>
                <c:pt idx="2" c:formatCode="m/d;@">
                  <c:v>CW08</c:v>
                </c:pt>
                <c:pt idx="3" c:formatCode="m/d;@">
                  <c:v>CW09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TGOOD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 c:formatCode="m/d;@">
                  <c:v>CW07</c:v>
                </c:pt>
                <c:pt idx="2" c:formatCode="m/d;@">
                  <c:v>CW08</c:v>
                </c:pt>
                <c:pt idx="3" c:formatCode="m/d;@">
                  <c:v>CW09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8793344"/>
        <c:axId val="59259136"/>
      </c:barChart>
      <c:catAx>
        <c:axId val="5879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3049340864028"/>
              <c:y val="0.6906298605710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259136"/>
        <c:crosses val="autoZero"/>
        <c:auto val="1"/>
        <c:lblAlgn val="ctr"/>
        <c:lblOffset val="100"/>
        <c:noMultiLvlLbl val="0"/>
      </c:catAx>
      <c:valAx>
        <c:axId val="592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7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009118105996"/>
          <c:y val="0.813923163629967"/>
          <c:w val="0.266803813590282"/>
          <c:h val="0.0795203889382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charging fee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Amount(RMB)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 c:formatCode="m/d;@">
                  <c:v>StarCharge</c:v>
                </c:pt>
                <c:pt idx="1" c:formatCode="m/d;@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29.21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688640"/>
        <c:axId val="59778560"/>
      </c:barChart>
      <c:catAx>
        <c:axId val="5868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CPO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0495617293121"/>
              <c:y val="0.7016557509313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778560"/>
        <c:crosses val="autoZero"/>
        <c:auto val="1"/>
        <c:lblAlgn val="ctr"/>
        <c:lblOffset val="100"/>
        <c:noMultiLvlLbl val="0"/>
      </c:catAx>
      <c:valAx>
        <c:axId val="5977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6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Average charging </a:t>
            </a:r>
            <a:r>
              <a:rPr lang="en-US" altLang="zh-CN" dirty="0" smtClean="0"/>
              <a:t>amount (KWH)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Charging amount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 c:formatCode="m/d;@">
                  <c:v>Star Charge</c:v>
                </c:pt>
                <c:pt idx="1" c:formatCode="m/d;@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18.97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091008"/>
        <c:axId val="98093312"/>
      </c:barChart>
      <c:catAx>
        <c:axId val="9809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10306938047838"/>
              <c:y val="0.700518225602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093312"/>
        <c:crosses val="autoZero"/>
        <c:auto val="1"/>
        <c:lblAlgn val="ctr"/>
        <c:lblOffset val="100"/>
        <c:noMultiLvlLbl val="0"/>
      </c:catAx>
      <c:valAx>
        <c:axId val="980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/>
                  <a:t>KWH</a:t>
                </a:r>
                <a:endParaRPr lang="en-US" altLang="zh-CN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09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459634526816"/>
          <c:y val="0.805838779678029"/>
          <c:w val="0.212024127172783"/>
          <c:h val="0.0798228321302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station rating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Stations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☆</c:v>
                </c:pt>
                <c:pt idx="1">
                  <c:v>☆☆</c:v>
                </c:pt>
                <c:pt idx="2">
                  <c:v>☆☆☆</c:v>
                </c:pt>
                <c:pt idx="3">
                  <c:v>☆☆☆☆</c:v>
                </c:pt>
                <c:pt idx="4">
                  <c:v>☆☆☆☆☆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0668160"/>
        <c:axId val="60692352"/>
      </c:barChart>
      <c:catAx>
        <c:axId val="6066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28050928327601"/>
              <c:y val="0.77353664864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692352"/>
        <c:crosses val="autoZero"/>
        <c:auto val="1"/>
        <c:lblAlgn val="ctr"/>
        <c:lblOffset val="100"/>
        <c:noMultiLvlLbl val="0"/>
      </c:catAx>
      <c:valAx>
        <c:axId val="606923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6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799898809409"/>
          <c:y val="0.820161421132075"/>
          <c:w val="0.322160483153048"/>
          <c:h val="0.0812019568406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Pile Rating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61238880242857"/>
          <c:y val="0.133663630815784"/>
          <c:w val="0.895294637539147"/>
          <c:h val="0.5934446868742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Piles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☆</c:v>
                </c:pt>
                <c:pt idx="1">
                  <c:v>☆☆</c:v>
                </c:pt>
                <c:pt idx="2">
                  <c:v>☆☆☆</c:v>
                </c:pt>
                <c:pt idx="3">
                  <c:v>☆☆☆☆</c:v>
                </c:pt>
                <c:pt idx="4">
                  <c:v>☆☆☆☆☆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2319616"/>
        <c:axId val="122321152"/>
      </c:barChart>
      <c:catAx>
        <c:axId val="12231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38164863808993"/>
              <c:y val="0.80030821523656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321152"/>
        <c:crosses val="autoZero"/>
        <c:auto val="1"/>
        <c:lblAlgn val="ctr"/>
        <c:lblOffset val="100"/>
        <c:noMultiLvlLbl val="0"/>
      </c:catAx>
      <c:valAx>
        <c:axId val="1223211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31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5628054130562"/>
          <c:y val="0.835593608929938"/>
          <c:w val="0.28549042211847"/>
          <c:h val="0.0848536400739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07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2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21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A4E7E2-0BFB-4C1F-B401-EE29BDBF7FCA}" type="slidenum">
              <a:rPr lang="de-DE"/>
            </a:fld>
            <a:endParaRPr lang="de-DE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4255" tIns="47127" rIns="94255" bIns="471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66346" y="1272779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5138" y="3203973"/>
            <a:ext cx="8413200" cy="812006"/>
          </a:xfrm>
        </p:spPr>
        <p:txBody>
          <a:bodyPr/>
          <a:lstStyle>
            <a:lvl1pPr>
              <a:lnSpc>
                <a:spcPts val="3400"/>
              </a:lnSpc>
              <a:defRPr sz="2400" b="1" i="0">
                <a:latin typeface="+mj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5138" y="4013597"/>
            <a:ext cx="8413200" cy="617934"/>
          </a:xfrm>
        </p:spPr>
        <p:txBody>
          <a:bodyPr/>
          <a:lstStyle>
            <a:lvl1pPr>
              <a:lnSpc>
                <a:spcPts val="3400"/>
              </a:lnSpc>
              <a:defRPr sz="2000" b="0" i="0">
                <a:solidFill>
                  <a:schemeClr val="tx2"/>
                </a:solidFill>
                <a:latin typeface="+mn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200" y="1318022"/>
            <a:ext cx="4132800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1" y="1318022"/>
            <a:ext cx="4129454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33546" y="1318022"/>
            <a:ext cx="4132385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4754" y="1318022"/>
            <a:ext cx="4141177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0316_MOBILITY_ASIA_logo_dan-01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75" y="145515"/>
            <a:ext cx="1188000" cy="380759"/>
          </a:xfrm>
          <a:prstGeom prst="rect">
            <a:avLst/>
          </a:prstGeom>
        </p:spPr>
      </p:pic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400" y="1318022"/>
            <a:ext cx="8413200" cy="344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8923" y="4911329"/>
            <a:ext cx="677008" cy="13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defTabSz="817245">
              <a:spcBef>
                <a:spcPct val="0"/>
              </a:spcBef>
              <a:defRPr sz="800">
                <a:latin typeface="+mn-lt"/>
              </a:defRPr>
            </a:lvl1pPr>
          </a:lstStyle>
          <a:p>
            <a:fld id="{04ABC90F-D60A-4D10-BF9C-C7AC7A2BE08A}" type="slidenum">
              <a:rPr lang="en-GB" noProof="0" smtClean="0"/>
            </a:fld>
            <a:endParaRPr lang="en-GB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400" y="673894"/>
            <a:ext cx="8413200" cy="51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65400" y="571500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817245" rtl="0" eaLnBrk="1" fontAlgn="base" hangingPunct="1">
        <a:spcBef>
          <a:spcPct val="0"/>
        </a:spcBef>
        <a:spcAft>
          <a:spcPct val="0"/>
        </a:spcAft>
        <a:defRPr sz="2000" b="1" i="0" kern="1200" baseline="0">
          <a:solidFill>
            <a:schemeClr val="tx2"/>
          </a:solidFill>
          <a:latin typeface="+mj-lt"/>
          <a:ea typeface="Heiti SC Medium"/>
          <a:cs typeface="Heiti SC Medium"/>
        </a:defRPr>
      </a:lvl1pPr>
      <a:lvl2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2pPr>
      <a:lvl3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3pPr>
      <a:lvl4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4pPr>
      <a:lvl5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5pPr>
      <a:lvl6pPr marL="3898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6pPr>
      <a:lvl7pPr marL="77914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7pPr>
      <a:lvl8pPr marL="116903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8pPr>
      <a:lvl9pPr marL="15582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1pPr>
      <a:lvl2pPr marL="1625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2pPr>
      <a:lvl3pPr marL="32448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3pPr>
      <a:lvl4pPr marL="48704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4pPr>
      <a:lvl5pPr marL="6496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5pPr>
      <a:lvl6pPr marL="10388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42875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18180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20789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0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807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2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21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8.bin"/><Relationship Id="rId2" Type="http://schemas.openxmlformats.org/officeDocument/2006/relationships/tags" Target="../tags/tag15.xml"/><Relationship Id="rId1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9.bin"/><Relationship Id="rId2" Type="http://schemas.openxmlformats.org/officeDocument/2006/relationships/tags" Target="../tags/tag17.xml"/><Relationship Id="rId1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0.bin"/><Relationship Id="rId2" Type="http://schemas.openxmlformats.org/officeDocument/2006/relationships/tags" Target="../tags/tag19.xml"/><Relationship Id="rId1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5.bin"/><Relationship Id="rId2" Type="http://schemas.openxmlformats.org/officeDocument/2006/relationships/tags" Target="../tags/tag9.xml"/><Relationship Id="rId1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6.bin"/><Relationship Id="rId2" Type="http://schemas.openxmlformats.org/officeDocument/2006/relationships/tags" Target="../tags/tag11.xml"/><Relationship Id="rId1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7.bin"/><Relationship Id="rId2" Type="http://schemas.openxmlformats.org/officeDocument/2006/relationships/tags" Target="../tags/tag13.xml"/><Relationship Id="rId1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The Monthly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 of FBU </a:t>
            </a:r>
            <a:r>
              <a:rPr lang="en-US" altLang="zh-CN" smtClean="0"/>
              <a:t>Charging SOP2</a:t>
            </a:r>
            <a:endParaRPr lang="en-GB" dirty="0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Apr 03,</a:t>
            </a:r>
            <a:r>
              <a:rPr lang="zh-CN" altLang="en-US" dirty="0" smtClean="0"/>
              <a:t> </a:t>
            </a:r>
            <a:r>
              <a:rPr lang="en-US" altLang="zh-CN" dirty="0"/>
              <a:t>2020</a:t>
            </a:r>
            <a:endParaRPr lang="en-GB" dirty="0"/>
          </a:p>
        </p:txBody>
      </p:sp>
      <p:pic>
        <p:nvPicPr>
          <p:cNvPr id="214026" name="Picture 10" descr="Titel_Illu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8" y="1316831"/>
            <a:ext cx="839079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5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amount (KWH) of users in Mar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0363" y="1563688"/>
          <a:ext cx="7812087" cy="319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60363" y="1203598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amount </a:t>
            </a:r>
            <a:r>
              <a:rPr lang="en-US" altLang="zh-CN" sz="1200" dirty="0">
                <a:latin typeface="+mn-ea"/>
              </a:rPr>
              <a:t>: </a:t>
            </a:r>
            <a:r>
              <a:rPr lang="en-US" altLang="zh-CN" sz="1200" dirty="0" smtClean="0">
                <a:latin typeface="+mn-ea"/>
              </a:rPr>
              <a:t>total </a:t>
            </a:r>
            <a:r>
              <a:rPr lang="en-US" altLang="zh-CN" sz="1200" dirty="0">
                <a:latin typeface="+mn-ea"/>
              </a:rPr>
              <a:t>charging </a:t>
            </a:r>
            <a:r>
              <a:rPr lang="en-US" altLang="zh-CN" sz="1200" dirty="0" smtClean="0">
                <a:latin typeface="+mn-ea"/>
              </a:rPr>
              <a:t>amount/number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63564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KWH</a:t>
            </a:r>
            <a:endParaRPr lang="en-US" sz="1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6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station </a:t>
            </a:r>
            <a:r>
              <a:rPr lang="en-US" altLang="zh-CN" dirty="0" smtClean="0"/>
              <a:t>rating </a:t>
            </a:r>
            <a:r>
              <a:rPr lang="en-US" altLang="zh-CN" dirty="0"/>
              <a:t>in Mar.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9" name="内容占位符 7"/>
          <p:cNvGraphicFramePr/>
          <p:nvPr/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126" y="1164314"/>
            <a:ext cx="7861282" cy="399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station </a:t>
            </a:r>
            <a:r>
              <a:rPr lang="en-US" altLang="zh-CN" sz="1200" dirty="0" smtClean="0">
                <a:latin typeface="+mn-ea"/>
              </a:rPr>
              <a:t>rating: the number of charging stations/each rating. e.g. there are 1 charging station was rated with 2 stars. </a:t>
            </a: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7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pile </a:t>
            </a:r>
            <a:r>
              <a:rPr lang="en-US" altLang="zh-CN" dirty="0" smtClean="0"/>
              <a:t>rating </a:t>
            </a:r>
            <a:r>
              <a:rPr lang="en-US" altLang="zh-CN" dirty="0"/>
              <a:t>in Mar.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7"/>
          <p:cNvGraphicFramePr/>
          <p:nvPr/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00" y="1187054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rating: the number of charging stations/each rating. e.g. there are 1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was rated with 2</a:t>
            </a:r>
            <a:r>
              <a:rPr lang="en-US" altLang="zh-CN" sz="1200" dirty="0" smtClean="0">
                <a:latin typeface="+mn-ea"/>
              </a:rPr>
              <a:t> stars.</a:t>
            </a: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125" y="1340357"/>
            <a:ext cx="4135163" cy="34420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User</a:t>
            </a:r>
            <a:endParaRPr lang="en-US" altLang="zh-CN" sz="1200" b="1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PV/UV— Page3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Weekly PV/UV— Page4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usage frequency-Page 5</a:t>
            </a:r>
            <a:endParaRPr lang="en-US" altLang="zh-CN" sz="1200" dirty="0" smtClean="0"/>
          </a:p>
          <a:p>
            <a:pPr lvl="2" indent="0">
              <a:buNone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Funnel </a:t>
            </a:r>
            <a:r>
              <a:rPr lang="en-US" altLang="zh-CN" sz="1200" b="1" dirty="0"/>
              <a:t>A</a:t>
            </a:r>
            <a:r>
              <a:rPr lang="en-US" altLang="zh-CN" sz="1200" b="1" dirty="0" smtClean="0"/>
              <a:t>nalysis</a:t>
            </a:r>
            <a:endParaRPr lang="en-US" altLang="zh-CN" sz="1200" b="1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Funnel analysis in Mar. — Page 6 </a:t>
            </a:r>
            <a:endParaRPr lang="en-US" altLang="zh-CN" sz="1200" dirty="0" smtClean="0"/>
          </a:p>
          <a:p>
            <a:pPr lvl="2" indent="0">
              <a:buNone/>
            </a:pP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b="1" dirty="0"/>
              <a:t> </a:t>
            </a:r>
            <a:r>
              <a:rPr lang="en-US" altLang="zh-CN" sz="1200" b="1" dirty="0" smtClean="0"/>
              <a:t> Order</a:t>
            </a:r>
            <a:endParaRPr lang="en-US" altLang="zh-CN" sz="1200" b="1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Monthly charging orders — Page 7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</a:t>
            </a:r>
            <a:r>
              <a:rPr lang="en-US" altLang="zh-CN" sz="1200" dirty="0"/>
              <a:t>Weekly  charging orders — Page 8</a:t>
            </a: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   Monthly average charging fee — Page 9</a:t>
            </a: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   Monthly average charging amount — Page </a:t>
            </a:r>
            <a:r>
              <a:rPr lang="en-US" altLang="zh-CN" sz="1200" dirty="0" smtClean="0"/>
              <a:t>10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sz="700" noProof="0" smtClean="0"/>
            </a:fld>
            <a:endParaRPr lang="en-GB" sz="700" noProof="0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65125" y="674688"/>
            <a:ext cx="8413750" cy="512762"/>
          </a:xfrm>
        </p:spPr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00563" y="1361391"/>
            <a:ext cx="4135163" cy="308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1pPr>
            <a:lvl2pPr marL="1625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2pPr>
            <a:lvl3pPr marL="32448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3pPr>
            <a:lvl4pPr marL="48704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4pPr>
            <a:lvl5pPr marL="6496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5pPr>
            <a:lvl6pPr marL="10388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42875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18180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20789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Rating</a:t>
            </a:r>
            <a:endParaRPr lang="en-US" altLang="zh-CN" sz="1200" b="1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charging station rating— Page 11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</a:t>
            </a:r>
            <a:r>
              <a:rPr lang="en-US" altLang="zh-CN" sz="1200" dirty="0"/>
              <a:t>charging pile </a:t>
            </a:r>
            <a:r>
              <a:rPr lang="en-US" altLang="zh-CN" sz="1200" dirty="0" smtClean="0"/>
              <a:t>rating</a:t>
            </a:r>
            <a:r>
              <a:rPr lang="en-US" altLang="zh-CN" sz="1200" dirty="0"/>
              <a:t>— Page </a:t>
            </a:r>
            <a:r>
              <a:rPr lang="en-US" altLang="zh-CN" sz="1200" dirty="0" smtClean="0"/>
              <a:t>12</a:t>
            </a:r>
            <a:endParaRPr lang="en-US" altLang="zh-CN" sz="1200" dirty="0"/>
          </a:p>
          <a:p>
            <a:endParaRPr lang="en-US" altLang="zh-CN" sz="1200" dirty="0"/>
          </a:p>
          <a:p>
            <a:pPr lvl="2" indent="0">
              <a:buNone/>
            </a:pP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PV/UV in Mar.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0363" y="1563688"/>
          <a:ext cx="7776864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month</a:t>
            </a:r>
            <a:r>
              <a:rPr lang="en-US" altLang="zh-CN" sz="1200" kern="0" dirty="0" smtClean="0">
                <a:latin typeface="+mn-ea"/>
              </a:rPr>
              <a:t>. UV: number of users using services each month.</a:t>
            </a:r>
            <a:endParaRPr lang="en-US" sz="1200" kern="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40" y="4261674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PV data.</a:t>
            </a:r>
            <a:endParaRPr lang="en-US" sz="12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8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9542"/>
            <a:ext cx="8413200" cy="360040"/>
          </a:xfrm>
        </p:spPr>
        <p:txBody>
          <a:bodyPr/>
          <a:lstStyle/>
          <a:p>
            <a:r>
              <a:rPr lang="en-US" altLang="zh-CN" dirty="0"/>
              <a:t>Weekly </a:t>
            </a:r>
            <a:r>
              <a:rPr lang="en-US" altLang="zh-CN" dirty="0" smtClean="0"/>
              <a:t>PV/UV in Mar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7" name="内容占位符 6"/>
          <p:cNvGraphicFramePr/>
          <p:nvPr/>
        </p:nvGraphicFramePr>
        <p:xfrm>
          <a:off x="395824" y="1563688"/>
          <a:ext cx="7783257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week</a:t>
            </a:r>
            <a:r>
              <a:rPr lang="en-US" altLang="zh-CN" sz="1200" kern="0" dirty="0" smtClean="0">
                <a:latin typeface="+mn-ea"/>
              </a:rPr>
              <a:t>. UV: number of users using services each week.</a:t>
            </a:r>
            <a:endParaRPr lang="en-US" sz="12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2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usage frequency in Mar.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8" name="内容占位符 6"/>
          <p:cNvGraphicFramePr>
            <a:graphicFrameLocks noGrp="1"/>
          </p:cNvGraphicFramePr>
          <p:nvPr>
            <p:ph idx="1"/>
          </p:nvPr>
        </p:nvGraphicFramePr>
        <p:xfrm>
          <a:off x="371441" y="1547094"/>
          <a:ext cx="7776864" cy="305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187054"/>
            <a:ext cx="835292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usage </a:t>
            </a:r>
            <a:r>
              <a:rPr lang="en-US" altLang="zh-CN" sz="1200" dirty="0" smtClean="0">
                <a:latin typeface="+mn-ea"/>
              </a:rPr>
              <a:t>frequency: times of API calls/user/month (Any API call can be counted as once) 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752041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usage data.</a:t>
            </a:r>
            <a:endParaRPr lang="en-US" sz="12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1025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Funnel </a:t>
            </a:r>
            <a:r>
              <a:rPr lang="en-US" altLang="zh-CN" dirty="0" smtClean="0"/>
              <a:t>analysis in Mar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43608" y="1265279"/>
            <a:ext cx="2592290" cy="969725"/>
            <a:chOff x="0" y="-175258"/>
            <a:chExt cx="1944216" cy="1121292"/>
          </a:xfrm>
          <a:solidFill>
            <a:schemeClr val="accent6">
              <a:lumMod val="75000"/>
            </a:schemeClr>
          </a:solidFill>
        </p:grpSpPr>
        <p:sp>
          <p:nvSpPr>
            <p:cNvPr id="7" name="梯形 6"/>
            <p:cNvSpPr/>
            <p:nvPr/>
          </p:nvSpPr>
          <p:spPr>
            <a:xfrm rot="10800000">
              <a:off x="0" y="-175258"/>
              <a:ext cx="1944216" cy="1121291"/>
            </a:xfrm>
            <a:prstGeom prst="trapezoid">
              <a:avLst>
                <a:gd name="adj" fmla="val 28546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梯形 4"/>
            <p:cNvSpPr/>
            <p:nvPr/>
          </p:nvSpPr>
          <p:spPr>
            <a:xfrm>
              <a:off x="345455" y="-175257"/>
              <a:ext cx="1263740" cy="112129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dirty="0">
                  <a:solidFill>
                    <a:schemeClr val="accent6">
                      <a:lumMod val="50000"/>
                    </a:schemeClr>
                  </a:solidFill>
                </a:rPr>
                <a:t>Search</a:t>
              </a:r>
              <a:endParaRPr lang="en-US" altLang="zh-CN" sz="1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梯形 9"/>
          <p:cNvSpPr/>
          <p:nvPr/>
        </p:nvSpPr>
        <p:spPr>
          <a:xfrm rot="10800000">
            <a:off x="1331641" y="2235004"/>
            <a:ext cx="2026126" cy="823317"/>
          </a:xfrm>
          <a:prstGeom prst="trapezoid">
            <a:avLst>
              <a:gd name="adj" fmla="val 28546"/>
            </a:avLst>
          </a:prstGeom>
          <a:solidFill>
            <a:schemeClr val="accent6">
              <a:lumMod val="75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19991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19991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42658" y="3788593"/>
            <a:ext cx="1159138" cy="1326481"/>
            <a:chOff x="734649" y="1828294"/>
            <a:chExt cx="650704" cy="1138454"/>
          </a:xfrm>
        </p:grpSpPr>
        <p:sp>
          <p:nvSpPr>
            <p:cNvPr id="13" name="梯形 12"/>
            <p:cNvSpPr/>
            <p:nvPr/>
          </p:nvSpPr>
          <p:spPr>
            <a:xfrm rot="10800000">
              <a:off x="745181" y="1845457"/>
              <a:ext cx="640172" cy="1121291"/>
            </a:xfrm>
            <a:prstGeom prst="trapezoid">
              <a:avLst>
                <a:gd name="adj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39991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39991"/>
              </a:schemeClr>
            </a:effectRef>
            <a:fontRef idx="minor">
              <a:schemeClr val="lt1"/>
            </a:fontRef>
          </p:style>
        </p:sp>
        <p:sp>
          <p:nvSpPr>
            <p:cNvPr id="14" name="梯形 4"/>
            <p:cNvSpPr/>
            <p:nvPr/>
          </p:nvSpPr>
          <p:spPr>
            <a:xfrm>
              <a:off x="734649" y="1828294"/>
              <a:ext cx="640172" cy="1076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Payment</a:t>
              </a:r>
              <a:endParaRPr lang="en-US" sz="1800" kern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11961" y="2090988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6%</a:t>
            </a:r>
            <a:endParaRPr lang="en-US" sz="1800" dirty="0">
              <a:latin typeface="+mn-lt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347865" y="2162996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131841" y="2955084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梯形 19"/>
          <p:cNvSpPr/>
          <p:nvPr/>
        </p:nvSpPr>
        <p:spPr>
          <a:xfrm rot="10800000">
            <a:off x="1547664" y="3058316"/>
            <a:ext cx="1584176" cy="756471"/>
          </a:xfrm>
          <a:prstGeom prst="trapezoid">
            <a:avLst>
              <a:gd name="adj" fmla="val 2854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19991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19991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梯形 4"/>
          <p:cNvSpPr/>
          <p:nvPr/>
        </p:nvSpPr>
        <p:spPr>
          <a:xfrm>
            <a:off x="1645792" y="2278715"/>
            <a:ext cx="1256004" cy="8233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Scan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梯形 4"/>
          <p:cNvSpPr/>
          <p:nvPr/>
        </p:nvSpPr>
        <p:spPr>
          <a:xfrm>
            <a:off x="1645792" y="3062708"/>
            <a:ext cx="1256004" cy="7339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Charging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915817" y="3747172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3729" y="165894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47</a:t>
            </a:r>
            <a:endParaRPr lang="en-US" sz="18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5737" y="2595044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5737" y="3387132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1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7" y="417922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6055" y="2955290"/>
            <a:ext cx="648970" cy="350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33%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6022" y="2147579"/>
            <a:ext cx="4032448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scan/Number of search for charging </a:t>
            </a:r>
            <a:r>
              <a:rPr lang="en-US" altLang="zh-CN" sz="1200" dirty="0" smtClean="0">
                <a:latin typeface="+mn-ea"/>
              </a:rPr>
              <a:t>station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1910" y="3747135"/>
            <a:ext cx="575310" cy="350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0%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1" y="2739060"/>
            <a:ext cx="3096344" cy="792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charging/Number of </a:t>
            </a:r>
            <a:r>
              <a:rPr lang="en-US" altLang="zh-CN" sz="1200" dirty="0" smtClean="0">
                <a:latin typeface="+mn-ea"/>
              </a:rPr>
              <a:t>scan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7985" y="3531148"/>
            <a:ext cx="309634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payment/Number of </a:t>
            </a:r>
            <a:r>
              <a:rPr lang="en-US" altLang="zh-CN" sz="1200" dirty="0" smtClean="0">
                <a:latin typeface="+mn-ea"/>
              </a:rPr>
              <a:t>charging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Monthly charging orders in Mar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5125" y="1563687"/>
          <a:ext cx="7807325" cy="319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365125" y="1233250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Order: number </a:t>
            </a:r>
            <a:r>
              <a:rPr lang="en-US" altLang="zh-CN" sz="1200" dirty="0"/>
              <a:t>of </a:t>
            </a:r>
            <a:r>
              <a:rPr lang="en-US" altLang="zh-CN" sz="1200" dirty="0" smtClean="0"/>
              <a:t>charging orders/</a:t>
            </a:r>
            <a:r>
              <a:rPr lang="en-US" altLang="zh-CN" sz="1200" dirty="0" smtClean="0">
                <a:latin typeface="+mn-ea"/>
              </a:rPr>
              <a:t>CPO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9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363" y="700088"/>
            <a:ext cx="8413200" cy="513160"/>
          </a:xfrm>
        </p:spPr>
        <p:txBody>
          <a:bodyPr/>
          <a:lstStyle/>
          <a:p>
            <a:r>
              <a:rPr lang="en-US" altLang="zh-CN" dirty="0" smtClean="0"/>
              <a:t>Weekly charging orders  in Mar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5400" y="1554886"/>
          <a:ext cx="799288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400" y="1222779"/>
            <a:ext cx="820891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Weekly </a:t>
            </a:r>
            <a:r>
              <a:rPr lang="en-US" altLang="zh-CN" sz="1200" dirty="0" smtClean="0">
                <a:latin typeface="+mn-ea"/>
              </a:rPr>
              <a:t>charging orders/CPO.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6336" y="843558"/>
            <a:ext cx="761952" cy="379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4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fee of </a:t>
            </a:r>
            <a:r>
              <a:rPr lang="en-US" altLang="zh-CN" dirty="0"/>
              <a:t>users </a:t>
            </a:r>
            <a:r>
              <a:rPr lang="en-US" altLang="zh-CN" dirty="0" smtClean="0"/>
              <a:t>in Mar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81908" y="1563688"/>
          <a:ext cx="84137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74550" y="1195351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fee: </a:t>
            </a:r>
            <a:r>
              <a:rPr lang="en-US" altLang="zh-CN" sz="1200" dirty="0">
                <a:latin typeface="+mn-ea"/>
              </a:rPr>
              <a:t>t</a:t>
            </a:r>
            <a:r>
              <a:rPr lang="en-US" altLang="zh-CN" sz="1200" dirty="0" smtClean="0">
                <a:latin typeface="+mn-ea"/>
              </a:rPr>
              <a:t>otal charging fee/number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7112" y="1643993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RMB</a:t>
            </a:r>
            <a:endParaRPr lang="en-US" sz="1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SHe3.fNaR2qZTUd8moEuqQ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52rrOUrTTFSWUlwEB3oZ_g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VYJ8ovMDT4OXAGWTFxgTeA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NWiA5AtbR5W0xlj9YRbQnA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rB0xc9z7TvSQDpb5jE7avA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mpHJvvnbQgGdx_3avekDTA"/>
</p:tagLst>
</file>

<file path=ppt/tags/tag20.xml><?xml version="1.0" encoding="utf-8"?>
<p:tagLst xmlns:p="http://schemas.openxmlformats.org/presentationml/2006/main">
  <p:tag name="THINKCELLSHAPEDONOTDELETE" val="tMNCsjBWjSPCeL5AEcffWRA"/>
</p:tagLst>
</file>

<file path=ppt/tags/tag21.xml><?xml version="1.0" encoding="utf-8"?>
<p:tagLst xmlns:p="http://schemas.openxmlformats.org/presentationml/2006/main">
  <p:tag name="THINKCELLUNDODONOTDELETE" val="0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72qd.TwsR_KEyP079SrBzQ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IFIKIUVPTb.wc1FrVAUkwA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et6xr7rdRfOoD67e1aTQew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bility Asia_Presentation_16_9_rev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Template_for_PPT_Document</Template>
  <TotalTime>0</TotalTime>
  <Words>1936</Words>
  <Application>WPS 演示</Application>
  <PresentationFormat>On-screen Show (16:9)</PresentationFormat>
  <Paragraphs>138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Heiti SC Medium</vt:lpstr>
      <vt:lpstr>Heiti SC Light</vt:lpstr>
      <vt:lpstr>VWAG TheSans</vt:lpstr>
      <vt:lpstr>微软雅黑</vt:lpstr>
      <vt:lpstr>Arial Unicode MS</vt:lpstr>
      <vt:lpstr>Calibri</vt:lpstr>
      <vt:lpstr>等线</vt:lpstr>
      <vt:lpstr>Mobility Asia_Presentation_16_9_rev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Monthly Report of FBU Charging SOP2</vt:lpstr>
      <vt:lpstr>Content</vt:lpstr>
      <vt:lpstr>Monthly PV/UV in Feb.</vt:lpstr>
      <vt:lpstr>Weekly PV/UV in Feb.</vt:lpstr>
      <vt:lpstr>Monthly usage frequency in Feb.</vt:lpstr>
      <vt:lpstr>Funnel analysis in Feb.</vt:lpstr>
      <vt:lpstr>Monthly charging orders in Feb.</vt:lpstr>
      <vt:lpstr>Weekly charging orders  in Feb.</vt:lpstr>
      <vt:lpstr>Monthly average charging fee of users in Feb.</vt:lpstr>
      <vt:lpstr>Monthly average charging amount (KWH) of users in Feb.</vt:lpstr>
      <vt:lpstr>Monthly charging station rating in Feb.</vt:lpstr>
      <vt:lpstr>Monthly charging pile rating in Feb.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Administrator</dc:creator>
  <cp:lastModifiedBy>Pactera</cp:lastModifiedBy>
  <cp:revision>428</cp:revision>
  <dcterms:created xsi:type="dcterms:W3CDTF">2019-05-16T02:17:00Z</dcterms:created>
  <dcterms:modified xsi:type="dcterms:W3CDTF">2020-03-09T09:01:51Z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