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95" r:id="rId3"/>
    <p:sldId id="371" r:id="rId4"/>
    <p:sldId id="370" r:id="rId5"/>
    <p:sldId id="367" r:id="rId6"/>
    <p:sldId id="390" r:id="rId7"/>
    <p:sldId id="379" r:id="rId8"/>
    <p:sldId id="394" r:id="rId9"/>
    <p:sldId id="382" r:id="rId10"/>
    <p:sldId id="384" r:id="rId11"/>
    <p:sldId id="321" r:id="rId12"/>
    <p:sldId id="387" r:id="rId13"/>
  </p:sldIdLst>
  <p:sldSz cx="9144000" cy="5143500" type="screen16x9"/>
  <p:notesSz cx="7099300" cy="10236200"/>
  <p:embeddedFontLst>
    <p:embeddedFont>
      <p:font typeface="VWAG TheSans" panose="020B0502050302020203" pitchFamily="34" charset="0"/>
      <p:regular r:id="rId16"/>
      <p:bold r:id="rId17"/>
      <p:italic r:id="rId18"/>
    </p:embeddedFont>
  </p:embeddedFontLst>
  <p:custDataLst>
    <p:tags r:id="rId1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33807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72732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11721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79C033-6073-44E6-899B-39F134BEEF99}">
          <p14:sldIdLst>
            <p14:sldId id="305"/>
            <p14:sldId id="395"/>
          </p14:sldIdLst>
        </p14:section>
        <p14:section name="Traffic analysis" id="{111FD36C-2EDD-4270-9893-80ABD0DFD465}">
          <p14:sldIdLst>
            <p14:sldId id="371"/>
            <p14:sldId id="370"/>
            <p14:sldId id="367"/>
          </p14:sldIdLst>
        </p14:section>
        <p14:section name="Funnel analysis" id="{78A44214-4A94-405B-B8CB-52C16BFE4309}">
          <p14:sldIdLst>
            <p14:sldId id="390"/>
          </p14:sldIdLst>
        </p14:section>
        <p14:section name="Order analysis" id="{75714706-3A22-4DFA-9A1D-57FF8478A8FF}">
          <p14:sldIdLst>
            <p14:sldId id="379"/>
            <p14:sldId id="394"/>
            <p14:sldId id="382"/>
            <p14:sldId id="384"/>
          </p14:sldIdLst>
        </p14:section>
        <p14:section name="Rating analysis" id="{43CE4964-E0C0-4C92-BF73-66A2BDAAC74F}">
          <p14:sldIdLst>
            <p14:sldId id="321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3162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350" userDrawn="1">
          <p15:clr>
            <a:srgbClr val="A4A3A4"/>
          </p15:clr>
        </p15:guide>
        <p15:guide id="6" orient="horz" pos="985" userDrawn="1">
          <p15:clr>
            <a:srgbClr val="A4A3A4"/>
          </p15:clr>
        </p15:guide>
        <p15:guide id="7" pos="227">
          <p15:clr>
            <a:srgbClr val="A4A3A4"/>
          </p15:clr>
        </p15:guide>
        <p15:guide id="8" pos="2926">
          <p15:clr>
            <a:srgbClr val="A4A3A4"/>
          </p15:clr>
        </p15:guide>
        <p15:guide id="9" pos="2835">
          <p15:clr>
            <a:srgbClr val="A4A3A4"/>
          </p15:clr>
        </p15:guide>
        <p15:guide id="10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  <a:srgbClr val="004666"/>
    <a:srgbClr val="95A844"/>
    <a:srgbClr val="C2CCA6"/>
    <a:srgbClr val="C6DFE7"/>
    <a:srgbClr val="D8AA00"/>
    <a:srgbClr val="F6E5BC"/>
    <a:srgbClr val="A21E4D"/>
    <a:srgbClr val="4C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3424" autoAdjust="0"/>
  </p:normalViewPr>
  <p:slideViewPr>
    <p:cSldViewPr showGuides="1">
      <p:cViewPr varScale="1">
        <p:scale>
          <a:sx n="101" d="100"/>
          <a:sy n="101" d="100"/>
        </p:scale>
        <p:origin x="520" y="68"/>
      </p:cViewPr>
      <p:guideLst>
        <p:guide orient="horz" pos="441"/>
        <p:guide orient="horz" pos="3003"/>
        <p:guide orient="horz" pos="3162"/>
        <p:guide orient="horz" pos="2618"/>
        <p:guide orient="horz" pos="350"/>
        <p:guide orient="horz" pos="985"/>
        <p:guide pos="227"/>
        <p:guide pos="2926"/>
        <p:guide pos="2835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0" i="0" u="none" strike="noStrike" baseline="0" dirty="0" smtClean="0">
                <a:solidFill>
                  <a:schemeClr val="accent1"/>
                </a:solidFill>
                <a:effectLst/>
              </a:rPr>
              <a:t>PV/UV</a:t>
            </a:r>
            <a:endParaRPr lang="zh-CN" altLang="en-US" b="0" dirty="0">
              <a:solidFill>
                <a:schemeClr val="accent1"/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Nov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1-4823-A9B2-2FB26D469C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Nov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7-47FF-9640-63CD0C441E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93504"/>
        <c:axId val="53095808"/>
      </c:barChart>
      <c:catAx>
        <c:axId val="530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0925898994993049"/>
              <c:y val="0.6713507526941453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5808"/>
        <c:crosses val="autoZero"/>
        <c:auto val="1"/>
        <c:lblAlgn val="ctr"/>
        <c:lblOffset val="100"/>
        <c:noMultiLvlLbl val="0"/>
      </c:catAx>
      <c:valAx>
        <c:axId val="530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0714604070725"/>
          <c:y val="0.79550470240722493"/>
          <c:w val="0.11029124944287626"/>
          <c:h val="8.407133918966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PV/UV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21-4601-B024-C0819927D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169</c:v>
                </c:pt>
                <c:pt idx="2">
                  <c:v>77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4-4F7D-BD0A-58CD92F602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21-4601-B024-C0819927D73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27</c:v>
                </c:pt>
                <c:pt idx="2">
                  <c:v>19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8-4395-BA67-2266CE1AD0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17952"/>
        <c:axId val="57532800"/>
      </c:barChart>
      <c:catAx>
        <c:axId val="5751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414469671084787"/>
              <c:y val="0.678141617898311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2800"/>
        <c:crosses val="autoZero"/>
        <c:auto val="1"/>
        <c:lblAlgn val="ctr"/>
        <c:lblOffset val="100"/>
        <c:noMultiLvlLbl val="0"/>
      </c:catAx>
      <c:valAx>
        <c:axId val="575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76670919067744"/>
          <c:y val="0.78103650646491873"/>
          <c:w val="0.13630302252495569"/>
          <c:h val="8.5165948617776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Usage frequency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1~5</c:v>
                </c:pt>
                <c:pt idx="1">
                  <c:v>6~10</c:v>
                </c:pt>
                <c:pt idx="2">
                  <c:v>&gt;10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2-47CE-BAF1-2F22E4D5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7764864"/>
        <c:axId val="57865728"/>
      </c:barChart>
      <c:catAx>
        <c:axId val="57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Orders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1-4C72-8FDB-D355D1A65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48"/>
              <c:y val="0.7040016737620065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5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464"/>
          <c:y val="0.7955046398567025"/>
          <c:w val="8.6146367553112488E-2"/>
          <c:h val="8.4071364905199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Nov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0-45FF-B5D5-CD6881A01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0-45FF-B5D5-CD6881A01D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23"/>
              <c:y val="0.69062986057104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29"/>
          <c:y val="0.81392316362996708"/>
          <c:w val="0.26680381359028182"/>
          <c:h val="7.9520388938266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</a:t>
            </a:r>
            <a:r>
              <a:rPr lang="en-US" altLang="zh-CN" dirty="0" smtClean="0"/>
              <a:t>charging</a:t>
            </a:r>
            <a:r>
              <a:rPr lang="en-US" altLang="zh-CN" baseline="0" dirty="0" smtClean="0"/>
              <a:t> fee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Amount(RMB)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9.5000000000000001E-2</c:v>
                </c:pt>
                <c:pt idx="1">
                  <c:v>26.395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1-4298-81FF-8179B0D1EF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88640"/>
        <c:axId val="59778560"/>
      </c:barChart>
      <c:catAx>
        <c:axId val="5868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</a:p>
            </c:rich>
          </c:tx>
          <c:layout>
            <c:manualLayout>
              <c:xMode val="edge"/>
              <c:yMode val="edge"/>
              <c:x val="0.94049561729312137"/>
              <c:y val="0.701655750931396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78560"/>
        <c:crosses val="autoZero"/>
        <c:auto val="1"/>
        <c:lblAlgn val="ctr"/>
        <c:lblOffset val="100"/>
        <c:noMultiLvlLbl val="0"/>
      </c:catAx>
      <c:valAx>
        <c:axId val="597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charging </a:t>
            </a:r>
            <a:r>
              <a:rPr lang="en-US" altLang="zh-CN" dirty="0" smtClean="0"/>
              <a:t>amount (KWH)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Charging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5.2999999999999999E-2</c:v>
                </c:pt>
                <c:pt idx="1">
                  <c:v>14.404999999999999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D-4C25-A284-EAE04C1313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91008"/>
        <c:axId val="98093312"/>
      </c:barChart>
      <c:catAx>
        <c:axId val="980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1030693804783847"/>
              <c:y val="0.70051822560297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93312"/>
        <c:crosses val="autoZero"/>
        <c:auto val="1"/>
        <c:lblAlgn val="ctr"/>
        <c:lblOffset val="100"/>
        <c:noMultiLvlLbl val="0"/>
      </c:catAx>
      <c:valAx>
        <c:axId val="980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/>
                  <a:t>KWH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4596345268162"/>
          <c:y val="0.80583877967802864"/>
          <c:w val="0.21202412717278266"/>
          <c:h val="7.982283213021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station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Stations</c:v>
                </c:pt>
              </c:strCache>
            </c:strRef>
          </c:tx>
          <c:spPr>
            <a:solidFill>
              <a:schemeClr val="accent6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D-4CFD-B0DC-52641A650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0668160"/>
        <c:axId val="60692352"/>
      </c:barChart>
      <c:catAx>
        <c:axId val="606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2805092832760139"/>
              <c:y val="0.77353664864302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2352"/>
        <c:crosses val="autoZero"/>
        <c:auto val="1"/>
        <c:lblAlgn val="ctr"/>
        <c:lblOffset val="100"/>
        <c:noMultiLvlLbl val="0"/>
      </c:catAx>
      <c:valAx>
        <c:axId val="606923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79989880940937"/>
          <c:y val="0.8201614211320748"/>
          <c:w val="0.32216048315304757"/>
          <c:h val="8.1201956840652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Pile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123888024285745E-2"/>
          <c:y val="0.13366363081578431"/>
          <c:w val="0.8952946375391474"/>
          <c:h val="0.593444686874262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Piles</c:v>
                </c:pt>
              </c:strCache>
            </c:strRef>
          </c:tx>
          <c:spPr>
            <a:solidFill>
              <a:schemeClr val="accent6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C-4FF7-9DAA-B9B2748A1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319616"/>
        <c:axId val="122321152"/>
      </c:barChart>
      <c:catAx>
        <c:axId val="12231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16486380899322"/>
              <c:y val="0.80030821523656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1152"/>
        <c:crosses val="autoZero"/>
        <c:auto val="1"/>
        <c:lblAlgn val="ctr"/>
        <c:lblOffset val="100"/>
        <c:noMultiLvlLbl val="0"/>
      </c:catAx>
      <c:valAx>
        <c:axId val="1223211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62805413056153"/>
          <c:y val="0.83559360892993817"/>
          <c:w val="0.28549042211846987"/>
          <c:h val="8.2987013502428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5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4E7E2-0BFB-4C1F-B401-EE29BDBF7FCA}" type="slidenum">
              <a:rPr lang="de-DE"/>
              <a:pPr/>
              <a:t>1</a:t>
            </a:fld>
            <a:endParaRPr lang="de-DE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400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400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0316_MOBILITY_ASIA_logo_dan-01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75" y="145515"/>
            <a:ext cx="1188000" cy="380759"/>
          </a:xfrm>
          <a:prstGeom prst="rect">
            <a:avLst/>
          </a:prstGeom>
        </p:spPr>
      </p:pic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817245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817245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2pPr>
      <a:lvl3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3pPr>
      <a:lvl4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4pPr>
      <a:lvl5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5pPr>
      <a:lvl6pPr marL="3898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6pPr>
      <a:lvl7pPr marL="77914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7pPr>
      <a:lvl8pPr marL="116903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8pPr>
      <a:lvl9pPr marL="15582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5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48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4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6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88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75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0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9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chart" Target="../charts/chart8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hart" Target="../charts/char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The 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 of FBU Charging SOP2</a:t>
            </a:r>
            <a:endParaRPr lang="en-GB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Dec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/>
              <a:t>2019</a:t>
            </a:r>
            <a:endParaRPr lang="en-GB" dirty="0"/>
          </a:p>
        </p:txBody>
      </p:sp>
      <p:pic>
        <p:nvPicPr>
          <p:cNvPr id="214026" name="Picture 10" descr="Titel_Il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8" y="1316831"/>
            <a:ext cx="839079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1649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amount (KWH) of users 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10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AD8BE58E-91D3-4716-92D1-99B629424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81018"/>
              </p:ext>
            </p:extLst>
          </p:nvPr>
        </p:nvGraphicFramePr>
        <p:xfrm>
          <a:off x="360363" y="1563688"/>
          <a:ext cx="7812087" cy="319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0363" y="1203598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amount </a:t>
            </a:r>
            <a:r>
              <a:rPr lang="en-US" altLang="zh-CN" sz="1200" dirty="0">
                <a:latin typeface="+mn-ea"/>
              </a:rPr>
              <a:t>: </a:t>
            </a:r>
            <a:r>
              <a:rPr lang="en-US" altLang="zh-CN" sz="1200" dirty="0" smtClean="0">
                <a:latin typeface="+mn-ea"/>
              </a:rPr>
              <a:t>total </a:t>
            </a:r>
            <a:r>
              <a:rPr lang="en-US" altLang="zh-CN" sz="1200" dirty="0">
                <a:latin typeface="+mn-ea"/>
              </a:rPr>
              <a:t>charging </a:t>
            </a:r>
            <a:r>
              <a:rPr lang="en-US" altLang="zh-CN" sz="1200" dirty="0" smtClean="0">
                <a:latin typeface="+mn-ea"/>
              </a:rPr>
              <a:t>amount/number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63564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KWH</a:t>
            </a:r>
          </a:p>
        </p:txBody>
      </p:sp>
    </p:spTree>
    <p:extLst>
      <p:ext uri="{BB962C8B-B14F-4D97-AF65-F5344CB8AC3E}">
        <p14:creationId xmlns:p14="http://schemas.microsoft.com/office/powerpoint/2010/main" val="5183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3836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59D377-19CA-45E5-B2F3-646D742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station </a:t>
            </a:r>
            <a:r>
              <a:rPr lang="en-US" altLang="zh-CN" dirty="0" smtClean="0"/>
              <a:t>rating </a:t>
            </a:r>
            <a:r>
              <a:rPr lang="en-US" altLang="zh-CN" dirty="0"/>
              <a:t>in Nov.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F63CB-E5EB-4937-9E4B-C2530D460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11</a:t>
            </a:fld>
            <a:endParaRPr lang="en-GB" noProof="0" dirty="0"/>
          </a:p>
        </p:txBody>
      </p:sp>
      <p:graphicFrame>
        <p:nvGraphicFramePr>
          <p:cNvPr id="9" name="内容占位符 7">
            <a:extLst>
              <a:ext uri="{FF2B5EF4-FFF2-40B4-BE49-F238E27FC236}">
                <a16:creationId xmlns:a16="http://schemas.microsoft.com/office/drawing/2014/main" id="{C3D82F91-1CF4-4907-A76D-58851540E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202506"/>
              </p:ext>
            </p:extLst>
          </p:nvPr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83126" y="1164314"/>
            <a:ext cx="7861282" cy="399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station </a:t>
            </a:r>
            <a:r>
              <a:rPr lang="en-US" altLang="zh-CN" sz="1200" dirty="0" smtClean="0">
                <a:latin typeface="+mn-ea"/>
              </a:rPr>
              <a:t>rating: the number of charging stations/each rating. e.g. there are 1 charging station was rated with 3 stars. 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5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7915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pile </a:t>
            </a:r>
            <a:r>
              <a:rPr lang="en-US" altLang="zh-CN" dirty="0" smtClean="0"/>
              <a:t>rating </a:t>
            </a:r>
            <a:r>
              <a:rPr lang="en-US" altLang="zh-CN" dirty="0"/>
              <a:t>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12</a:t>
            </a:fld>
            <a:endParaRPr lang="en-GB" noProof="0" dirty="0"/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BD1F3C41-3D72-49A9-9CD4-FAEC5AEAD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50918"/>
              </p:ext>
            </p:extLst>
          </p:nvPr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5400" y="1187054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rating: the number of charging stations/each rating. e.g. there are 1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was rated with </a:t>
            </a:r>
            <a:r>
              <a:rPr lang="en-US" altLang="zh-CN" sz="1200" dirty="0" smtClean="0">
                <a:latin typeface="+mn-ea"/>
              </a:rPr>
              <a:t>4 stars.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4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9A31C-F92C-44B5-84E7-B613CC65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340357"/>
            <a:ext cx="4135163" cy="34420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User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PV/UV— Page3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PV/UV— Page4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usage frequency-Page </a:t>
            </a:r>
            <a:r>
              <a:rPr lang="en-US" altLang="zh-CN" sz="1200" dirty="0" smtClean="0"/>
              <a:t>5</a:t>
            </a:r>
          </a:p>
          <a:p>
            <a:pPr lvl="2" indent="0">
              <a:buNone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Funnel </a:t>
            </a:r>
            <a:r>
              <a:rPr lang="en-US" altLang="zh-CN" sz="1200" b="1" dirty="0"/>
              <a:t>A</a:t>
            </a:r>
            <a:r>
              <a:rPr lang="en-US" altLang="zh-CN" sz="1200" b="1" dirty="0" smtClean="0"/>
              <a:t>nalysis</a:t>
            </a:r>
            <a:endParaRPr lang="en-US" altLang="zh-CN" sz="1200" b="1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in Nov. — Page 6 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Order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Monthly charging orders — Page 7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</a:t>
            </a:r>
            <a:r>
              <a:rPr lang="en-US" altLang="zh-CN" sz="1200" dirty="0"/>
              <a:t>Weekly  charging orders — Page 8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fee — Page 9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Monthly average charging amount — Page </a:t>
            </a:r>
            <a:r>
              <a:rPr lang="en-US" altLang="zh-CN" sz="1200" dirty="0" smtClean="0"/>
              <a:t>10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06A87-0C58-4F20-9633-E7DBDFBBC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sz="700" noProof="0" smtClean="0"/>
              <a:t>2</a:t>
            </a:fld>
            <a:endParaRPr lang="en-GB" sz="700" noProof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7B2474-FA40-45EB-9B1A-3EC4D8EF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674688"/>
            <a:ext cx="8413750" cy="51276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B735AD-5A51-4AFD-8483-BD38C2B85F7C}"/>
              </a:ext>
            </a:extLst>
          </p:cNvPr>
          <p:cNvSpPr txBox="1">
            <a:spLocks/>
          </p:cNvSpPr>
          <p:nvPr/>
        </p:nvSpPr>
        <p:spPr bwMode="auto">
          <a:xfrm>
            <a:off x="4500563" y="1361391"/>
            <a:ext cx="4135163" cy="308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1pPr>
            <a:lvl2pPr marL="1625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2pPr>
            <a:lvl3pPr marL="32448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3pPr>
            <a:lvl4pPr marL="48704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4pPr>
            <a:lvl5pPr marL="6496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5pPr>
            <a:lvl6pPr marL="10388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42875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18180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20789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Rating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charging station rating— Page 11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</a:t>
            </a:r>
            <a:r>
              <a:rPr lang="en-US" altLang="zh-CN" sz="1200" dirty="0"/>
              <a:t>charging pile </a:t>
            </a:r>
            <a:r>
              <a:rPr lang="en-US" altLang="zh-CN" sz="1200" dirty="0" smtClean="0"/>
              <a:t>rating</a:t>
            </a:r>
            <a:r>
              <a:rPr lang="en-US" altLang="zh-CN" sz="1200" dirty="0"/>
              <a:t>— Page </a:t>
            </a:r>
            <a:r>
              <a:rPr lang="en-US" altLang="zh-CN" sz="1200" dirty="0" smtClean="0"/>
              <a:t>12</a:t>
            </a:r>
            <a:endParaRPr lang="en-US" altLang="zh-CN" sz="1200" dirty="0"/>
          </a:p>
          <a:p>
            <a:endParaRPr lang="en-US" altLang="zh-CN" sz="1200" dirty="0"/>
          </a:p>
          <a:p>
            <a:pPr lvl="2" indent="0">
              <a:buNone/>
            </a:pP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30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4853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PV/UV in Nov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EE57CF3D-DA83-4935-990C-1D51FD517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310746"/>
              </p:ext>
            </p:extLst>
          </p:nvPr>
        </p:nvGraphicFramePr>
        <p:xfrm>
          <a:off x="360363" y="1563688"/>
          <a:ext cx="7776864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month</a:t>
            </a:r>
            <a:r>
              <a:rPr lang="en-US" altLang="zh-CN" sz="1200" kern="0" dirty="0" smtClean="0">
                <a:latin typeface="+mn-ea"/>
              </a:rPr>
              <a:t>. UV: number of users using services each month.</a:t>
            </a:r>
            <a:endParaRPr lang="en-US" sz="1200" kern="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4261674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PV data.</a:t>
            </a:r>
            <a:endParaRPr lang="en-US" sz="12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2618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13200" cy="360040"/>
          </a:xfrm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altLang="zh-CN" dirty="0" smtClean="0"/>
              <a:t>PV/UV 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CD433FA-D4EA-4F97-8E43-CD2D6E455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615835"/>
              </p:ext>
            </p:extLst>
          </p:nvPr>
        </p:nvGraphicFramePr>
        <p:xfrm>
          <a:off x="382489" y="1563688"/>
          <a:ext cx="7783257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week</a:t>
            </a:r>
            <a:r>
              <a:rPr lang="en-US" altLang="zh-CN" sz="1200" kern="0" dirty="0" smtClean="0">
                <a:latin typeface="+mn-ea"/>
              </a:rPr>
              <a:t>. UV: number of users using services each week.</a:t>
            </a:r>
            <a:endParaRPr lang="en-US" sz="12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0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150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usage frequency 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DFF4497A-BB7A-4B2D-B048-094334368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46420"/>
              </p:ext>
            </p:extLst>
          </p:nvPr>
        </p:nvGraphicFramePr>
        <p:xfrm>
          <a:off x="371441" y="1547094"/>
          <a:ext cx="7776864" cy="305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187054"/>
            <a:ext cx="83529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usage </a:t>
            </a:r>
            <a:r>
              <a:rPr lang="en-US" altLang="zh-CN" sz="1200" dirty="0" smtClean="0">
                <a:latin typeface="+mn-ea"/>
              </a:rPr>
              <a:t>frequency: times of API calls/user/month (Any API call can be counted as once)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52041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usage data.</a:t>
            </a:r>
            <a:endParaRPr lang="en-US" sz="12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in Nov.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6</a:t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 smtClean="0">
                <a:latin typeface="+mn-lt"/>
              </a:rPr>
              <a:t>7</a:t>
            </a:r>
            <a:r>
              <a:rPr lang="en-US" altLang="zh-CN" sz="1800" dirty="0" smtClean="0">
                <a:latin typeface="+mn-lt"/>
              </a:rPr>
              <a:t>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67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7945" y="295508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60%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6022" y="2147579"/>
            <a:ext cx="403244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scan/Number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9913" y="374717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67%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2739060"/>
            <a:ext cx="3096344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charging/Number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985" y="3531148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payment/Number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7081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charging orders 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7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1B6CB6E9-4DCD-464D-B56E-4E56C7F48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283105"/>
              </p:ext>
            </p:extLst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9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5878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Weekly charging orders  in Nov.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8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DC0A3031-C968-4255-B25F-B8D285AE5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21564"/>
              </p:ext>
            </p:extLst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2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7405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fee of </a:t>
            </a:r>
            <a:r>
              <a:rPr lang="en-US" altLang="zh-CN" dirty="0"/>
              <a:t>users </a:t>
            </a:r>
            <a:r>
              <a:rPr lang="en-US" altLang="zh-CN" dirty="0" smtClean="0"/>
              <a:t>in </a:t>
            </a:r>
            <a:r>
              <a:rPr lang="en-US" altLang="zh-CN" dirty="0"/>
              <a:t>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9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C36C0A31-6165-4479-99E6-CC0A534EA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93275"/>
              </p:ext>
            </p:extLst>
          </p:nvPr>
        </p:nvGraphicFramePr>
        <p:xfrm>
          <a:off x="381908" y="1563688"/>
          <a:ext cx="84137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74550" y="1195351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fee: </a:t>
            </a:r>
            <a:r>
              <a:rPr lang="en-US" altLang="zh-CN" sz="1200" dirty="0">
                <a:latin typeface="+mn-ea"/>
              </a:rPr>
              <a:t>t</a:t>
            </a:r>
            <a:r>
              <a:rPr lang="en-US" altLang="zh-CN" sz="1200" dirty="0" smtClean="0">
                <a:latin typeface="+mn-ea"/>
              </a:rPr>
              <a:t>otal charging fee/number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112" y="1643993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RMB</a:t>
            </a:r>
          </a:p>
        </p:txBody>
      </p:sp>
    </p:spTree>
    <p:extLst>
      <p:ext uri="{BB962C8B-B14F-4D97-AF65-F5344CB8AC3E}">
        <p14:creationId xmlns:p14="http://schemas.microsoft.com/office/powerpoint/2010/main" val="32793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2rrOUrTTFSWUlwEB3oZ_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J8ovMDT4OXAGWTFxgT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iA5AtbR5W0xlj9YRbQ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0xc9z7TvSQDpb5jE7a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CsjBWjSPCeL5AEcffW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HJvvnbQgGdx_3avekD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qd.TwsR_KEyP079SrB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IKIUVPTb.wc1FrVAUk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e3.fNaR2qZTUd8moEuqQ"/>
</p:tagLst>
</file>

<file path=ppt/theme/theme1.xml><?xml version="1.0" encoding="utf-8"?>
<a:theme xmlns:a="http://schemas.openxmlformats.org/drawingml/2006/main" name="Mobility Asia_Presentation_16_9_rev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Template_for_PPT_Document</Template>
  <TotalTime>0</TotalTime>
  <Words>431</Words>
  <Application>Microsoft Office PowerPoint</Application>
  <PresentationFormat>On-screen Show (16:9)</PresentationFormat>
  <Paragraphs>109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Heiti SC Medium</vt:lpstr>
      <vt:lpstr>Heiti SC Light</vt:lpstr>
      <vt:lpstr>Arial</vt:lpstr>
      <vt:lpstr>VWAG TheSans</vt:lpstr>
      <vt:lpstr>Wingdings</vt:lpstr>
      <vt:lpstr>Mobility Asia_Presentation_16_9_rev</vt:lpstr>
      <vt:lpstr>think-cell Slide</vt:lpstr>
      <vt:lpstr>The Monthly Report of FBU Charging SOP2</vt:lpstr>
      <vt:lpstr>Content</vt:lpstr>
      <vt:lpstr>Monthly PV/UV in Nov</vt:lpstr>
      <vt:lpstr>Weekly PV/UV in Nov.</vt:lpstr>
      <vt:lpstr>Monthly usage frequency in Nov.</vt:lpstr>
      <vt:lpstr>Funnel analysis in Nov. </vt:lpstr>
      <vt:lpstr>Monthly charging orders in Nov.</vt:lpstr>
      <vt:lpstr>Weekly charging orders  in Nov. </vt:lpstr>
      <vt:lpstr>Monthly average charging fee of users in Nov.</vt:lpstr>
      <vt:lpstr>Monthly average charging amount (KWH) of users in Nov.</vt:lpstr>
      <vt:lpstr>Monthly charging station rating in Nov.</vt:lpstr>
      <vt:lpstr>Monthly charging pile rating in Nov.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Administrator</dc:creator>
  <cp:lastModifiedBy>Cheng, Junge</cp:lastModifiedBy>
  <cp:revision>382</cp:revision>
  <dcterms:created xsi:type="dcterms:W3CDTF">2019-05-16T02:17:00Z</dcterms:created>
  <dcterms:modified xsi:type="dcterms:W3CDTF">2019-12-12T09:29:51Z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