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73" r:id="rId15"/>
    <p:sldId id="268" r:id="rId16"/>
    <p:sldId id="272" r:id="rId17"/>
    <p:sldId id="269" r:id="rId18"/>
    <p:sldId id="271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6327"/>
  </p:normalViewPr>
  <p:slideViewPr>
    <p:cSldViewPr snapToGrid="0">
      <p:cViewPr varScale="1">
        <p:scale>
          <a:sx n="96" d="100"/>
          <a:sy n="96" d="100"/>
        </p:scale>
        <p:origin x="200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EE0E94-72A0-C948-80FA-7E5906A31069}" type="datetimeFigureOut">
              <a:rPr kumimoji="1" lang="ko-KR" altLang="en-US" smtClean="0"/>
              <a:t>2023. 8. 17.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B3FE23-656A-FC44-ABAA-E7D92FDD905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00033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B3FE23-656A-FC44-ABAA-E7D92FDD905E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94760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B3FE23-656A-FC44-ABAA-E7D92FDD905E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725285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B3FE23-656A-FC44-ABAA-E7D92FDD905E}" type="slidenum">
              <a:rPr kumimoji="1" lang="ko-KR" altLang="en-US" smtClean="0"/>
              <a:t>17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21937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47C1D9-13F4-98C6-1504-6BC2F212F3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6E8D2EB-34C8-6A33-E416-E9073E44CF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B9B209-6D71-08E8-DB44-F46B1F810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04612-B959-6649-995B-A49C2A334B16}" type="datetimeFigureOut">
              <a:rPr kumimoji="1" lang="ko-KR" altLang="en-US" smtClean="0"/>
              <a:t>2023. 8. 17.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56D5EA-28C4-CF08-F55A-B27C2D20A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3566D9-49E0-447D-03A6-784F6EF18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27AC5-4746-484A-AD74-7652D1087BE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12841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B38C3-9298-0304-6D40-08F2171D9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C5F8396-0FC5-4B95-0F8F-D4E325DA5C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112970-7629-0815-ED75-9E6901014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04612-B959-6649-995B-A49C2A334B16}" type="datetimeFigureOut">
              <a:rPr kumimoji="1" lang="ko-KR" altLang="en-US" smtClean="0"/>
              <a:t>2023. 8. 17.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8F5DEB-6BF3-05A3-5675-FA98D4452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ED32D4-0FDF-1B77-26EC-385BB49C0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27AC5-4746-484A-AD74-7652D1087BE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20115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73AC1CC-8616-962E-74A9-181E351E29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5881025-6491-8011-A60F-2B2387278E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DF813C-FC3B-8325-2F74-A56C53408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04612-B959-6649-995B-A49C2A334B16}" type="datetimeFigureOut">
              <a:rPr kumimoji="1" lang="ko-KR" altLang="en-US" smtClean="0"/>
              <a:t>2023. 8. 17.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8F4B80-E192-D39A-BF14-4EDFEAF70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4B51B9-A6C5-14A7-C542-2E6D1580E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27AC5-4746-484A-AD74-7652D1087BE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42963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CA9773-DFF1-315E-D16F-B11DD920D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9EC495-9440-90EF-B50B-EB257E679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C04BEF-A5AF-1011-EB9A-3746A8077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04612-B959-6649-995B-A49C2A334B16}" type="datetimeFigureOut">
              <a:rPr kumimoji="1" lang="ko-KR" altLang="en-US" smtClean="0"/>
              <a:t>2023. 8. 17.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CE3A49-7FAA-B9B5-649D-DC538ABFD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C9377B-3ECC-DB9E-85BB-EF449375B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27AC5-4746-484A-AD74-7652D1087BE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61973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F25B8C-63C7-B1C4-1F55-7B65CE4BF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DB643E-14E5-CCF0-E34E-BA4BC95104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06953C-D3EE-3D6F-5DED-3C7D6F370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04612-B959-6649-995B-A49C2A334B16}" type="datetimeFigureOut">
              <a:rPr kumimoji="1" lang="ko-KR" altLang="en-US" smtClean="0"/>
              <a:t>2023. 8. 17.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54C3FE-384F-3E6D-FD43-882971BE2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E1FFB6-3A27-0AAE-135D-308FCC004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27AC5-4746-484A-AD74-7652D1087BE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04544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3DFD04-E0D1-F520-8705-F365BC9A6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B312DB-EBB6-FD86-37D4-3D1B24825A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6857368-478D-3D86-3F18-D5DCBF2E77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CD9FAA-CD9B-1EE4-48CE-EB7C56F69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04612-B959-6649-995B-A49C2A334B16}" type="datetimeFigureOut">
              <a:rPr kumimoji="1" lang="ko-KR" altLang="en-US" smtClean="0"/>
              <a:t>2023. 8. 17.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56BA28-209D-12F8-D30D-EDC191D6E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D44E6F-C8A2-AD3C-FD8F-D3ED07BD4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27AC5-4746-484A-AD74-7652D1087BE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09573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BE0502-931C-520F-4B5E-201E76E54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77BBF3-D45F-1D59-741E-566B9E93A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54AE391-AD7A-DBC6-6DA2-B8230CD0FB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A8CF224-170C-3D5E-61E6-995EB5DB0B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3A04A88-9792-C9BF-8E1D-7D4BE660E9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C978106-BA69-0623-F5C9-CC46486BC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04612-B959-6649-995B-A49C2A334B16}" type="datetimeFigureOut">
              <a:rPr kumimoji="1" lang="ko-KR" altLang="en-US" smtClean="0"/>
              <a:t>2023. 8. 17.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14C44F7-8F06-9275-B51C-5A88A3AF1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D77E6C6-0474-5D41-55D1-4FDFB7D1C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27AC5-4746-484A-AD74-7652D1087BE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13743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3D5C82-2D9D-F2BE-A402-C76EEE85B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B14ED56-BB11-817A-33FA-E968181B5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04612-B959-6649-995B-A49C2A334B16}" type="datetimeFigureOut">
              <a:rPr kumimoji="1" lang="ko-KR" altLang="en-US" smtClean="0"/>
              <a:t>2023. 8. 17.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F2DCBC7-4913-D489-6000-3D48A46F1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1586D9A-8AB8-9DCA-2D76-7EC69358E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27AC5-4746-484A-AD74-7652D1087BE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17636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AF6A15D-1A45-2A58-AB4F-39B902584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04612-B959-6649-995B-A49C2A334B16}" type="datetimeFigureOut">
              <a:rPr kumimoji="1" lang="ko-KR" altLang="en-US" smtClean="0"/>
              <a:t>2023. 8. 17.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7DBEEC7-9B00-A91C-0262-B979D7D9D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828D12-AA21-DB5F-3156-39DDE6665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27AC5-4746-484A-AD74-7652D1087BE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46733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60A05D-7DAC-7AD7-D143-66FE716B1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E15A23-889D-FA3C-FB5E-EA0C2A506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AE3340B-D8C4-8E2E-E97B-4EA0584DA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501DB3-C7EE-3EF3-1895-FF3DCC48B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04612-B959-6649-995B-A49C2A334B16}" type="datetimeFigureOut">
              <a:rPr kumimoji="1" lang="ko-KR" altLang="en-US" smtClean="0"/>
              <a:t>2023. 8. 17.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D0E8F2-C958-DDBE-2CDE-8E3B35D7F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A0D7BA-19E8-2810-AA39-1348A7793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27AC5-4746-484A-AD74-7652D1087BE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72340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77B135-D162-E36C-4268-5D387D469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55CC2D4-6031-6633-5419-9B5A31B1C1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CBCFAF4-6645-EE2E-D20C-D1820DE0F8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F39496-D27D-E20B-23E4-9C2C5F77D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04612-B959-6649-995B-A49C2A334B16}" type="datetimeFigureOut">
              <a:rPr kumimoji="1" lang="ko-KR" altLang="en-US" smtClean="0"/>
              <a:t>2023. 8. 17.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0FAF95-8008-AB6A-AC50-60BCE5454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B673D2-E061-DFCA-B1FD-30751D67B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27AC5-4746-484A-AD74-7652D1087BE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94244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EB3607A-F4CB-B6FE-F595-4BA9CB89F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A67E1E-A72B-052E-6E37-8A60DAFEB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73FF23-ADF9-9605-09E1-EAAFF168FE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04612-B959-6649-995B-A49C2A334B16}" type="datetimeFigureOut">
              <a:rPr kumimoji="1" lang="ko-KR" altLang="en-US" smtClean="0"/>
              <a:t>2023. 8. 17.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8A0D4F-F9FF-4DDB-1F5E-C67B387315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23623B-CE1B-CBDD-8A54-AC4A8F49CF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27AC5-4746-484A-AD74-7652D1087BE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24250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406EBA-9478-D9E8-7D2E-AC45D41A14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ko-KR" altLang="en-US" sz="54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졸업프로젝트 </a:t>
            </a:r>
            <a:r>
              <a:rPr kumimoji="1" lang="en-US" altLang="ko-KR" sz="54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10</a:t>
            </a:r>
            <a:r>
              <a:rPr kumimoji="1" lang="ko-KR" altLang="en-US" sz="54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주차 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C81730F-B353-CFA8-8023-3978050326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ko-KR" altLang="en-US" dirty="0" err="1">
                <a:latin typeface="NanumSquare" panose="020B0600000101010101" pitchFamily="34" charset="-127"/>
                <a:ea typeface="NanumSquare" panose="020B0600000101010101" pitchFamily="34" charset="-127"/>
              </a:rPr>
              <a:t>신채영</a:t>
            </a:r>
            <a:r>
              <a:rPr kumimoji="1" lang="ko-KR" altLang="en-US" dirty="0">
                <a:latin typeface="NanumSquare" panose="020B0600000101010101" pitchFamily="34" charset="-127"/>
                <a:ea typeface="NanumSquare" panose="020B0600000101010101" pitchFamily="34" charset="-127"/>
              </a:rPr>
              <a:t> 이규근</a:t>
            </a:r>
          </a:p>
        </p:txBody>
      </p:sp>
    </p:spTree>
    <p:extLst>
      <p:ext uri="{BB962C8B-B14F-4D97-AF65-F5344CB8AC3E}">
        <p14:creationId xmlns:p14="http://schemas.microsoft.com/office/powerpoint/2010/main" val="3183900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052FE6-FC32-D3AC-CFF5-1E232AF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b="1" dirty="0"/>
              <a:t>Result</a:t>
            </a:r>
            <a:endParaRPr kumimoji="1" lang="ko-KR" altLang="en-US" b="1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59A94F34-FDDE-A605-BA84-2DE0120347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0350" y="2502694"/>
            <a:ext cx="9131300" cy="299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093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052FE6-FC32-D3AC-CFF5-1E232AF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b="1" dirty="0"/>
              <a:t>Result</a:t>
            </a:r>
            <a:endParaRPr kumimoji="1" lang="ko-KR" altLang="en-US" b="1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B80C1E9-C250-FC2E-3F2F-333B230954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2100" y="2978944"/>
            <a:ext cx="9067800" cy="204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626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1686EB-0DE3-01CF-4B40-1C2E82A27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b="1" dirty="0"/>
              <a:t>Comparison</a:t>
            </a:r>
            <a:endParaRPr kumimoji="1" lang="ko-KR" altLang="en-US" b="1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5213C323-7EFA-AD39-2360-B82F3B9C5B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66374" y="1501110"/>
            <a:ext cx="6859251" cy="4991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932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5E1C82-4332-9370-2F78-4D3593E84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b="1" dirty="0"/>
              <a:t>SORT/</a:t>
            </a:r>
            <a:r>
              <a:rPr kumimoji="1" lang="en-US" altLang="ko-KR" b="1" dirty="0" err="1"/>
              <a:t>DeepSORT</a:t>
            </a:r>
            <a:endParaRPr kumimoji="1"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12C7CD-22BE-8B3A-6415-45A19FF67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" altLang="ko-KR" dirty="0">
                <a:effectLst/>
              </a:rPr>
              <a:t>Appearance Information Integration</a:t>
            </a:r>
            <a:endParaRPr lang="en" altLang="ko-KR" dirty="0"/>
          </a:p>
          <a:p>
            <a:pPr>
              <a:lnSpc>
                <a:spcPct val="150000"/>
              </a:lnSpc>
            </a:pPr>
            <a:r>
              <a:rPr lang="en" altLang="ko-KR" dirty="0">
                <a:effectLst/>
              </a:rPr>
              <a:t>Kalman Filtering and Data Association</a:t>
            </a:r>
            <a:endParaRPr lang="en" altLang="ko-KR" dirty="0"/>
          </a:p>
          <a:p>
            <a:pPr>
              <a:lnSpc>
                <a:spcPct val="150000"/>
              </a:lnSpc>
            </a:pPr>
            <a:r>
              <a:rPr lang="en" altLang="ko-KR" dirty="0">
                <a:effectLst/>
              </a:rPr>
              <a:t>Deep Association Metric</a:t>
            </a:r>
            <a:endParaRPr lang="en" altLang="ko-KR" dirty="0"/>
          </a:p>
          <a:p>
            <a:pPr>
              <a:lnSpc>
                <a:spcPct val="150000"/>
              </a:lnSpc>
            </a:pPr>
            <a:r>
              <a:rPr lang="en" altLang="ko-KR" dirty="0">
                <a:effectLst/>
              </a:rPr>
              <a:t>Matching Cascade</a:t>
            </a:r>
            <a:endParaRPr lang="en" altLang="ko-KR" dirty="0"/>
          </a:p>
          <a:p>
            <a:pPr>
              <a:lnSpc>
                <a:spcPct val="150000"/>
              </a:lnSpc>
            </a:pPr>
            <a:r>
              <a:rPr lang="en" altLang="ko-KR" dirty="0">
                <a:effectLst/>
              </a:rPr>
              <a:t>Deep Appearance Descriptor</a:t>
            </a:r>
            <a:endParaRPr lang="en" altLang="ko-KR" dirty="0"/>
          </a:p>
          <a:p>
            <a:pPr>
              <a:lnSpc>
                <a:spcPct val="150000"/>
              </a:lnSpc>
            </a:pPr>
            <a:r>
              <a:rPr lang="en" altLang="ko-KR" dirty="0">
                <a:effectLst/>
              </a:rPr>
              <a:t>Real-time Performance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9653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165865-8933-442F-E118-25BA5BCE9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b="1" dirty="0" err="1"/>
              <a:t>Tracktor</a:t>
            </a:r>
            <a:endParaRPr kumimoji="1"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97484A-A762-A8A1-84B6-4B9C056C1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b="1" dirty="0">
                <a:effectLst/>
                <a:latin typeface="NanumSquare Bold" panose="020B0600000101010101" pitchFamily="34" charset="-127"/>
                <a:ea typeface="NanumSquare Bold" panose="020B0600000101010101" pitchFamily="34" charset="-127"/>
              </a:rPr>
              <a:t>객체 검출기의 회귀 기능을 활용</a:t>
            </a:r>
            <a:r>
              <a:rPr lang="ko-KR" altLang="en-US" dirty="0">
                <a:latin typeface="NanumSquare" panose="020B0600000101010101" pitchFamily="34" charset="-127"/>
                <a:ea typeface="NanumSquare" panose="020B0600000101010101" pitchFamily="34" charset="-127"/>
              </a:rPr>
              <a:t>하여 추적 작업을 단순화</a:t>
            </a:r>
            <a:endParaRPr lang="en-US" altLang="ko-KR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NanumSquare" panose="020B0600000101010101" pitchFamily="34" charset="-127"/>
                <a:ea typeface="NanumSquare" panose="020B0600000101010101" pitchFamily="34" charset="-127"/>
              </a:rPr>
              <a:t>복잡한 추적 도전 과제에 대한 새로운 연구 방향을 제시함</a:t>
            </a:r>
            <a:r>
              <a:rPr lang="en-US" altLang="ko-KR" dirty="0">
                <a:latin typeface="NanumSquare" panose="020B0600000101010101" pitchFamily="34" charset="-127"/>
                <a:ea typeface="NanumSquare" panose="020B0600000101010101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NanumSquare" panose="020B0600000101010101" pitchFamily="34" charset="-127"/>
                <a:ea typeface="NanumSquare" panose="020B0600000101010101" pitchFamily="34" charset="-127"/>
              </a:rPr>
              <a:t>복잡한 최적화 없이 온라인 추적을 가능하게 했을 뿐만 아니라</a:t>
            </a:r>
            <a:r>
              <a:rPr lang="en-US" altLang="ko-KR" dirty="0">
                <a:latin typeface="NanumSquare" panose="020B0600000101010101" pitchFamily="34" charset="-127"/>
                <a:ea typeface="NanumSquare" panose="020B0600000101010101" pitchFamily="34" charset="-127"/>
              </a:rPr>
              <a:t>, </a:t>
            </a:r>
            <a:r>
              <a:rPr lang="ko-KR" altLang="en-US" dirty="0">
                <a:latin typeface="NanumSquare" panose="020B0600000101010101" pitchFamily="34" charset="-127"/>
                <a:ea typeface="NanumSquare" panose="020B0600000101010101" pitchFamily="34" charset="-127"/>
              </a:rPr>
              <a:t>여러 추적 시나리오에서 </a:t>
            </a:r>
            <a:r>
              <a:rPr lang="en" altLang="ko-KR" dirty="0">
                <a:latin typeface="NanumSquare" panose="020B0600000101010101" pitchFamily="34" charset="-127"/>
                <a:ea typeface="NanumSquare" panose="020B0600000101010101" pitchFamily="34" charset="-127"/>
              </a:rPr>
              <a:t>SOTA</a:t>
            </a:r>
            <a:r>
              <a:rPr lang="ko-KR" altLang="en-US" dirty="0" err="1">
                <a:latin typeface="NanumSquare" panose="020B0600000101010101" pitchFamily="34" charset="-127"/>
                <a:ea typeface="NanumSquare" panose="020B0600000101010101" pitchFamily="34" charset="-127"/>
              </a:rPr>
              <a:t>를</a:t>
            </a:r>
            <a:r>
              <a:rPr lang="ko-KR" altLang="en-US" dirty="0">
                <a:latin typeface="NanumSquare" panose="020B0600000101010101" pitchFamily="34" charset="-127"/>
                <a:ea typeface="NanumSquare" panose="020B0600000101010101" pitchFamily="34" charset="-127"/>
              </a:rPr>
              <a:t> 달성했다</a:t>
            </a:r>
            <a:r>
              <a:rPr lang="en-US" altLang="ko-KR" dirty="0">
                <a:latin typeface="NanumSquare" panose="020B0600000101010101" pitchFamily="34" charset="-127"/>
                <a:ea typeface="NanumSquare" panose="020B0600000101010101" pitchFamily="34" charset="-127"/>
              </a:rPr>
              <a:t>(2019</a:t>
            </a:r>
            <a:r>
              <a:rPr lang="ko-KR" altLang="en-US" dirty="0">
                <a:latin typeface="NanumSquare" panose="020B0600000101010101" pitchFamily="34" charset="-127"/>
                <a:ea typeface="NanumSquare" panose="020B0600000101010101" pitchFamily="34" charset="-127"/>
              </a:rPr>
              <a:t>년 기준</a:t>
            </a:r>
            <a:r>
              <a:rPr lang="en-US" altLang="ko-KR" dirty="0">
                <a:latin typeface="NanumSquare" panose="020B0600000101010101" pitchFamily="34" charset="-127"/>
                <a:ea typeface="NanumSquare" panose="020B0600000101010101" pitchFamily="34" charset="-127"/>
              </a:rPr>
              <a:t>).</a:t>
            </a:r>
            <a:endParaRPr kumimoji="1" lang="ko-KR" altLang="en-US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2289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1686EB-0DE3-01CF-4B40-1C2E82A27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b="1" dirty="0"/>
              <a:t>Comparison</a:t>
            </a:r>
            <a:endParaRPr kumimoji="1" lang="ko-KR" altLang="en-US" b="1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57E22AD7-B74B-961C-DEC8-EF8B424B61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82650" y="2134394"/>
            <a:ext cx="104267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486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E51600-EBD4-A725-2A1B-035F2E504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b="1" dirty="0"/>
              <a:t>OC-SORT</a:t>
            </a:r>
            <a:endParaRPr kumimoji="1"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576844-D264-B9DD-DEFE-6B2D3C926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kumimoji="1" lang="ko-KR" altLang="en-US" dirty="0">
                <a:latin typeface="NanumSquare" panose="020B0600000101010101" pitchFamily="34" charset="-127"/>
                <a:ea typeface="NanumSquare" panose="020B0600000101010101" pitchFamily="34" charset="-127"/>
              </a:rPr>
              <a:t>선형 모션 가정의 문제점 극복</a:t>
            </a:r>
            <a:endParaRPr kumimoji="1" lang="en-US" altLang="ko-KR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pPr lvl="1">
              <a:lnSpc>
                <a:spcPct val="150000"/>
              </a:lnSpc>
            </a:pPr>
            <a:r>
              <a:rPr kumimoji="1" lang="ko-KR" altLang="en-US" dirty="0">
                <a:latin typeface="NanumSquare" panose="020B0600000101010101" pitchFamily="34" charset="-127"/>
                <a:ea typeface="NanumSquare" panose="020B0600000101010101" pitchFamily="34" charset="-127"/>
              </a:rPr>
              <a:t>기존 </a:t>
            </a:r>
            <a:r>
              <a:rPr kumimoji="1" lang="en-US" altLang="ko-KR" dirty="0">
                <a:latin typeface="NanumSquare" panose="020B0600000101010101" pitchFamily="34" charset="-127"/>
                <a:ea typeface="NanumSquare" panose="020B0600000101010101" pitchFamily="34" charset="-127"/>
              </a:rPr>
              <a:t>Kalman </a:t>
            </a:r>
            <a:r>
              <a:rPr kumimoji="1" lang="ko-KR" altLang="en-US" dirty="0">
                <a:latin typeface="NanumSquare" panose="020B0600000101010101" pitchFamily="34" charset="-127"/>
                <a:ea typeface="NanumSquare" panose="020B0600000101010101" pitchFamily="34" charset="-127"/>
              </a:rPr>
              <a:t>필터</a:t>
            </a:r>
            <a:r>
              <a:rPr kumimoji="1" lang="en-US" altLang="ko-KR" dirty="0">
                <a:latin typeface="NanumSquare" panose="020B0600000101010101" pitchFamily="34" charset="-127"/>
                <a:ea typeface="NanumSquare" panose="020B0600000101010101" pitchFamily="34" charset="-127"/>
              </a:rPr>
              <a:t>:</a:t>
            </a:r>
            <a:r>
              <a:rPr kumimoji="1" lang="ko-KR" altLang="en-US" dirty="0">
                <a:latin typeface="NanumSquare" panose="020B0600000101010101" pitchFamily="34" charset="-127"/>
                <a:ea typeface="NanumSquare" panose="020B0600000101010101" pitchFamily="34" charset="-127"/>
              </a:rPr>
              <a:t> 선형 모션을 가정함</a:t>
            </a:r>
            <a:r>
              <a:rPr kumimoji="1" lang="en-US" altLang="ko-KR" dirty="0">
                <a:latin typeface="NanumSquare" panose="020B0600000101010101" pitchFamily="34" charset="-127"/>
                <a:ea typeface="NanumSquare" panose="020B0600000101010101" pitchFamily="34" charset="-127"/>
              </a:rPr>
              <a:t>,</a:t>
            </a:r>
            <a:r>
              <a:rPr kumimoji="1" lang="ko-KR" altLang="en-US" dirty="0">
                <a:latin typeface="NanumSquare" panose="020B0600000101010101" pitchFamily="34" charset="-127"/>
                <a:ea typeface="NanumSquare" panose="020B0600000101010101" pitchFamily="34" charset="-127"/>
              </a:rPr>
              <a:t> 그러나 실제로 그렇지 않은 경우도 많음</a:t>
            </a:r>
            <a:endParaRPr kumimoji="1" lang="en-US" altLang="ko-KR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dirty="0">
                <a:latin typeface="NanumSquare" panose="020B0600000101010101" pitchFamily="34" charset="-127"/>
                <a:ea typeface="NanumSquare" panose="020B0600000101010101" pitchFamily="34" charset="-127"/>
              </a:rPr>
              <a:t>Observation-Centric Re-Update (ORU)</a:t>
            </a:r>
          </a:p>
          <a:p>
            <a:pPr lvl="1">
              <a:lnSpc>
                <a:spcPct val="150000"/>
              </a:lnSpc>
            </a:pPr>
            <a:r>
              <a:rPr kumimoji="1" lang="ko-KR" altLang="en-US" dirty="0">
                <a:latin typeface="NanumSquare" panose="020B0600000101010101" pitchFamily="34" charset="-127"/>
                <a:ea typeface="NanumSquare" panose="020B0600000101010101" pitchFamily="34" charset="-127"/>
              </a:rPr>
              <a:t>가상의 관찰을 사용하여 누적된 </a:t>
            </a:r>
            <a:r>
              <a:rPr kumimoji="1" lang="en-US" altLang="ko-KR" dirty="0">
                <a:latin typeface="NanumSquare" panose="020B0600000101010101" pitchFamily="34" charset="-127"/>
                <a:ea typeface="NanumSquare" panose="020B0600000101010101" pitchFamily="34" charset="-127"/>
              </a:rPr>
              <a:t>noise</a:t>
            </a:r>
            <a:r>
              <a:rPr kumimoji="1" lang="ko-KR" altLang="en-US" dirty="0" err="1">
                <a:latin typeface="NanumSquare" panose="020B0600000101010101" pitchFamily="34" charset="-127"/>
                <a:ea typeface="NanumSquare" panose="020B0600000101010101" pitchFamily="34" charset="-127"/>
              </a:rPr>
              <a:t>를</a:t>
            </a:r>
            <a:r>
              <a:rPr kumimoji="1" lang="ko-KR" altLang="en-US" dirty="0">
                <a:latin typeface="NanumSquare" panose="020B0600000101010101" pitchFamily="34" charset="-127"/>
                <a:ea typeface="NanumSquare" panose="020B0600000101010101" pitchFamily="34" charset="-127"/>
              </a:rPr>
              <a:t> 상쇄시킨다</a:t>
            </a:r>
            <a:r>
              <a:rPr kumimoji="1" lang="en-US" altLang="ko-KR" dirty="0">
                <a:latin typeface="NanumSquare" panose="020B0600000101010101" pitchFamily="34" charset="-127"/>
                <a:ea typeface="NanumSquare" panose="020B0600000101010101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dirty="0">
                <a:latin typeface="NanumSquare" panose="020B0600000101010101" pitchFamily="34" charset="-127"/>
                <a:ea typeface="NanumSquare" panose="020B0600000101010101" pitchFamily="34" charset="-127"/>
              </a:rPr>
              <a:t>Observation-Centric Momentum (OCM)</a:t>
            </a:r>
          </a:p>
          <a:p>
            <a:pPr lvl="1">
              <a:lnSpc>
                <a:spcPct val="150000"/>
              </a:lnSpc>
            </a:pPr>
            <a:r>
              <a:rPr kumimoji="1" lang="en-US" altLang="ko-KR" dirty="0">
                <a:latin typeface="NanumSquare" panose="020B0600000101010101" pitchFamily="34" charset="-127"/>
                <a:ea typeface="NanumSquare" panose="020B0600000101010101" pitchFamily="34" charset="-127"/>
              </a:rPr>
              <a:t>Consistency cost</a:t>
            </a:r>
            <a:r>
              <a:rPr kumimoji="1" lang="ko-KR" altLang="en-US" dirty="0" err="1">
                <a:latin typeface="NanumSquare" panose="020B0600000101010101" pitchFamily="34" charset="-127"/>
                <a:ea typeface="NanumSquare" panose="020B0600000101010101" pitchFamily="34" charset="-127"/>
              </a:rPr>
              <a:t>를</a:t>
            </a:r>
            <a:r>
              <a:rPr kumimoji="1" lang="ko-KR" altLang="en-US" dirty="0">
                <a:latin typeface="NanumSquare" panose="020B0600000101010101" pitchFamily="34" charset="-127"/>
                <a:ea typeface="NanumSquare" panose="020B0600000101010101" pitchFamily="34" charset="-127"/>
              </a:rPr>
              <a:t> 통합하여 누적하는 계산 알고리즘</a:t>
            </a:r>
            <a:endParaRPr kumimoji="1" lang="en-US" altLang="ko-KR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61332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A69BD2-CC06-C613-7753-9BE788392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ko-KR" b="1" dirty="0" err="1">
                <a:effectLst/>
              </a:rPr>
              <a:t>ByteTrack</a:t>
            </a:r>
            <a:r>
              <a:rPr lang="en" altLang="ko-KR" b="1" dirty="0">
                <a:effectLst/>
              </a:rPr>
              <a:t> Association Module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83FD8F-87ED-D2B8-5D60-200B0748C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7966" y="1381992"/>
            <a:ext cx="7815833" cy="536999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" altLang="ko-KR" sz="2000" b="1" dirty="0">
                <a:effectLst/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False </a:t>
            </a:r>
            <a:r>
              <a:rPr lang="en" altLang="ko-KR" sz="2000" b="1" dirty="0" err="1">
                <a:effectLst/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postive</a:t>
            </a:r>
            <a:r>
              <a:rPr lang="en" altLang="ko-KR" sz="2000" b="1" dirty="0">
                <a:effectLst/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 </a:t>
            </a:r>
            <a:r>
              <a:rPr lang="ko-KR" altLang="en-US" sz="2000" b="1" dirty="0">
                <a:effectLst/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와 </a:t>
            </a:r>
            <a:r>
              <a:rPr lang="en" altLang="ko-KR" sz="2000" b="1" dirty="0">
                <a:effectLst/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occlusion(</a:t>
            </a:r>
            <a:r>
              <a:rPr lang="en" altLang="ko-KR" sz="2000" b="1" dirty="0" err="1">
                <a:effectLst/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IDSw</a:t>
            </a:r>
            <a:r>
              <a:rPr lang="en" altLang="ko-KR" sz="2000" b="1" dirty="0">
                <a:effectLst/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.) </a:t>
            </a:r>
            <a:r>
              <a:rPr lang="ko-KR" altLang="en-US" sz="2000" b="1" dirty="0">
                <a:effectLst/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문제를 동시에 해결</a:t>
            </a:r>
            <a:r>
              <a:rPr lang="en-US" altLang="ko-KR" sz="2000" b="1" dirty="0">
                <a:effectLst/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!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>
                <a:latin typeface="NanumSquare" panose="020B0600000101010101" pitchFamily="34" charset="-127"/>
                <a:ea typeface="NanumSquare" panose="020B0600000101010101" pitchFamily="34" charset="-127"/>
              </a:rPr>
              <a:t>박스를 모두 저장하고 </a:t>
            </a:r>
            <a:r>
              <a:rPr lang="en" altLang="ko-KR" sz="1600" dirty="0">
                <a:latin typeface="NanumSquare" panose="020B0600000101010101" pitchFamily="34" charset="-127"/>
                <a:ea typeface="NanumSquare" panose="020B0600000101010101" pitchFamily="34" charset="-127"/>
              </a:rPr>
              <a:t>High </a:t>
            </a:r>
            <a:r>
              <a:rPr lang="ko-KR" altLang="en-US" sz="1600" dirty="0" err="1">
                <a:latin typeface="NanumSquare" panose="020B0600000101010101" pitchFamily="34" charset="-127"/>
                <a:ea typeface="NanumSquare" panose="020B0600000101010101" pitchFamily="34" charset="-127"/>
              </a:rPr>
              <a:t>기준값보다</a:t>
            </a:r>
            <a:r>
              <a:rPr lang="ko-KR" altLang="en-US" sz="1600" dirty="0">
                <a:latin typeface="NanumSquare" panose="020B0600000101010101" pitchFamily="34" charset="-127"/>
                <a:ea typeface="NanumSquare" panose="020B0600000101010101" pitchFamily="34" charset="-127"/>
              </a:rPr>
              <a:t> 높은 박스는 </a:t>
            </a:r>
            <a:r>
              <a:rPr lang="en" altLang="ko-KR" sz="1600" dirty="0">
                <a:latin typeface="NanumSquare" panose="020B0600000101010101" pitchFamily="34" charset="-127"/>
                <a:ea typeface="NanumSquare" panose="020B0600000101010101" pitchFamily="34" charset="-127"/>
              </a:rPr>
              <a:t>D high</a:t>
            </a:r>
            <a:r>
              <a:rPr lang="ko-KR" altLang="en-US" sz="1600" dirty="0">
                <a:latin typeface="NanumSquare" panose="020B0600000101010101" pitchFamily="34" charset="-127"/>
                <a:ea typeface="NanumSquare" panose="020B0600000101010101" pitchFamily="34" charset="-127"/>
              </a:rPr>
              <a:t>에 저장하고 </a:t>
            </a:r>
            <a:r>
              <a:rPr lang="en" altLang="ko-KR" sz="1600" dirty="0">
                <a:latin typeface="NanumSquare" panose="020B0600000101010101" pitchFamily="34" charset="-127"/>
                <a:ea typeface="NanumSquare" panose="020B0600000101010101" pitchFamily="34" charset="-127"/>
              </a:rPr>
              <a:t>Low</a:t>
            </a:r>
            <a:r>
              <a:rPr lang="ko-KR" altLang="en-US" sz="1600" dirty="0" err="1">
                <a:latin typeface="NanumSquare" panose="020B0600000101010101" pitchFamily="34" charset="-127"/>
                <a:ea typeface="NanumSquare" panose="020B0600000101010101" pitchFamily="34" charset="-127"/>
              </a:rPr>
              <a:t>기준값</a:t>
            </a:r>
            <a:r>
              <a:rPr lang="en-US" altLang="ko-KR" sz="1600" dirty="0">
                <a:latin typeface="NanumSquare" panose="020B0600000101010101" pitchFamily="34" charset="-127"/>
                <a:ea typeface="NanumSquare" panose="020B0600000101010101" pitchFamily="34" charset="-127"/>
              </a:rPr>
              <a:t>~</a:t>
            </a:r>
            <a:r>
              <a:rPr lang="en" altLang="ko-KR" sz="1600" dirty="0">
                <a:latin typeface="NanumSquare" panose="020B0600000101010101" pitchFamily="34" charset="-127"/>
                <a:ea typeface="NanumSquare" panose="020B0600000101010101" pitchFamily="34" charset="-127"/>
              </a:rPr>
              <a:t>high</a:t>
            </a:r>
            <a:r>
              <a:rPr lang="ko-KR" altLang="en-US" sz="1600" dirty="0" err="1">
                <a:latin typeface="NanumSquare" panose="020B0600000101010101" pitchFamily="34" charset="-127"/>
                <a:ea typeface="NanumSquare" panose="020B0600000101010101" pitchFamily="34" charset="-127"/>
              </a:rPr>
              <a:t>기준값에</a:t>
            </a:r>
            <a:r>
              <a:rPr lang="ko-KR" altLang="en-US" sz="1600" dirty="0">
                <a:latin typeface="NanumSquare" panose="020B0600000101010101" pitchFamily="34" charset="-127"/>
                <a:ea typeface="NanumSquare" panose="020B0600000101010101" pitchFamily="34" charset="-127"/>
              </a:rPr>
              <a:t> 해당되는 박스들은 </a:t>
            </a:r>
            <a:r>
              <a:rPr lang="en" altLang="ko-KR" sz="1600" dirty="0" err="1">
                <a:latin typeface="NanumSquare" panose="020B0600000101010101" pitchFamily="34" charset="-127"/>
                <a:ea typeface="NanumSquare" panose="020B0600000101010101" pitchFamily="34" charset="-127"/>
              </a:rPr>
              <a:t>Dlow</a:t>
            </a:r>
            <a:r>
              <a:rPr lang="en" altLang="ko-KR" sz="1600" dirty="0"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r>
              <a:rPr lang="ko-KR" altLang="en-US" sz="1600" dirty="0">
                <a:latin typeface="NanumSquare" panose="020B0600000101010101" pitchFamily="34" charset="-127"/>
                <a:ea typeface="NanumSquare" panose="020B0600000101010101" pitchFamily="34" charset="-127"/>
              </a:rPr>
              <a:t>에 저장한다</a:t>
            </a:r>
            <a:r>
              <a:rPr lang="en-US" altLang="ko-KR" sz="1600" dirty="0">
                <a:latin typeface="NanumSquare" panose="020B0600000101010101" pitchFamily="34" charset="-127"/>
                <a:ea typeface="NanumSquare" panose="020B0600000101010101" pitchFamily="34" charset="-127"/>
              </a:rPr>
              <a:t>. </a:t>
            </a:r>
            <a:r>
              <a:rPr lang="ko-KR" altLang="en-US" sz="1600" dirty="0">
                <a:latin typeface="NanumSquare" panose="020B0600000101010101" pitchFamily="34" charset="-127"/>
                <a:ea typeface="NanumSquare" panose="020B0600000101010101" pitchFamily="34" charset="-127"/>
              </a:rPr>
              <a:t>나머지는 버린다</a:t>
            </a:r>
            <a:r>
              <a:rPr lang="en-US" altLang="ko-KR" sz="1600" dirty="0">
                <a:latin typeface="NanumSquare" panose="020B0600000101010101" pitchFamily="34" charset="-127"/>
                <a:ea typeface="NanumSquare" panose="020B0600000101010101" pitchFamily="34" charset="-127"/>
              </a:rPr>
              <a:t>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>
                <a:latin typeface="NanumSquare" panose="020B0600000101010101" pitchFamily="34" charset="-127"/>
                <a:ea typeface="NanumSquare" panose="020B0600000101010101" pitchFamily="34" charset="-127"/>
              </a:rPr>
              <a:t>현재 프레임까지의 </a:t>
            </a:r>
            <a:r>
              <a:rPr lang="ko-KR" altLang="en-US" sz="1600" dirty="0" err="1">
                <a:latin typeface="NanumSquare" panose="020B0600000101010101" pitchFamily="34" charset="-127"/>
                <a:ea typeface="NanumSquare" panose="020B0600000101010101" pitchFamily="34" charset="-127"/>
              </a:rPr>
              <a:t>트랙릿들을</a:t>
            </a:r>
            <a:r>
              <a:rPr lang="ko-KR" altLang="en-US" sz="1600" dirty="0">
                <a:latin typeface="NanumSquare" panose="020B0600000101010101" pitchFamily="34" charset="-127"/>
                <a:ea typeface="NanumSquare" panose="020B0600000101010101" pitchFamily="34" charset="-127"/>
              </a:rPr>
              <a:t> 칼만 알고리즘을 이용해서 다음 프레임에서의 박스 위치를 예측해서 저장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" altLang="ko-KR" sz="16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First association:</a:t>
            </a:r>
            <a:r>
              <a:rPr lang="en" altLang="ko-KR" sz="1600" dirty="0"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r>
              <a:rPr lang="en" altLang="ko-KR" sz="1600" dirty="0" err="1">
                <a:latin typeface="NanumSquare" panose="020B0600000101010101" pitchFamily="34" charset="-127"/>
                <a:ea typeface="NanumSquare" panose="020B0600000101010101" pitchFamily="34" charset="-127"/>
              </a:rPr>
              <a:t>IoU</a:t>
            </a:r>
            <a:r>
              <a:rPr lang="en" altLang="ko-KR" sz="1600" dirty="0"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r>
              <a:rPr lang="ko-KR" altLang="en-US" sz="1600" dirty="0">
                <a:latin typeface="NanumSquare" panose="020B0600000101010101" pitchFamily="34" charset="-127"/>
                <a:ea typeface="NanumSquare" panose="020B0600000101010101" pitchFamily="34" charset="-127"/>
              </a:rPr>
              <a:t>거리를 이용해서 </a:t>
            </a:r>
            <a:r>
              <a:rPr lang="ko-KR" altLang="en-US" sz="1600" dirty="0" err="1">
                <a:latin typeface="NanumSquare" panose="020B0600000101010101" pitchFamily="34" charset="-127"/>
                <a:ea typeface="NanumSquare" panose="020B0600000101010101" pitchFamily="34" charset="-127"/>
              </a:rPr>
              <a:t>트랙릿과</a:t>
            </a:r>
            <a:r>
              <a:rPr lang="ko-KR" altLang="en-US" sz="1600" dirty="0"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r>
              <a:rPr lang="en" altLang="ko-KR" sz="1600" dirty="0">
                <a:latin typeface="NanumSquare" panose="020B0600000101010101" pitchFamily="34" charset="-127"/>
                <a:ea typeface="NanumSquare" panose="020B0600000101010101" pitchFamily="34" charset="-127"/>
              </a:rPr>
              <a:t>D high</a:t>
            </a:r>
            <a:r>
              <a:rPr lang="ko-KR" altLang="en-US" sz="1600" dirty="0">
                <a:latin typeface="NanumSquare" panose="020B0600000101010101" pitchFamily="34" charset="-127"/>
                <a:ea typeface="NanumSquare" panose="020B0600000101010101" pitchFamily="34" charset="-127"/>
              </a:rPr>
              <a:t>의 </a:t>
            </a:r>
            <a:r>
              <a:rPr lang="en" altLang="ko-KR" sz="1600" dirty="0">
                <a:latin typeface="NanumSquare" panose="020B0600000101010101" pitchFamily="34" charset="-127"/>
                <a:ea typeface="NanumSquare" panose="020B0600000101010101" pitchFamily="34" charset="-127"/>
              </a:rPr>
              <a:t>association</a:t>
            </a:r>
            <a:r>
              <a:rPr lang="ko-KR" altLang="en-US" sz="1600" dirty="0">
                <a:latin typeface="NanumSquare" panose="020B0600000101010101" pitchFamily="34" charset="-127"/>
                <a:ea typeface="NanumSquare" panose="020B0600000101010101" pitchFamily="34" charset="-127"/>
              </a:rPr>
              <a:t>을 진행한다</a:t>
            </a:r>
            <a:r>
              <a:rPr lang="en-US" altLang="ko-KR" sz="1600" dirty="0">
                <a:latin typeface="NanumSquare" panose="020B0600000101010101" pitchFamily="34" charset="-127"/>
                <a:ea typeface="NanumSquare" panose="020B0600000101010101" pitchFamily="34" charset="-127"/>
              </a:rPr>
              <a:t>. </a:t>
            </a: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>
                <a:latin typeface="NanumSquare" panose="020B0600000101010101" pitchFamily="34" charset="-127"/>
                <a:ea typeface="NanumSquare" panose="020B0600000101010101" pitchFamily="34" charset="-127"/>
              </a:rPr>
              <a:t>매칭이 안된 박스들은 </a:t>
            </a:r>
            <a:r>
              <a:rPr lang="en" altLang="ko-KR" sz="1600" dirty="0">
                <a:latin typeface="NanumSquare" panose="020B0600000101010101" pitchFamily="34" charset="-127"/>
                <a:ea typeface="NanumSquare" panose="020B0600000101010101" pitchFamily="34" charset="-127"/>
              </a:rPr>
              <a:t>D remain</a:t>
            </a:r>
            <a:r>
              <a:rPr lang="ko-KR" altLang="en-US" sz="1600" dirty="0">
                <a:latin typeface="NanumSquare" panose="020B0600000101010101" pitchFamily="34" charset="-127"/>
                <a:ea typeface="NanumSquare" panose="020B0600000101010101" pitchFamily="34" charset="-127"/>
              </a:rPr>
              <a:t>에 저장하고 </a:t>
            </a:r>
            <a:r>
              <a:rPr lang="ko-KR" altLang="en-US" sz="1600" dirty="0" err="1">
                <a:latin typeface="NanumSquare" panose="020B0600000101010101" pitchFamily="34" charset="-127"/>
                <a:ea typeface="NanumSquare" panose="020B0600000101010101" pitchFamily="34" charset="-127"/>
              </a:rPr>
              <a:t>트랙릿들은</a:t>
            </a:r>
            <a:r>
              <a:rPr lang="ko-KR" altLang="en-US" sz="1600" dirty="0"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r>
              <a:rPr lang="en" altLang="ko-KR" sz="1600" dirty="0">
                <a:latin typeface="NanumSquare" panose="020B0600000101010101" pitchFamily="34" charset="-127"/>
                <a:ea typeface="NanumSquare" panose="020B0600000101010101" pitchFamily="34" charset="-127"/>
              </a:rPr>
              <a:t>T remain</a:t>
            </a:r>
            <a:r>
              <a:rPr lang="ko-KR" altLang="en-US" sz="1600" dirty="0">
                <a:latin typeface="NanumSquare" panose="020B0600000101010101" pitchFamily="34" charset="-127"/>
                <a:ea typeface="NanumSquare" panose="020B0600000101010101" pitchFamily="34" charset="-127"/>
              </a:rPr>
              <a:t>에 저장한다</a:t>
            </a:r>
            <a:r>
              <a:rPr lang="en-US" altLang="ko-KR" sz="1600" dirty="0">
                <a:latin typeface="NanumSquare" panose="020B0600000101010101" pitchFamily="34" charset="-127"/>
                <a:ea typeface="NanumSquare" panose="020B0600000101010101" pitchFamily="34" charset="-127"/>
              </a:rPr>
              <a:t>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" altLang="ko-KR" sz="16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Second association:</a:t>
            </a:r>
            <a:r>
              <a:rPr lang="en" altLang="ko-KR" sz="1600" dirty="0">
                <a:latin typeface="NanumSquare" panose="020B0600000101010101" pitchFamily="34" charset="-127"/>
                <a:ea typeface="NanumSquare" panose="020B0600000101010101" pitchFamily="34" charset="-127"/>
              </a:rPr>
              <a:t> first</a:t>
            </a:r>
            <a:r>
              <a:rPr lang="ko-KR" altLang="en-US" sz="1600" dirty="0">
                <a:latin typeface="NanumSquare" panose="020B0600000101010101" pitchFamily="34" charset="-127"/>
                <a:ea typeface="NanumSquare" panose="020B0600000101010101" pitchFamily="34" charset="-127"/>
              </a:rPr>
              <a:t>에서 저장한 </a:t>
            </a:r>
            <a:r>
              <a:rPr lang="en" altLang="ko-KR" sz="1600" dirty="0" err="1">
                <a:latin typeface="NanumSquare" panose="020B0600000101010101" pitchFamily="34" charset="-127"/>
                <a:ea typeface="NanumSquare" panose="020B0600000101010101" pitchFamily="34" charset="-127"/>
              </a:rPr>
              <a:t>Tremain</a:t>
            </a:r>
            <a:r>
              <a:rPr lang="ko-KR" altLang="en-US" sz="1600" dirty="0">
                <a:latin typeface="NanumSquare" panose="020B0600000101010101" pitchFamily="34" charset="-127"/>
                <a:ea typeface="NanumSquare" panose="020B0600000101010101" pitchFamily="34" charset="-127"/>
              </a:rPr>
              <a:t>과 </a:t>
            </a:r>
            <a:r>
              <a:rPr lang="en" altLang="ko-KR" sz="1600" dirty="0" err="1">
                <a:latin typeface="NanumSquare" panose="020B0600000101010101" pitchFamily="34" charset="-127"/>
                <a:ea typeface="NanumSquare" panose="020B0600000101010101" pitchFamily="34" charset="-127"/>
              </a:rPr>
              <a:t>Dlow</a:t>
            </a:r>
            <a:r>
              <a:rPr lang="ko-KR" altLang="en-US" sz="1600" dirty="0">
                <a:latin typeface="NanumSquare" panose="020B0600000101010101" pitchFamily="34" charset="-127"/>
                <a:ea typeface="NanumSquare" panose="020B0600000101010101" pitchFamily="34" charset="-127"/>
              </a:rPr>
              <a:t>의 </a:t>
            </a:r>
            <a:r>
              <a:rPr lang="en" altLang="ko-KR" sz="1600" dirty="0">
                <a:latin typeface="NanumSquare" panose="020B0600000101010101" pitchFamily="34" charset="-127"/>
                <a:ea typeface="NanumSquare" panose="020B0600000101010101" pitchFamily="34" charset="-127"/>
              </a:rPr>
              <a:t>association</a:t>
            </a:r>
            <a:r>
              <a:rPr lang="ko-KR" altLang="en-US" sz="1600" dirty="0">
                <a:latin typeface="NanumSquare" panose="020B0600000101010101" pitchFamily="34" charset="-127"/>
                <a:ea typeface="NanumSquare" panose="020B0600000101010101" pitchFamily="34" charset="-127"/>
              </a:rPr>
              <a:t>을 진행한다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>
                <a:latin typeface="NanumSquare" panose="020B0600000101010101" pitchFamily="34" charset="-127"/>
                <a:ea typeface="NanumSquare" panose="020B0600000101010101" pitchFamily="34" charset="-127"/>
              </a:rPr>
              <a:t>두 번의 매칭에서 매칭하지 못한 </a:t>
            </a:r>
            <a:r>
              <a:rPr lang="ko-KR" altLang="en-US" sz="1600" dirty="0" err="1">
                <a:latin typeface="NanumSquare" panose="020B0600000101010101" pitchFamily="34" charset="-127"/>
                <a:ea typeface="NanumSquare" panose="020B0600000101010101" pitchFamily="34" charset="-127"/>
              </a:rPr>
              <a:t>트랙릿은</a:t>
            </a:r>
            <a:r>
              <a:rPr lang="ko-KR" altLang="en-US" sz="1600" dirty="0">
                <a:latin typeface="NanumSquare" panose="020B0600000101010101" pitchFamily="34" charset="-127"/>
                <a:ea typeface="NanumSquare" panose="020B0600000101010101" pitchFamily="34" charset="-127"/>
              </a:rPr>
              <a:t> 버리고 매칭 못한 박스는 </a:t>
            </a:r>
            <a:r>
              <a:rPr lang="en" altLang="ko-KR" sz="1600" dirty="0">
                <a:latin typeface="NanumSquare" panose="020B0600000101010101" pitchFamily="34" charset="-127"/>
                <a:ea typeface="NanumSquare" panose="020B0600000101010101" pitchFamily="34" charset="-127"/>
              </a:rPr>
              <a:t>confidence</a:t>
            </a:r>
            <a:r>
              <a:rPr lang="ko-KR" altLang="en-US" sz="1600" dirty="0">
                <a:latin typeface="NanumSquare" panose="020B0600000101010101" pitchFamily="34" charset="-127"/>
                <a:ea typeface="NanumSquare" panose="020B0600000101010101" pitchFamily="34" charset="-127"/>
              </a:rPr>
              <a:t>가 높은 것들만 새로운 </a:t>
            </a:r>
            <a:r>
              <a:rPr lang="ko-KR" altLang="en-US" sz="1600" dirty="0" err="1">
                <a:latin typeface="NanumSquare" panose="020B0600000101010101" pitchFamily="34" charset="-127"/>
                <a:ea typeface="NanumSquare" panose="020B0600000101010101" pitchFamily="34" charset="-127"/>
              </a:rPr>
              <a:t>트랙릿으로</a:t>
            </a:r>
            <a:r>
              <a:rPr lang="ko-KR" altLang="en-US" sz="1600" dirty="0">
                <a:latin typeface="NanumSquare" panose="020B0600000101010101" pitchFamily="34" charset="-127"/>
                <a:ea typeface="NanumSquare" panose="020B0600000101010101" pitchFamily="34" charset="-127"/>
              </a:rPr>
              <a:t> 생성해준다</a:t>
            </a:r>
            <a:r>
              <a:rPr lang="en-US" altLang="ko-KR" sz="1600" dirty="0">
                <a:latin typeface="NanumSquare" panose="020B0600000101010101" pitchFamily="34" charset="-127"/>
                <a:ea typeface="NanumSquare" panose="020B0600000101010101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i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매칭되지 않은 박스들과 조금 낮은 </a:t>
            </a:r>
            <a:r>
              <a:rPr lang="en" altLang="ko-KR" sz="1600" i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confidence</a:t>
            </a:r>
            <a:r>
              <a:rPr lang="ko-KR" altLang="en-US" sz="1600" i="1" dirty="0" err="1">
                <a:latin typeface="NanumSquare Bold" panose="020B0600000101010101" pitchFamily="34" charset="-127"/>
                <a:ea typeface="NanumSquare Bold" panose="020B0600000101010101" pitchFamily="34" charset="-127"/>
              </a:rPr>
              <a:t>를</a:t>
            </a:r>
            <a:r>
              <a:rPr lang="ko-KR" altLang="en-US" sz="1600" i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 가진 박스들은 </a:t>
            </a:r>
            <a:r>
              <a:rPr lang="en" altLang="ko-KR" sz="1600" i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occlusion</a:t>
            </a:r>
            <a:r>
              <a:rPr lang="ko-KR" altLang="en-US" sz="1600" i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이 발생했거나 </a:t>
            </a:r>
            <a:r>
              <a:rPr lang="en" altLang="ko-KR" sz="1600" i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false positive</a:t>
            </a:r>
            <a:r>
              <a:rPr lang="ko-KR" altLang="en-US" sz="1600" i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이기 때문에 </a:t>
            </a:r>
            <a:r>
              <a:rPr lang="en-US" altLang="ko-KR" sz="1600" i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4</a:t>
            </a:r>
            <a:r>
              <a:rPr lang="ko-KR" altLang="en-US" sz="1600" i="1" dirty="0" err="1">
                <a:latin typeface="NanumSquare Bold" panose="020B0600000101010101" pitchFamily="34" charset="-127"/>
                <a:ea typeface="NanumSquare Bold" panose="020B0600000101010101" pitchFamily="34" charset="-127"/>
              </a:rPr>
              <a:t>를</a:t>
            </a:r>
            <a:r>
              <a:rPr lang="ko-KR" altLang="en-US" sz="1600" i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 진행하여 가려진 물체만 뽑아내서 </a:t>
            </a:r>
            <a:r>
              <a:rPr lang="en" altLang="ko-KR" sz="1600" i="1" dirty="0" err="1">
                <a:latin typeface="NanumSquare Bold" panose="020B0600000101010101" pitchFamily="34" charset="-127"/>
                <a:ea typeface="NanumSquare Bold" panose="020B0600000101010101" pitchFamily="34" charset="-127"/>
              </a:rPr>
              <a:t>assciation</a:t>
            </a:r>
            <a:r>
              <a:rPr lang="ko-KR" altLang="en-US" sz="1600" i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한다</a:t>
            </a:r>
            <a:r>
              <a:rPr lang="en-US" altLang="ko-KR" sz="1600" i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.</a:t>
            </a:r>
            <a:endParaRPr lang="ko-KR" altLang="en-US" sz="1600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1018846-11BF-4A51-8881-D156F11CEA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628" y="1470991"/>
            <a:ext cx="2795339" cy="528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2647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1BA35B-4C1F-C66F-BBBF-0D0725528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ko-KR" sz="3600" b="1" dirty="0"/>
              <a:t>Further Improvements (</a:t>
            </a:r>
            <a:r>
              <a:rPr lang="en" altLang="ko-KR" sz="3600" b="1" dirty="0" err="1"/>
              <a:t>ByteTrack</a:t>
            </a:r>
            <a:r>
              <a:rPr lang="en" altLang="ko-KR" sz="3600" b="1" dirty="0"/>
              <a:t>, OC-SORT)</a:t>
            </a:r>
            <a:endParaRPr kumimoji="1" lang="ko-KR" altLang="en-US" sz="3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AF7F11-B049-ECAB-3738-BC4D31FE5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382" y="1825625"/>
            <a:ext cx="6154732" cy="466725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" altLang="ko-KR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FP</a:t>
            </a:r>
            <a:r>
              <a:rPr lang="ko-KR" altLang="en-US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와 </a:t>
            </a:r>
            <a:r>
              <a:rPr lang="en" altLang="ko-KR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FN </a:t>
            </a:r>
          </a:p>
          <a:p>
            <a:pPr marL="742950" lvl="1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" altLang="ko-KR" dirty="0">
                <a:latin typeface="NanumSquare" panose="020B0600000101010101" pitchFamily="34" charset="-127"/>
                <a:ea typeface="NanumSquare" panose="020B0600000101010101" pitchFamily="34" charset="-127"/>
              </a:rPr>
              <a:t>FP</a:t>
            </a:r>
            <a:r>
              <a:rPr lang="ko-KR" altLang="en-US" dirty="0">
                <a:latin typeface="NanumSquare" panose="020B0600000101010101" pitchFamily="34" charset="-127"/>
                <a:ea typeface="NanumSquare" panose="020B0600000101010101" pitchFamily="34" charset="-127"/>
              </a:rPr>
              <a:t>와 </a:t>
            </a:r>
            <a:r>
              <a:rPr lang="en" altLang="ko-KR" dirty="0">
                <a:latin typeface="NanumSquare" panose="020B0600000101010101" pitchFamily="34" charset="-127"/>
                <a:ea typeface="NanumSquare" panose="020B0600000101010101" pitchFamily="34" charset="-127"/>
              </a:rPr>
              <a:t>FN</a:t>
            </a:r>
            <a:r>
              <a:rPr lang="ko-KR" altLang="en-US" dirty="0">
                <a:latin typeface="NanumSquare" panose="020B0600000101010101" pitchFamily="34" charset="-127"/>
                <a:ea typeface="NanumSquare" panose="020B0600000101010101" pitchFamily="34" charset="-127"/>
              </a:rPr>
              <a:t>은 일반적으로 </a:t>
            </a:r>
            <a:r>
              <a:rPr lang="en" altLang="ko-KR" dirty="0">
                <a:latin typeface="NanumSquare" panose="020B0600000101010101" pitchFamily="34" charset="-127"/>
                <a:ea typeface="NanumSquare" panose="020B0600000101010101" pitchFamily="34" charset="-127"/>
              </a:rPr>
              <a:t>trade-off </a:t>
            </a:r>
            <a:r>
              <a:rPr lang="ko-KR" altLang="en-US" dirty="0">
                <a:latin typeface="NanumSquare" panose="020B0600000101010101" pitchFamily="34" charset="-127"/>
                <a:ea typeface="NanumSquare" panose="020B0600000101010101" pitchFamily="34" charset="-127"/>
              </a:rPr>
              <a:t>관계에 있다</a:t>
            </a:r>
            <a:r>
              <a:rPr lang="en-US" altLang="ko-KR" dirty="0">
                <a:latin typeface="NanumSquare" panose="020B0600000101010101" pitchFamily="34" charset="-127"/>
                <a:ea typeface="NanumSquare" panose="020B0600000101010101" pitchFamily="34" charset="-127"/>
              </a:rPr>
              <a:t>.</a:t>
            </a:r>
          </a:p>
          <a:p>
            <a:pPr marL="742950" lvl="1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" altLang="ko-KR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FP </a:t>
            </a:r>
            <a:r>
              <a:rPr lang="ko-KR" altLang="en-US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개선</a:t>
            </a:r>
            <a:r>
              <a:rPr lang="en-US" altLang="ko-KR" dirty="0">
                <a:latin typeface="NanumSquare" panose="020B0600000101010101" pitchFamily="34" charset="-127"/>
                <a:ea typeface="NanumSquare" panose="020B0600000101010101" pitchFamily="34" charset="-127"/>
              </a:rPr>
              <a:t>: </a:t>
            </a:r>
            <a:r>
              <a:rPr lang="en" altLang="ko-KR" dirty="0">
                <a:latin typeface="NanumSquare" panose="020B0600000101010101" pitchFamily="34" charset="-127"/>
                <a:ea typeface="NanumSquare" panose="020B0600000101010101" pitchFamily="34" charset="-127"/>
              </a:rPr>
              <a:t>FP</a:t>
            </a:r>
            <a:r>
              <a:rPr lang="ko-KR" altLang="en-US" dirty="0" err="1">
                <a:latin typeface="NanumSquare" panose="020B0600000101010101" pitchFamily="34" charset="-127"/>
                <a:ea typeface="NanumSquare" panose="020B0600000101010101" pitchFamily="34" charset="-127"/>
              </a:rPr>
              <a:t>를</a:t>
            </a:r>
            <a:r>
              <a:rPr lang="ko-KR" altLang="en-US" dirty="0">
                <a:latin typeface="NanumSquare" panose="020B0600000101010101" pitchFamily="34" charset="-127"/>
                <a:ea typeface="NanumSquare" panose="020B0600000101010101" pitchFamily="34" charset="-127"/>
              </a:rPr>
              <a:t> 줄이기 위해서는 더 엄격한 객체 감지 </a:t>
            </a:r>
            <a:r>
              <a:rPr lang="ko-KR" altLang="en-US" dirty="0" err="1">
                <a:latin typeface="NanumSquare" panose="020B0600000101010101" pitchFamily="34" charset="-127"/>
                <a:ea typeface="NanumSquare" panose="020B0600000101010101" pitchFamily="34" charset="-127"/>
              </a:rPr>
              <a:t>임계값을</a:t>
            </a:r>
            <a:r>
              <a:rPr lang="ko-KR" altLang="en-US" dirty="0">
                <a:latin typeface="NanumSquare" panose="020B0600000101010101" pitchFamily="34" charset="-127"/>
                <a:ea typeface="NanumSquare" panose="020B0600000101010101" pitchFamily="34" charset="-127"/>
              </a:rPr>
              <a:t> 높이거나 추가적 필터링 기술을 적용하여 배경이나 잘못된 물체를 객체로 잘못 예측하는 경우를 줄이는 방법을 사용해야 한다</a:t>
            </a:r>
            <a:r>
              <a:rPr lang="en-US" altLang="ko-KR" dirty="0">
                <a:latin typeface="NanumSquare" panose="020B0600000101010101" pitchFamily="34" charset="-127"/>
                <a:ea typeface="NanumSquare" panose="020B0600000101010101" pitchFamily="34" charset="-127"/>
              </a:rPr>
              <a:t>. </a:t>
            </a:r>
          </a:p>
          <a:p>
            <a:pPr marL="1143000" lvl="2" indent="-22860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NanumSquare" panose="020B0600000101010101" pitchFamily="34" charset="-127"/>
                <a:ea typeface="NanumSquare" panose="020B0600000101010101" pitchFamily="34" charset="-127"/>
              </a:rPr>
              <a:t>하지만 이로 인해 실제 객체도 누락되는 경우가 증가할 수 있다</a:t>
            </a:r>
            <a:r>
              <a:rPr lang="en-US" altLang="ko-KR" dirty="0">
                <a:latin typeface="NanumSquare" panose="020B0600000101010101" pitchFamily="34" charset="-127"/>
                <a:ea typeface="NanumSquare" panose="020B0600000101010101" pitchFamily="34" charset="-127"/>
              </a:rPr>
              <a:t>. (</a:t>
            </a:r>
            <a:r>
              <a:rPr lang="en" altLang="ko-KR" dirty="0">
                <a:latin typeface="NanumSquare" panose="020B0600000101010101" pitchFamily="34" charset="-127"/>
                <a:ea typeface="NanumSquare" panose="020B0600000101010101" pitchFamily="34" charset="-127"/>
              </a:rPr>
              <a:t>FN</a:t>
            </a:r>
            <a:r>
              <a:rPr lang="ko-KR" altLang="en-US" dirty="0">
                <a:latin typeface="NanumSquare" panose="020B0600000101010101" pitchFamily="34" charset="-127"/>
                <a:ea typeface="NanumSquare" panose="020B0600000101010101" pitchFamily="34" charset="-127"/>
              </a:rPr>
              <a:t>증가</a:t>
            </a:r>
            <a:r>
              <a:rPr lang="en-US" altLang="ko-KR" dirty="0">
                <a:latin typeface="NanumSquare" panose="020B0600000101010101" pitchFamily="34" charset="-127"/>
                <a:ea typeface="NanumSquare" panose="020B0600000101010101" pitchFamily="34" charset="-127"/>
              </a:rPr>
              <a:t>)</a:t>
            </a:r>
          </a:p>
          <a:p>
            <a:pPr marL="742950" lvl="1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" altLang="ko-KR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FN </a:t>
            </a:r>
            <a:r>
              <a:rPr lang="ko-KR" altLang="en-US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개선</a:t>
            </a:r>
            <a:r>
              <a:rPr lang="en-US" altLang="ko-KR" dirty="0">
                <a:latin typeface="NanumSquare" panose="020B0600000101010101" pitchFamily="34" charset="-127"/>
                <a:ea typeface="NanumSquare" panose="020B0600000101010101" pitchFamily="34" charset="-127"/>
              </a:rPr>
              <a:t>: </a:t>
            </a:r>
            <a:r>
              <a:rPr lang="en" altLang="ko-KR" dirty="0">
                <a:latin typeface="NanumSquare" panose="020B0600000101010101" pitchFamily="34" charset="-127"/>
                <a:ea typeface="NanumSquare" panose="020B0600000101010101" pitchFamily="34" charset="-127"/>
              </a:rPr>
              <a:t>FN</a:t>
            </a:r>
            <a:r>
              <a:rPr lang="ko-KR" altLang="en-US" dirty="0">
                <a:latin typeface="NanumSquare" panose="020B0600000101010101" pitchFamily="34" charset="-127"/>
                <a:ea typeface="NanumSquare" panose="020B0600000101010101" pitchFamily="34" charset="-127"/>
              </a:rPr>
              <a:t>을 줄이기 위해서는 객체 감지 모델의 성능을 향상시키거나 객체를 추적할 때 더 다양한 상황에 대응하는 방법을 고려할 수 있다</a:t>
            </a:r>
            <a:r>
              <a:rPr lang="en-US" altLang="ko-KR" dirty="0">
                <a:latin typeface="NanumSquare" panose="020B0600000101010101" pitchFamily="34" charset="-127"/>
                <a:ea typeface="NanumSquare" panose="020B0600000101010101" pitchFamily="34" charset="-127"/>
              </a:rPr>
              <a:t>. </a:t>
            </a:r>
          </a:p>
          <a:p>
            <a:pPr marL="1143000" lvl="2" indent="-22860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NanumSquare" panose="020B0600000101010101" pitchFamily="34" charset="-127"/>
                <a:ea typeface="NanumSquare" panose="020B0600000101010101" pitchFamily="34" charset="-127"/>
              </a:rPr>
              <a:t>하지만 이로 인해 더 많은 잘못된 객체 예측이 발생할 수 있다</a:t>
            </a:r>
            <a:r>
              <a:rPr lang="en-US" altLang="ko-KR" dirty="0">
                <a:latin typeface="NanumSquare" panose="020B0600000101010101" pitchFamily="34" charset="-127"/>
                <a:ea typeface="NanumSquare" panose="020B0600000101010101" pitchFamily="34" charset="-127"/>
              </a:rPr>
              <a:t>. (</a:t>
            </a:r>
            <a:r>
              <a:rPr lang="en" altLang="ko-KR" dirty="0">
                <a:latin typeface="NanumSquare" panose="020B0600000101010101" pitchFamily="34" charset="-127"/>
                <a:ea typeface="NanumSquare" panose="020B0600000101010101" pitchFamily="34" charset="-127"/>
              </a:rPr>
              <a:t>FP</a:t>
            </a:r>
            <a:r>
              <a:rPr lang="ko-KR" altLang="en-US" dirty="0">
                <a:latin typeface="NanumSquare" panose="020B0600000101010101" pitchFamily="34" charset="-127"/>
                <a:ea typeface="NanumSquare" panose="020B0600000101010101" pitchFamily="34" charset="-127"/>
              </a:rPr>
              <a:t>증가</a:t>
            </a:r>
            <a:r>
              <a:rPr lang="en-US" altLang="ko-KR" dirty="0">
                <a:latin typeface="NanumSquare" panose="020B0600000101010101" pitchFamily="34" charset="-127"/>
                <a:ea typeface="NanumSquare" panose="020B0600000101010101" pitchFamily="34" charset="-127"/>
              </a:rPr>
              <a:t>)</a:t>
            </a:r>
          </a:p>
          <a:p>
            <a:pPr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NanumSquare" panose="020B0600000101010101" pitchFamily="34" charset="-127"/>
                <a:ea typeface="NanumSquare" panose="020B0600000101010101" pitchFamily="34" charset="-127"/>
              </a:rPr>
              <a:t>따라서 시스템을 조정하거나 향상시킬 때는 </a:t>
            </a:r>
            <a:r>
              <a:rPr lang="en" altLang="ko-KR" dirty="0">
                <a:latin typeface="NanumSquare" panose="020B0600000101010101" pitchFamily="34" charset="-127"/>
                <a:ea typeface="NanumSquare" panose="020B0600000101010101" pitchFamily="34" charset="-127"/>
              </a:rPr>
              <a:t>FP</a:t>
            </a:r>
            <a:r>
              <a:rPr lang="ko-KR" altLang="en-US" dirty="0">
                <a:latin typeface="NanumSquare" panose="020B0600000101010101" pitchFamily="34" charset="-127"/>
                <a:ea typeface="NanumSquare" panose="020B0600000101010101" pitchFamily="34" charset="-127"/>
              </a:rPr>
              <a:t>와 </a:t>
            </a:r>
            <a:r>
              <a:rPr lang="en" altLang="ko-KR" dirty="0">
                <a:latin typeface="NanumSquare" panose="020B0600000101010101" pitchFamily="34" charset="-127"/>
                <a:ea typeface="NanumSquare" panose="020B0600000101010101" pitchFamily="34" charset="-127"/>
              </a:rPr>
              <a:t>FN </a:t>
            </a:r>
            <a:r>
              <a:rPr lang="ko-KR" altLang="en-US" dirty="0">
                <a:latin typeface="NanumSquare" panose="020B0600000101010101" pitchFamily="34" charset="-127"/>
                <a:ea typeface="NanumSquare" panose="020B0600000101010101" pitchFamily="34" charset="-127"/>
              </a:rPr>
              <a:t>사이에서 </a:t>
            </a:r>
            <a:r>
              <a:rPr lang="ko-KR" altLang="en-US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적절한 균형점</a:t>
            </a:r>
            <a:r>
              <a:rPr lang="ko-KR" altLang="en-US" dirty="0">
                <a:latin typeface="NanumSquare" panose="020B0600000101010101" pitchFamily="34" charset="-127"/>
                <a:ea typeface="NanumSquare" panose="020B0600000101010101" pitchFamily="34" charset="-127"/>
              </a:rPr>
              <a:t>을 찾는 것이 중요하다</a:t>
            </a:r>
            <a:r>
              <a:rPr lang="en-US" altLang="ko-KR" dirty="0">
                <a:latin typeface="NanumSquare" panose="020B0600000101010101" pitchFamily="34" charset="-127"/>
                <a:ea typeface="NanumSquare" panose="020B0600000101010101" pitchFamily="34" charset="-127"/>
              </a:rPr>
              <a:t>.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04810CDD-4611-68E6-43DE-227491902F30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6785114" y="4159250"/>
            <a:ext cx="76862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76C19A7-7458-40D8-F47A-D71569B31601}"/>
              </a:ext>
            </a:extLst>
          </p:cNvPr>
          <p:cNvSpPr txBox="1"/>
          <p:nvPr/>
        </p:nvSpPr>
        <p:spPr>
          <a:xfrm>
            <a:off x="7712765" y="3509809"/>
            <a:ext cx="4187687" cy="1298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" altLang="ko-KR" b="1" dirty="0">
                <a:solidFill>
                  <a:srgbClr val="FF0000"/>
                </a:solidFill>
                <a:effectLst/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OC-SORT</a:t>
            </a:r>
            <a:r>
              <a:rPr lang="ko-KR" altLang="en-US" i="1" dirty="0">
                <a:solidFill>
                  <a:srgbClr val="FF0000"/>
                </a:solidFill>
                <a:effectLst/>
                <a:latin typeface="NanumSquare Bold" panose="020B0600000101010101" pitchFamily="34" charset="-127"/>
                <a:ea typeface="NanumSquare Bold" panose="020B0600000101010101" pitchFamily="34" charset="-127"/>
              </a:rPr>
              <a:t>의 아이디어와 </a:t>
            </a:r>
            <a:r>
              <a:rPr lang="en" altLang="ko-KR" b="1" dirty="0" err="1">
                <a:solidFill>
                  <a:srgbClr val="FF0000"/>
                </a:solidFill>
                <a:effectLst/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ByteTrack</a:t>
            </a:r>
            <a:r>
              <a:rPr lang="ko-KR" altLang="en-US" i="1" dirty="0">
                <a:solidFill>
                  <a:srgbClr val="FF0000"/>
                </a:solidFill>
                <a:effectLst/>
                <a:latin typeface="NanumSquare Bold" panose="020B0600000101010101" pitchFamily="34" charset="-127"/>
                <a:ea typeface="NanumSquare Bold" panose="020B0600000101010101" pitchFamily="34" charset="-127"/>
              </a:rPr>
              <a:t>의</a:t>
            </a:r>
            <a:endParaRPr lang="en-US" altLang="ko-KR" i="1" dirty="0">
              <a:solidFill>
                <a:srgbClr val="FF0000"/>
              </a:solidFill>
              <a:effectLst/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i="1" dirty="0">
                <a:solidFill>
                  <a:srgbClr val="FF0000"/>
                </a:solidFill>
                <a:effectLst/>
                <a:latin typeface="NanumSquare Bold" panose="020B0600000101010101" pitchFamily="34" charset="-127"/>
                <a:ea typeface="NanumSquare Bold" panose="020B0600000101010101" pitchFamily="34" charset="-127"/>
              </a:rPr>
              <a:t>알고리즘을 결합한다면 </a:t>
            </a:r>
            <a:r>
              <a:rPr lang="en" altLang="ko-KR" i="1" dirty="0">
                <a:solidFill>
                  <a:srgbClr val="FF0000"/>
                </a:solidFill>
                <a:effectLst/>
                <a:latin typeface="NanumSquare Bold" panose="020B0600000101010101" pitchFamily="34" charset="-127"/>
                <a:ea typeface="NanumSquare Bold" panose="020B0600000101010101" pitchFamily="34" charset="-127"/>
              </a:rPr>
              <a:t>FP</a:t>
            </a:r>
            <a:r>
              <a:rPr lang="ko-KR" altLang="en-US" i="1" dirty="0">
                <a:solidFill>
                  <a:srgbClr val="FF0000"/>
                </a:solidFill>
                <a:effectLst/>
                <a:latin typeface="NanumSquare Bold" panose="020B0600000101010101" pitchFamily="34" charset="-127"/>
                <a:ea typeface="NanumSquare Bold" panose="020B0600000101010101" pitchFamily="34" charset="-127"/>
              </a:rPr>
              <a:t>와 </a:t>
            </a:r>
            <a:r>
              <a:rPr lang="en" altLang="ko-KR" i="1" dirty="0">
                <a:solidFill>
                  <a:srgbClr val="FF0000"/>
                </a:solidFill>
                <a:effectLst/>
                <a:latin typeface="NanumSquare Bold" panose="020B0600000101010101" pitchFamily="34" charset="-127"/>
                <a:ea typeface="NanumSquare Bold" panose="020B0600000101010101" pitchFamily="34" charset="-127"/>
              </a:rPr>
              <a:t>FN </a:t>
            </a:r>
            <a:r>
              <a:rPr lang="ko-KR" altLang="en-US" i="1" dirty="0">
                <a:solidFill>
                  <a:srgbClr val="FF0000"/>
                </a:solidFill>
                <a:effectLst/>
                <a:latin typeface="NanumSquare Bold" panose="020B0600000101010101" pitchFamily="34" charset="-127"/>
                <a:ea typeface="NanumSquare Bold" panose="020B0600000101010101" pitchFamily="34" charset="-127"/>
              </a:rPr>
              <a:t>사이에서 더 적절한 균형점을 찾을 수 있지 않을까</a:t>
            </a:r>
            <a:r>
              <a:rPr lang="en-US" altLang="ko-KR" i="1" dirty="0">
                <a:solidFill>
                  <a:srgbClr val="FF0000"/>
                </a:solidFill>
                <a:effectLst/>
                <a:latin typeface="NanumSquare Bold" panose="020B0600000101010101" pitchFamily="34" charset="-127"/>
                <a:ea typeface="NanumSquare Bold" panose="020B0600000101010101" pitchFamily="34" charset="-127"/>
              </a:rPr>
              <a:t>?</a:t>
            </a:r>
            <a:endParaRPr kumimoji="1" lang="ko-KR" altLang="en-US" dirty="0">
              <a:solidFill>
                <a:srgbClr val="FF0000"/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8349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9EE122-62EC-82B7-6EBA-14E9382B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ko-KR" b="1" dirty="0">
                <a:effectLst/>
              </a:rPr>
              <a:t>Results and models on MOT17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63C92D-37D1-C5E1-593A-BE397C907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en-US" altLang="ko-KR" dirty="0" err="1">
                <a:latin typeface="NanumSquare" panose="020B0600000101010101" pitchFamily="34" charset="-127"/>
                <a:ea typeface="NanumSquare" panose="020B0600000101010101" pitchFamily="34" charset="-127"/>
              </a:rPr>
              <a:t>MMTracking</a:t>
            </a:r>
            <a:r>
              <a:rPr kumimoji="1" lang="ko-KR" altLang="en-US" dirty="0">
                <a:latin typeface="NanumSquare" panose="020B0600000101010101" pitchFamily="34" charset="-127"/>
                <a:ea typeface="NanumSquare" panose="020B0600000101010101" pitchFamily="34" charset="-127"/>
              </a:rPr>
              <a:t>에서 지원하는 모델들 간의 </a:t>
            </a:r>
            <a:r>
              <a:rPr kumimoji="1" lang="en-US" altLang="ko-KR" dirty="0">
                <a:latin typeface="NanumSquare" panose="020B0600000101010101" pitchFamily="34" charset="-127"/>
                <a:ea typeface="NanumSquare" panose="020B0600000101010101" pitchFamily="34" charset="-127"/>
              </a:rPr>
              <a:t>evaluation metrics</a:t>
            </a:r>
            <a:r>
              <a:rPr kumimoji="1" lang="ko-KR" altLang="en-US" dirty="0" err="1">
                <a:latin typeface="NanumSquare" panose="020B0600000101010101" pitchFamily="34" charset="-127"/>
                <a:ea typeface="NanumSquare" panose="020B0600000101010101" pitchFamily="34" charset="-127"/>
              </a:rPr>
              <a:t>를</a:t>
            </a:r>
            <a:r>
              <a:rPr kumimoji="1" lang="ko-KR" altLang="en-US" dirty="0">
                <a:latin typeface="NanumSquare" panose="020B0600000101010101" pitchFamily="34" charset="-127"/>
                <a:ea typeface="NanumSquare" panose="020B0600000101010101" pitchFamily="34" charset="-127"/>
              </a:rPr>
              <a:t> 비교</a:t>
            </a:r>
            <a:endParaRPr kumimoji="1" lang="en-US" altLang="ko-KR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dirty="0">
                <a:latin typeface="NanumSquare" panose="020B0600000101010101" pitchFamily="34" charset="-127"/>
                <a:ea typeface="NanumSquare" panose="020B0600000101010101" pitchFamily="34" charset="-127"/>
              </a:rPr>
              <a:t>목적</a:t>
            </a:r>
            <a:r>
              <a:rPr kumimoji="1" lang="en-US" altLang="ko-KR" dirty="0">
                <a:latin typeface="NanumSquare" panose="020B0600000101010101" pitchFamily="34" charset="-127"/>
                <a:ea typeface="NanumSquare" panose="020B0600000101010101" pitchFamily="34" charset="-127"/>
              </a:rPr>
              <a:t>:</a:t>
            </a:r>
            <a:r>
              <a:rPr kumimoji="1" lang="ko-KR" altLang="en-US" dirty="0">
                <a:latin typeface="NanumSquare" panose="020B0600000101010101" pitchFamily="34" charset="-127"/>
                <a:ea typeface="NanumSquare" panose="020B0600000101010101" pitchFamily="34" charset="-127"/>
              </a:rPr>
              <a:t> 모델 별 알고리즘 </a:t>
            </a:r>
            <a:r>
              <a:rPr kumimoji="1" lang="en-US" altLang="ko-KR" dirty="0">
                <a:latin typeface="NanumSquare" panose="020B0600000101010101" pitchFamily="34" charset="-127"/>
                <a:ea typeface="NanumSquare" panose="020B0600000101010101" pitchFamily="34" charset="-127"/>
              </a:rPr>
              <a:t>–</a:t>
            </a:r>
            <a:r>
              <a:rPr kumimoji="1" lang="ko-KR" altLang="en-US" dirty="0"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r>
              <a:rPr kumimoji="1" lang="en-US" altLang="ko-KR" dirty="0">
                <a:latin typeface="NanumSquare" panose="020B0600000101010101" pitchFamily="34" charset="-127"/>
                <a:ea typeface="NanumSquare" panose="020B0600000101010101" pitchFamily="34" charset="-127"/>
              </a:rPr>
              <a:t>metrics</a:t>
            </a:r>
            <a:r>
              <a:rPr kumimoji="1" lang="ko-KR" altLang="en-US" dirty="0">
                <a:latin typeface="NanumSquare" panose="020B0600000101010101" pitchFamily="34" charset="-127"/>
                <a:ea typeface="NanumSquare" panose="020B0600000101010101" pitchFamily="34" charset="-127"/>
              </a:rPr>
              <a:t>의 연관성 탐구</a:t>
            </a:r>
            <a:endParaRPr kumimoji="1" lang="en-US" altLang="ko-KR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pPr>
              <a:lnSpc>
                <a:spcPct val="150000"/>
              </a:lnSpc>
            </a:pPr>
            <a:endParaRPr kumimoji="1" lang="ko-KR" altLang="en-US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2149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69DFE1-7AA6-B3E5-CB3C-A9D432F21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ko-KR" b="1" dirty="0"/>
              <a:t>Evaluation Metrics</a:t>
            </a:r>
            <a:endParaRPr kumimoji="1"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BEAF7E-BC38-3845-626F-CD2FDD558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" altLang="ko-KR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HOTA (Higher Order Tracking Accuracy)</a:t>
            </a:r>
          </a:p>
          <a:p>
            <a:pPr lvl="1">
              <a:lnSpc>
                <a:spcPct val="150000"/>
              </a:lnSpc>
            </a:pPr>
            <a:r>
              <a:rPr lang="ko-KR" altLang="en-US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정확한 </a:t>
            </a:r>
            <a:r>
              <a:rPr lang="en" altLang="ko-KR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detection, association, </a:t>
            </a:r>
            <a:r>
              <a:rPr lang="ko-KR" altLang="en-US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그리고 </a:t>
            </a:r>
            <a:r>
              <a:rPr lang="en" altLang="ko-KR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localization</a:t>
            </a:r>
            <a:r>
              <a:rPr lang="ko-KR" altLang="en-US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의 효과</a:t>
            </a:r>
            <a:r>
              <a:rPr lang="ko-KR" altLang="en-US" dirty="0">
                <a:latin typeface="NanumSquare" panose="020B0600000101010101" pitchFamily="34" charset="-127"/>
                <a:ea typeface="NanumSquare" panose="020B0600000101010101" pitchFamily="34" charset="-127"/>
              </a:rPr>
              <a:t>를 명시적으로 </a:t>
            </a:r>
            <a:r>
              <a:rPr lang="ko-KR" altLang="en-US" dirty="0" err="1">
                <a:latin typeface="NanumSquare" panose="020B0600000101010101" pitchFamily="34" charset="-127"/>
                <a:ea typeface="NanumSquare" panose="020B0600000101010101" pitchFamily="34" charset="-127"/>
              </a:rPr>
              <a:t>균형있게</a:t>
            </a:r>
            <a:r>
              <a:rPr lang="ko-KR" altLang="en-US" dirty="0">
                <a:latin typeface="NanumSquare" panose="020B0600000101010101" pitchFamily="34" charset="-127"/>
                <a:ea typeface="NanumSquare" panose="020B0600000101010101" pitchFamily="34" charset="-127"/>
              </a:rPr>
              <a:t> 하여 단일 통합 지표로 추적기를 비교하는 새로운 </a:t>
            </a:r>
            <a:r>
              <a:rPr lang="en" altLang="ko-KR" dirty="0">
                <a:latin typeface="NanumSquare" panose="020B0600000101010101" pitchFamily="34" charset="-127"/>
                <a:ea typeface="NanumSquare" panose="020B0600000101010101" pitchFamily="34" charset="-127"/>
              </a:rPr>
              <a:t>MOT </a:t>
            </a:r>
            <a:r>
              <a:rPr lang="ko-KR" altLang="en-US" dirty="0">
                <a:latin typeface="NanumSquare" panose="020B0600000101010101" pitchFamily="34" charset="-127"/>
                <a:ea typeface="NanumSquare" panose="020B0600000101010101" pitchFamily="34" charset="-127"/>
              </a:rPr>
              <a:t>평가 지표</a:t>
            </a:r>
          </a:p>
          <a:p>
            <a:pPr lvl="1">
              <a:lnSpc>
                <a:spcPct val="150000"/>
              </a:lnSpc>
            </a:pPr>
            <a:r>
              <a:rPr lang="en" altLang="ko-KR" dirty="0">
                <a:latin typeface="NanumSquare" panose="020B0600000101010101" pitchFamily="34" charset="-127"/>
                <a:ea typeface="NanumSquare" panose="020B0600000101010101" pitchFamily="34" charset="-127"/>
              </a:rPr>
              <a:t>HOTA</a:t>
            </a:r>
            <a:r>
              <a:rPr lang="ko-KR" altLang="en-US" dirty="0">
                <a:latin typeface="NanumSquare" panose="020B0600000101010101" pitchFamily="34" charset="-127"/>
                <a:ea typeface="NanumSquare" panose="020B0600000101010101" pitchFamily="34" charset="-127"/>
              </a:rPr>
              <a:t>는 </a:t>
            </a:r>
            <a:r>
              <a:rPr lang="en" altLang="ko-KR" dirty="0">
                <a:latin typeface="NanumSquare" panose="020B0600000101010101" pitchFamily="34" charset="-127"/>
                <a:ea typeface="NanumSquare" panose="020B0600000101010101" pitchFamily="34" charset="-127"/>
              </a:rPr>
              <a:t>MOTA</a:t>
            </a:r>
            <a:r>
              <a:rPr lang="ko-KR" altLang="en-US" dirty="0">
                <a:latin typeface="NanumSquare" panose="020B0600000101010101" pitchFamily="34" charset="-127"/>
                <a:ea typeface="NanumSquare" panose="020B0600000101010101" pitchFamily="34" charset="-127"/>
              </a:rPr>
              <a:t>와 </a:t>
            </a:r>
            <a:r>
              <a:rPr lang="en" altLang="ko-KR" dirty="0">
                <a:latin typeface="NanumSquare" panose="020B0600000101010101" pitchFamily="34" charset="-127"/>
                <a:ea typeface="NanumSquare" panose="020B0600000101010101" pitchFamily="34" charset="-127"/>
              </a:rPr>
              <a:t>IDF1</a:t>
            </a:r>
            <a:r>
              <a:rPr lang="ko-KR" altLang="en-US" dirty="0">
                <a:latin typeface="NanumSquare" panose="020B0600000101010101" pitchFamily="34" charset="-127"/>
                <a:ea typeface="NanumSquare" panose="020B0600000101010101" pitchFamily="34" charset="-127"/>
              </a:rPr>
              <a:t>이 각각 </a:t>
            </a:r>
            <a:r>
              <a:rPr lang="en" altLang="ko-KR" dirty="0">
                <a:latin typeface="NanumSquare" panose="020B0600000101010101" pitchFamily="34" charset="-127"/>
                <a:ea typeface="NanumSquare" panose="020B0600000101010101" pitchFamily="34" charset="-127"/>
              </a:rPr>
              <a:t>detection</a:t>
            </a:r>
            <a:r>
              <a:rPr lang="ko-KR" altLang="en-US" dirty="0">
                <a:latin typeface="NanumSquare" panose="020B0600000101010101" pitchFamily="34" charset="-127"/>
                <a:ea typeface="NanumSquare" panose="020B0600000101010101" pitchFamily="34" charset="-127"/>
              </a:rPr>
              <a:t>과 </a:t>
            </a:r>
            <a:r>
              <a:rPr lang="en" altLang="ko-KR" dirty="0">
                <a:latin typeface="NanumSquare" panose="020B0600000101010101" pitchFamily="34" charset="-127"/>
                <a:ea typeface="NanumSquare" panose="020B0600000101010101" pitchFamily="34" charset="-127"/>
              </a:rPr>
              <a:t>association</a:t>
            </a:r>
            <a:r>
              <a:rPr lang="ko-KR" altLang="en-US" dirty="0">
                <a:latin typeface="NanumSquare" panose="020B0600000101010101" pitchFamily="34" charset="-127"/>
                <a:ea typeface="NanumSquare" panose="020B0600000101010101" pitchFamily="34" charset="-127"/>
              </a:rPr>
              <a:t>의 효과를 과장하는 반면</a:t>
            </a:r>
            <a:r>
              <a:rPr lang="en-US" altLang="ko-KR" dirty="0">
                <a:latin typeface="NanumSquare" panose="020B0600000101010101" pitchFamily="34" charset="-127"/>
                <a:ea typeface="NanumSquare" panose="020B0600000101010101" pitchFamily="34" charset="-127"/>
              </a:rPr>
              <a:t>, </a:t>
            </a:r>
            <a:r>
              <a:rPr lang="en" altLang="ko-KR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HOTA</a:t>
            </a:r>
            <a:r>
              <a:rPr lang="ko-KR" altLang="en-US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는 이 둘을 </a:t>
            </a:r>
            <a:r>
              <a:rPr lang="ko-KR" altLang="en-US" b="1" dirty="0" err="1">
                <a:latin typeface="NanumSquare Bold" panose="020B0600000101010101" pitchFamily="34" charset="-127"/>
                <a:ea typeface="NanumSquare Bold" panose="020B0600000101010101" pitchFamily="34" charset="-127"/>
              </a:rPr>
              <a:t>균형있게</a:t>
            </a:r>
            <a:r>
              <a:rPr lang="ko-KR" altLang="en-US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 조화시키는 것을 강조한다</a:t>
            </a:r>
            <a:r>
              <a:rPr lang="en-US" altLang="ko-KR" dirty="0">
                <a:latin typeface="NanumSquare" panose="020B0600000101010101" pitchFamily="34" charset="-127"/>
                <a:ea typeface="NanumSquare" panose="020B0600000101010101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endParaRPr kumimoji="1" lang="ko-KR" altLang="en-US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1615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69DFE1-7AA6-B3E5-CB3C-A9D432F21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ko-KR" b="1" dirty="0"/>
              <a:t>Evaluation Metrics</a:t>
            </a:r>
            <a:endParaRPr kumimoji="1"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BEAF7E-BC38-3845-626F-CD2FDD558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29730" cy="4351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" altLang="ko-KR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MOTA (Multiple Object Tracking Accuracy)</a:t>
            </a:r>
          </a:p>
          <a:p>
            <a:pPr lvl="1">
              <a:lnSpc>
                <a:spcPct val="150000"/>
              </a:lnSpc>
            </a:pPr>
            <a:r>
              <a:rPr lang="en" altLang="ko-KR" dirty="0">
                <a:latin typeface="NanumSquare" panose="020B0600000101010101" pitchFamily="34" charset="-127"/>
                <a:ea typeface="NanumSquare" panose="020B0600000101010101" pitchFamily="34" charset="-127"/>
              </a:rPr>
              <a:t>MOTA</a:t>
            </a:r>
            <a:r>
              <a:rPr lang="ko-KR" altLang="en-US" dirty="0">
                <a:latin typeface="NanumSquare" panose="020B0600000101010101" pitchFamily="34" charset="-127"/>
                <a:ea typeface="NanumSquare" panose="020B0600000101010101" pitchFamily="34" charset="-127"/>
              </a:rPr>
              <a:t>는 </a:t>
            </a:r>
            <a:r>
              <a:rPr lang="ko-KR" altLang="en-US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추적의 정확도</a:t>
            </a:r>
            <a:r>
              <a:rPr lang="ko-KR" altLang="en-US" dirty="0">
                <a:latin typeface="NanumSquare" panose="020B0600000101010101" pitchFamily="34" charset="-127"/>
                <a:ea typeface="NanumSquare" panose="020B0600000101010101" pitchFamily="34" charset="-127"/>
              </a:rPr>
              <a:t>를 나타내는 지표로</a:t>
            </a:r>
            <a:r>
              <a:rPr lang="en-US" altLang="ko-KR" dirty="0">
                <a:latin typeface="NanumSquare" panose="020B0600000101010101" pitchFamily="34" charset="-127"/>
                <a:ea typeface="NanumSquare" panose="020B0600000101010101" pitchFamily="34" charset="-127"/>
              </a:rPr>
              <a:t>, </a:t>
            </a:r>
            <a:r>
              <a:rPr lang="ko-KR" altLang="en-US" dirty="0">
                <a:latin typeface="NanumSquare" panose="020B0600000101010101" pitchFamily="34" charset="-127"/>
                <a:ea typeface="NanumSquare" panose="020B0600000101010101" pitchFamily="34" charset="-127"/>
              </a:rPr>
              <a:t>미스</a:t>
            </a:r>
            <a:r>
              <a:rPr lang="en-US" altLang="ko-KR" dirty="0">
                <a:latin typeface="NanumSquare" panose="020B0600000101010101" pitchFamily="34" charset="-127"/>
                <a:ea typeface="NanumSquare" panose="020B0600000101010101" pitchFamily="34" charset="-127"/>
              </a:rPr>
              <a:t>(</a:t>
            </a:r>
            <a:r>
              <a:rPr lang="en" altLang="ko-KR" dirty="0">
                <a:latin typeface="NanumSquare" panose="020B0600000101010101" pitchFamily="34" charset="-127"/>
                <a:ea typeface="NanumSquare" panose="020B0600000101010101" pitchFamily="34" charset="-127"/>
              </a:rPr>
              <a:t>False Negative), </a:t>
            </a:r>
            <a:r>
              <a:rPr lang="ko-KR" altLang="en-US" dirty="0">
                <a:latin typeface="NanumSquare" panose="020B0600000101010101" pitchFamily="34" charset="-127"/>
                <a:ea typeface="NanumSquare" panose="020B0600000101010101" pitchFamily="34" charset="-127"/>
              </a:rPr>
              <a:t>거짓 긍정</a:t>
            </a:r>
            <a:r>
              <a:rPr lang="en-US" altLang="ko-KR" dirty="0">
                <a:latin typeface="NanumSquare" panose="020B0600000101010101" pitchFamily="34" charset="-127"/>
                <a:ea typeface="NanumSquare" panose="020B0600000101010101" pitchFamily="34" charset="-127"/>
              </a:rPr>
              <a:t>(</a:t>
            </a:r>
            <a:r>
              <a:rPr lang="en" altLang="ko-KR" dirty="0">
                <a:latin typeface="NanumSquare" panose="020B0600000101010101" pitchFamily="34" charset="-127"/>
                <a:ea typeface="NanumSquare" panose="020B0600000101010101" pitchFamily="34" charset="-127"/>
              </a:rPr>
              <a:t>False Positive), </a:t>
            </a:r>
            <a:r>
              <a:rPr lang="ko-KR" altLang="en-US" dirty="0">
                <a:latin typeface="NanumSquare" panose="020B0600000101010101" pitchFamily="34" charset="-127"/>
                <a:ea typeface="NanumSquare" panose="020B0600000101010101" pitchFamily="34" charset="-127"/>
              </a:rPr>
              <a:t>미스매치를 고려함</a:t>
            </a:r>
            <a:r>
              <a:rPr lang="en-US" altLang="ko-KR" dirty="0">
                <a:latin typeface="NanumSquare" panose="020B0600000101010101" pitchFamily="34" charset="-127"/>
                <a:ea typeface="NanumSquare" panose="020B0600000101010101" pitchFamily="34" charset="-127"/>
              </a:rPr>
              <a:t>.</a:t>
            </a:r>
          </a:p>
          <a:p>
            <a:pPr lvl="1">
              <a:lnSpc>
                <a:spcPct val="150000"/>
              </a:lnSpc>
            </a:pPr>
            <a:endParaRPr lang="en-US" altLang="ko-KR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pPr lvl="1">
              <a:lnSpc>
                <a:spcPct val="150000"/>
              </a:lnSpc>
            </a:pPr>
            <a:endParaRPr lang="en-US" altLang="ko-KR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pPr lvl="1">
              <a:lnSpc>
                <a:spcPct val="150000"/>
              </a:lnSpc>
            </a:pPr>
            <a:r>
              <a:rPr lang="en" altLang="ko-KR" i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misses</a:t>
            </a:r>
            <a:r>
              <a:rPr lang="ko-KR" altLang="en-US" dirty="0">
                <a:latin typeface="NanumSquare" panose="020B0600000101010101" pitchFamily="34" charset="-127"/>
                <a:ea typeface="NanumSquare" panose="020B0600000101010101" pitchFamily="34" charset="-127"/>
              </a:rPr>
              <a:t>는 미스 수</a:t>
            </a:r>
            <a:r>
              <a:rPr lang="en-US" altLang="ko-KR" dirty="0">
                <a:latin typeface="NanumSquare" panose="020B0600000101010101" pitchFamily="34" charset="-127"/>
                <a:ea typeface="NanumSquare" panose="020B0600000101010101" pitchFamily="34" charset="-127"/>
              </a:rPr>
              <a:t>, </a:t>
            </a:r>
            <a:r>
              <a:rPr lang="en" altLang="ko-KR" i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false positive</a:t>
            </a:r>
            <a:r>
              <a:rPr lang="ko-KR" altLang="en-US" dirty="0">
                <a:latin typeface="NanumSquare" panose="020B0600000101010101" pitchFamily="34" charset="-127"/>
                <a:ea typeface="NanumSquare" panose="020B0600000101010101" pitchFamily="34" charset="-127"/>
              </a:rPr>
              <a:t>는 거짓 긍정 수</a:t>
            </a:r>
            <a:r>
              <a:rPr lang="en-US" altLang="ko-KR" dirty="0">
                <a:latin typeface="NanumSquare" panose="020B0600000101010101" pitchFamily="34" charset="-127"/>
                <a:ea typeface="NanumSquare" panose="020B0600000101010101" pitchFamily="34" charset="-127"/>
              </a:rPr>
              <a:t>, </a:t>
            </a:r>
            <a:r>
              <a:rPr lang="en" altLang="ko-KR" i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mismatches</a:t>
            </a:r>
            <a:r>
              <a:rPr lang="ko-KR" altLang="en-US" dirty="0">
                <a:latin typeface="NanumSquare" panose="020B0600000101010101" pitchFamily="34" charset="-127"/>
                <a:ea typeface="NanumSquare" panose="020B0600000101010101" pitchFamily="34" charset="-127"/>
              </a:rPr>
              <a:t>는 미스매치 오류 수</a:t>
            </a:r>
            <a:r>
              <a:rPr lang="en-US" altLang="ko-KR" dirty="0">
                <a:latin typeface="NanumSquare" panose="020B0600000101010101" pitchFamily="34" charset="-127"/>
                <a:ea typeface="NanumSquare" panose="020B0600000101010101" pitchFamily="34" charset="-127"/>
              </a:rPr>
              <a:t>, </a:t>
            </a:r>
            <a:r>
              <a:rPr lang="en" altLang="ko-KR" i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ground truth</a:t>
            </a:r>
            <a:r>
              <a:rPr lang="ko-KR" altLang="en-US" dirty="0">
                <a:latin typeface="NanumSquare" panose="020B0600000101010101" pitchFamily="34" charset="-127"/>
                <a:ea typeface="NanumSquare" panose="020B0600000101010101" pitchFamily="34" charset="-127"/>
              </a:rPr>
              <a:t>는 시간 </a:t>
            </a:r>
            <a:r>
              <a:rPr lang="en" altLang="ko-KR" i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t</a:t>
            </a:r>
            <a:r>
              <a:rPr lang="ko-KR" altLang="en-US" dirty="0">
                <a:latin typeface="NanumSquare" panose="020B0600000101010101" pitchFamily="34" charset="-127"/>
                <a:ea typeface="NanumSquare" panose="020B0600000101010101" pitchFamily="34" charset="-127"/>
              </a:rPr>
              <a:t>에서의 객체 수</a:t>
            </a:r>
          </a:p>
          <a:p>
            <a:pPr lvl="1">
              <a:lnSpc>
                <a:spcPct val="150000"/>
              </a:lnSpc>
            </a:pPr>
            <a:r>
              <a:rPr lang="ko-KR" altLang="en-US" dirty="0">
                <a:latin typeface="NanumSquare" panose="020B0600000101010101" pitchFamily="34" charset="-127"/>
                <a:ea typeface="NanumSquare" panose="020B0600000101010101" pitchFamily="34" charset="-127"/>
              </a:rPr>
              <a:t>이에 따라</a:t>
            </a:r>
            <a:r>
              <a:rPr lang="en-US" altLang="ko-KR" dirty="0">
                <a:latin typeface="NanumSquare" panose="020B0600000101010101" pitchFamily="34" charset="-127"/>
                <a:ea typeface="NanumSquare" panose="020B0600000101010101" pitchFamily="34" charset="-127"/>
              </a:rPr>
              <a:t>, </a:t>
            </a:r>
            <a:r>
              <a:rPr lang="en" altLang="ko-KR" dirty="0">
                <a:latin typeface="NanumSquare" panose="020B0600000101010101" pitchFamily="34" charset="-127"/>
                <a:ea typeface="NanumSquare" panose="020B0600000101010101" pitchFamily="34" charset="-127"/>
              </a:rPr>
              <a:t>detection </a:t>
            </a:r>
            <a:r>
              <a:rPr lang="ko-KR" altLang="en-US" dirty="0">
                <a:latin typeface="NanumSquare" panose="020B0600000101010101" pitchFamily="34" charset="-127"/>
                <a:ea typeface="NanumSquare" panose="020B0600000101010101" pitchFamily="34" charset="-127"/>
              </a:rPr>
              <a:t>성능을 나타내는 부분에 </a:t>
            </a:r>
            <a:r>
              <a:rPr lang="ko-KR" altLang="en-US" dirty="0" err="1">
                <a:latin typeface="NanumSquare" panose="020B0600000101010101" pitchFamily="34" charset="-127"/>
                <a:ea typeface="NanumSquare" panose="020B0600000101010101" pitchFamily="34" charset="-127"/>
              </a:rPr>
              <a:t>치중되어있는</a:t>
            </a:r>
            <a:r>
              <a:rPr lang="ko-KR" altLang="en-US" dirty="0">
                <a:latin typeface="NanumSquare" panose="020B0600000101010101" pitchFamily="34" charset="-127"/>
                <a:ea typeface="NanumSquare" panose="020B0600000101010101" pitchFamily="34" charset="-127"/>
              </a:rPr>
              <a:t> 경향이 있음</a:t>
            </a:r>
            <a:r>
              <a:rPr lang="en-US" altLang="ko-KR" dirty="0">
                <a:latin typeface="NanumSquare" panose="020B0600000101010101" pitchFamily="34" charset="-127"/>
                <a:ea typeface="NanumSquare" panose="020B0600000101010101" pitchFamily="34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6C3C50D-C123-1CC4-B872-490C92827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4401" y="3429000"/>
            <a:ext cx="5802520" cy="1192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447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69DFE1-7AA6-B3E5-CB3C-A9D432F21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ko-KR" b="1" dirty="0"/>
              <a:t>Evaluation Metrics</a:t>
            </a:r>
            <a:endParaRPr kumimoji="1"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BEAF7E-BC38-3845-626F-CD2FDD558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29730" cy="435133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" altLang="ko-KR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Inf time (fps)</a:t>
            </a:r>
          </a:p>
          <a:p>
            <a:pPr lvl="1">
              <a:lnSpc>
                <a:spcPct val="150000"/>
              </a:lnSpc>
            </a:pPr>
            <a:r>
              <a:rPr lang="ko-KR" altLang="en-US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객체 감지 및 추적 시스템의 실행 시간과 초당 프레임 수 </a:t>
            </a:r>
            <a:r>
              <a:rPr lang="en-US" altLang="ko-KR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(</a:t>
            </a:r>
            <a:r>
              <a:rPr lang="en" altLang="ko-KR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Frames Per Second, FPS) </a:t>
            </a:r>
            <a:r>
              <a:rPr lang="ko-KR" altLang="en-US" dirty="0" err="1">
                <a:latin typeface="NanumSquare" panose="020B0600000101010101" pitchFamily="34" charset="-127"/>
                <a:ea typeface="NanumSquare" panose="020B0600000101010101" pitchFamily="34" charset="-127"/>
              </a:rPr>
              <a:t>를</a:t>
            </a:r>
            <a:r>
              <a:rPr lang="ko-KR" altLang="en-US" dirty="0">
                <a:latin typeface="NanumSquare" panose="020B0600000101010101" pitchFamily="34" charset="-127"/>
                <a:ea typeface="NanumSquare" panose="020B0600000101010101" pitchFamily="34" charset="-127"/>
              </a:rPr>
              <a:t> 나타내는 지표</a:t>
            </a:r>
          </a:p>
          <a:p>
            <a:pPr lvl="1">
              <a:lnSpc>
                <a:spcPct val="150000"/>
              </a:lnSpc>
            </a:pPr>
            <a:r>
              <a:rPr lang="ko-KR" altLang="en-US" dirty="0">
                <a:latin typeface="NanumSquare" panose="020B0600000101010101" pitchFamily="34" charset="-127"/>
                <a:ea typeface="NanumSquare" panose="020B0600000101010101" pitchFamily="34" charset="-127"/>
              </a:rPr>
              <a:t>이 값은 시스템의 실시간성과 효율성을 측정하는 데 사용됨</a:t>
            </a:r>
            <a:r>
              <a:rPr lang="en-US" altLang="ko-KR" dirty="0">
                <a:latin typeface="NanumSquare" panose="020B0600000101010101" pitchFamily="34" charset="-127"/>
                <a:ea typeface="NanumSquare" panose="020B0600000101010101" pitchFamily="34" charset="-127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" altLang="ko-KR" dirty="0">
                <a:latin typeface="NanumSquare" panose="020B0600000101010101" pitchFamily="34" charset="-127"/>
                <a:ea typeface="NanumSquare" panose="020B0600000101010101" pitchFamily="34" charset="-127"/>
              </a:rPr>
              <a:t>ex) </a:t>
            </a:r>
            <a:r>
              <a:rPr lang="ko-KR" altLang="en-US" dirty="0">
                <a:latin typeface="NanumSquare" panose="020B0600000101010101" pitchFamily="34" charset="-127"/>
                <a:ea typeface="NanumSquare" panose="020B0600000101010101" pitchFamily="34" charset="-127"/>
              </a:rPr>
              <a:t>자율주행 시스템에서는 즉각적인 반응이 중요하므로 </a:t>
            </a:r>
            <a:r>
              <a:rPr lang="en" altLang="ko-KR" dirty="0">
                <a:latin typeface="NanumSquare" panose="020B0600000101010101" pitchFamily="34" charset="-127"/>
                <a:ea typeface="NanumSquare" panose="020B0600000101010101" pitchFamily="34" charset="-127"/>
              </a:rPr>
              <a:t>inf time</a:t>
            </a:r>
            <a:r>
              <a:rPr lang="ko-KR" altLang="en-US" dirty="0">
                <a:latin typeface="NanumSquare" panose="020B0600000101010101" pitchFamily="34" charset="-127"/>
                <a:ea typeface="NanumSquare" panose="020B0600000101010101" pitchFamily="34" charset="-127"/>
              </a:rPr>
              <a:t>이 매우 빨라야 한다</a:t>
            </a:r>
            <a:r>
              <a:rPr lang="en-US" altLang="ko-KR" dirty="0">
                <a:latin typeface="NanumSquare" panose="020B0600000101010101" pitchFamily="34" charset="-127"/>
                <a:ea typeface="NanumSquare" panose="020B0600000101010101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" altLang="ko-KR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IDF1 (Identification F1-score)</a:t>
            </a:r>
          </a:p>
          <a:p>
            <a:pPr lvl="1">
              <a:lnSpc>
                <a:spcPct val="150000"/>
              </a:lnSpc>
            </a:pPr>
            <a:r>
              <a:rPr lang="en" altLang="ko-KR" dirty="0">
                <a:latin typeface="NanumSquare" panose="020B0600000101010101" pitchFamily="34" charset="-127"/>
                <a:ea typeface="NanumSquare" panose="020B0600000101010101" pitchFamily="34" charset="-127"/>
              </a:rPr>
              <a:t>F1-score</a:t>
            </a:r>
            <a:r>
              <a:rPr lang="ko-KR" altLang="en-US" dirty="0">
                <a:latin typeface="NanumSquare" panose="020B0600000101010101" pitchFamily="34" charset="-127"/>
                <a:ea typeface="NanumSquare" panose="020B0600000101010101" pitchFamily="34" charset="-127"/>
              </a:rPr>
              <a:t>는 </a:t>
            </a:r>
            <a:r>
              <a:rPr lang="ko-KR" altLang="en-US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정밀도</a:t>
            </a:r>
            <a:r>
              <a:rPr lang="en-US" altLang="ko-KR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(</a:t>
            </a:r>
            <a:r>
              <a:rPr lang="en" altLang="ko-KR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Precision)</a:t>
            </a:r>
            <a:r>
              <a:rPr lang="ko-KR" altLang="en-US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와 </a:t>
            </a:r>
            <a:r>
              <a:rPr lang="ko-KR" altLang="en-US" b="1" dirty="0" err="1">
                <a:latin typeface="NanumSquare Bold" panose="020B0600000101010101" pitchFamily="34" charset="-127"/>
                <a:ea typeface="NanumSquare Bold" panose="020B0600000101010101" pitchFamily="34" charset="-127"/>
              </a:rPr>
              <a:t>재현율</a:t>
            </a:r>
            <a:r>
              <a:rPr lang="en-US" altLang="ko-KR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(</a:t>
            </a:r>
            <a:r>
              <a:rPr lang="en" altLang="ko-KR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Recall)</a:t>
            </a:r>
            <a:r>
              <a:rPr lang="ko-KR" altLang="en-US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의 조화 평균</a:t>
            </a:r>
            <a:r>
              <a:rPr lang="ko-KR" altLang="en-US" dirty="0">
                <a:latin typeface="NanumSquare" panose="020B0600000101010101" pitchFamily="34" charset="-127"/>
                <a:ea typeface="NanumSquare" panose="020B0600000101010101" pitchFamily="34" charset="-127"/>
              </a:rPr>
              <a:t>을 나타내는데</a:t>
            </a:r>
            <a:r>
              <a:rPr lang="en-US" altLang="ko-KR" dirty="0">
                <a:latin typeface="NanumSquare" panose="020B0600000101010101" pitchFamily="34" charset="-127"/>
                <a:ea typeface="NanumSquare" panose="020B0600000101010101" pitchFamily="34" charset="-127"/>
              </a:rPr>
              <a:t>, </a:t>
            </a:r>
            <a:r>
              <a:rPr lang="ko-KR" altLang="en-US" dirty="0">
                <a:latin typeface="NanumSquare" panose="020B0600000101010101" pitchFamily="34" charset="-127"/>
                <a:ea typeface="NanumSquare" panose="020B0600000101010101" pitchFamily="34" charset="-127"/>
              </a:rPr>
              <a:t>이것이 높을수록 더 정확한 식별 정확성을 나타낸다</a:t>
            </a:r>
            <a:r>
              <a:rPr lang="en-US" altLang="ko-KR" dirty="0">
                <a:latin typeface="NanumSquare" panose="020B0600000101010101" pitchFamily="34" charset="-127"/>
                <a:ea typeface="NanumSquare" panose="020B0600000101010101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36761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33B64C-24F0-FD25-68B1-D47BFEC8E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ko-KR" b="1" dirty="0"/>
              <a:t>Evaluation Metrics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B5A6F4-A91B-827B-8DD3-B6F3B4BB8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70000"/>
              </a:lnSpc>
            </a:pPr>
            <a:r>
              <a:rPr lang="en" altLang="ko-KR" sz="2000" b="1" dirty="0"/>
              <a:t>FP (False Positives)</a:t>
            </a:r>
          </a:p>
          <a:p>
            <a:pPr lvl="1">
              <a:lnSpc>
                <a:spcPct val="170000"/>
              </a:lnSpc>
            </a:pPr>
            <a:r>
              <a:rPr lang="en" altLang="ko-KR" sz="1600" dirty="0"/>
              <a:t>FP(</a:t>
            </a:r>
            <a:r>
              <a:rPr lang="ko-KR" altLang="en-US" sz="1600" dirty="0"/>
              <a:t>거짓 긍정</a:t>
            </a:r>
            <a:r>
              <a:rPr lang="en-US" altLang="ko-KR" sz="1600" dirty="0"/>
              <a:t>): </a:t>
            </a:r>
            <a:r>
              <a:rPr lang="ko-KR" altLang="en-US" sz="1600" dirty="0"/>
              <a:t>추적 시스템이 잘못된 위치에 객체를 예측한 횟수를 나타내는 값</a:t>
            </a:r>
          </a:p>
          <a:p>
            <a:pPr lvl="1">
              <a:lnSpc>
                <a:spcPct val="170000"/>
              </a:lnSpc>
            </a:pPr>
            <a:r>
              <a:rPr lang="ko-KR" altLang="en-US" sz="1600" dirty="0"/>
              <a:t>즉</a:t>
            </a:r>
            <a:r>
              <a:rPr lang="en-US" altLang="ko-KR" sz="1600" dirty="0"/>
              <a:t>, </a:t>
            </a:r>
            <a:r>
              <a:rPr lang="ko-KR" altLang="en-US" sz="1600" dirty="0"/>
              <a:t>실제 객체가 </a:t>
            </a:r>
            <a:r>
              <a:rPr lang="ko-KR" altLang="en-US" sz="1600" dirty="0" err="1"/>
              <a:t>아닌데도</a:t>
            </a:r>
            <a:r>
              <a:rPr lang="ko-KR" altLang="en-US" sz="1600" dirty="0"/>
              <a:t> 시스템이 객체로 잘못 예측한 경우를 의미한다</a:t>
            </a:r>
            <a:r>
              <a:rPr lang="en-US" altLang="ko-KR" sz="1600" dirty="0"/>
              <a:t>.</a:t>
            </a:r>
          </a:p>
          <a:p>
            <a:pPr>
              <a:lnSpc>
                <a:spcPct val="170000"/>
              </a:lnSpc>
            </a:pPr>
            <a:r>
              <a:rPr lang="en" altLang="ko-KR" sz="2000" b="1" dirty="0"/>
              <a:t>FN (False Negatives)</a:t>
            </a:r>
          </a:p>
          <a:p>
            <a:pPr lvl="1">
              <a:lnSpc>
                <a:spcPct val="170000"/>
              </a:lnSpc>
            </a:pPr>
            <a:r>
              <a:rPr lang="en" altLang="ko-KR" sz="1600" dirty="0"/>
              <a:t>FN(</a:t>
            </a:r>
            <a:r>
              <a:rPr lang="ko-KR" altLang="en-US" sz="1600" dirty="0"/>
              <a:t>거짓 부정</a:t>
            </a:r>
            <a:r>
              <a:rPr lang="en-US" altLang="ko-KR" sz="1600" dirty="0"/>
              <a:t>): </a:t>
            </a:r>
            <a:r>
              <a:rPr lang="ko-KR" altLang="en-US" sz="1600" dirty="0"/>
              <a:t>추적 시스템이 실제 객체를 누락하거나 추적하지 못한 횟수</a:t>
            </a:r>
          </a:p>
          <a:p>
            <a:pPr lvl="1">
              <a:lnSpc>
                <a:spcPct val="170000"/>
              </a:lnSpc>
            </a:pPr>
            <a:r>
              <a:rPr lang="ko-KR" altLang="en-US" sz="1600" dirty="0"/>
              <a:t>즉</a:t>
            </a:r>
            <a:r>
              <a:rPr lang="en-US" altLang="ko-KR" sz="1600" dirty="0"/>
              <a:t>, </a:t>
            </a:r>
            <a:r>
              <a:rPr lang="ko-KR" altLang="en-US" sz="1600" dirty="0"/>
              <a:t>실제 객체임에도 시스템이 객체로 감지하지 못한 경우를 의미한다</a:t>
            </a:r>
            <a:r>
              <a:rPr lang="en-US" altLang="ko-KR" sz="1600" dirty="0"/>
              <a:t>.</a:t>
            </a:r>
          </a:p>
          <a:p>
            <a:pPr>
              <a:lnSpc>
                <a:spcPct val="170000"/>
              </a:lnSpc>
            </a:pPr>
            <a:r>
              <a:rPr lang="en" altLang="ko-KR" sz="2000" b="1" dirty="0" err="1"/>
              <a:t>IDSw</a:t>
            </a:r>
            <a:r>
              <a:rPr lang="en" altLang="ko-KR" sz="2000" b="1" dirty="0"/>
              <a:t> (ID Switches)</a:t>
            </a:r>
          </a:p>
          <a:p>
            <a:pPr lvl="1">
              <a:lnSpc>
                <a:spcPct val="170000"/>
              </a:lnSpc>
            </a:pPr>
            <a:r>
              <a:rPr lang="ko-KR" altLang="en-US" sz="1600" dirty="0"/>
              <a:t>추적 중에 객체 식별자가 바뀐 횟수</a:t>
            </a:r>
          </a:p>
          <a:p>
            <a:pPr lvl="1">
              <a:lnSpc>
                <a:spcPct val="170000"/>
              </a:lnSpc>
            </a:pPr>
            <a:r>
              <a:rPr lang="ko-KR" altLang="en-US" sz="1600" dirty="0"/>
              <a:t>객체 식별자가 변경되는 경우</a:t>
            </a:r>
            <a:r>
              <a:rPr lang="en-US" altLang="ko-KR" sz="1600" dirty="0"/>
              <a:t>, </a:t>
            </a:r>
            <a:r>
              <a:rPr lang="ko-KR" altLang="en-US" sz="1600" dirty="0"/>
              <a:t>같은 객체를 다른 객체로 잘못 식별하는 문제가 발생한 것을 의미한다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06014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052FE6-FC32-D3AC-CFF5-1E232AF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b="1" dirty="0"/>
              <a:t>Result</a:t>
            </a:r>
            <a:endParaRPr kumimoji="1" lang="ko-KR" altLang="en-US" b="1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DD4229F-0E6F-35BD-F17D-511A9C97F0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1158" y="1825625"/>
            <a:ext cx="784968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152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052FE6-FC32-D3AC-CFF5-1E232AF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b="1" dirty="0"/>
              <a:t>Result</a:t>
            </a:r>
            <a:endParaRPr kumimoji="1" lang="ko-KR" altLang="en-US" b="1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DD94A378-DD5B-8AF3-28F6-8C14520786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4956" y="1825625"/>
            <a:ext cx="686208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321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052FE6-FC32-D3AC-CFF5-1E232AF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b="1" dirty="0"/>
              <a:t>Result</a:t>
            </a:r>
            <a:endParaRPr kumimoji="1" lang="ko-KR" altLang="en-US" b="1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F0822506-A4B2-DC19-D4E6-E83E828635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3050" y="2686844"/>
            <a:ext cx="91059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803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706</Words>
  <Application>Microsoft Macintosh PowerPoint</Application>
  <PresentationFormat>와이드스크린</PresentationFormat>
  <Paragraphs>80</Paragraphs>
  <Slides>18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맑은 고딕</vt:lpstr>
      <vt:lpstr>NanumSquare</vt:lpstr>
      <vt:lpstr>NanumSquare Bold</vt:lpstr>
      <vt:lpstr>NanumSquare ExtraBold</vt:lpstr>
      <vt:lpstr>Arial</vt:lpstr>
      <vt:lpstr>Office 테마</vt:lpstr>
      <vt:lpstr>졸업프로젝트 10주차 발표</vt:lpstr>
      <vt:lpstr>Results and models on MOT17</vt:lpstr>
      <vt:lpstr>Evaluation Metrics</vt:lpstr>
      <vt:lpstr>Evaluation Metrics</vt:lpstr>
      <vt:lpstr>Evaluation Metrics</vt:lpstr>
      <vt:lpstr>Evaluation Metrics</vt:lpstr>
      <vt:lpstr>Result</vt:lpstr>
      <vt:lpstr>Result</vt:lpstr>
      <vt:lpstr>Result</vt:lpstr>
      <vt:lpstr>Result</vt:lpstr>
      <vt:lpstr>Result</vt:lpstr>
      <vt:lpstr>Comparison</vt:lpstr>
      <vt:lpstr>SORT/DeepSORT</vt:lpstr>
      <vt:lpstr>Tracktor</vt:lpstr>
      <vt:lpstr>Comparison</vt:lpstr>
      <vt:lpstr>OC-SORT</vt:lpstr>
      <vt:lpstr>ByteTrack Association Module</vt:lpstr>
      <vt:lpstr>Further Improvements (ByteTrack, OC-SORT)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졸업프로젝트 10주차 발표</dc:title>
  <dc:creator>이규근</dc:creator>
  <cp:lastModifiedBy>이규근</cp:lastModifiedBy>
  <cp:revision>1</cp:revision>
  <dcterms:created xsi:type="dcterms:W3CDTF">2023-08-17T03:31:57Z</dcterms:created>
  <dcterms:modified xsi:type="dcterms:W3CDTF">2023-08-17T06:32:10Z</dcterms:modified>
</cp:coreProperties>
</file>