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57" r:id="rId6"/>
    <p:sldId id="258" r:id="rId7"/>
    <p:sldId id="261" r:id="rId8"/>
    <p:sldId id="259" r:id="rId9"/>
    <p:sldId id="264" r:id="rId10"/>
    <p:sldId id="265" r:id="rId11"/>
    <p:sldId id="260" r:id="rId12"/>
    <p:sldId id="262" r:id="rId13"/>
    <p:sldId id="266" r:id="rId14"/>
    <p:sldId id="263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1439"/>
  </p:normalViewPr>
  <p:slideViewPr>
    <p:cSldViewPr snapToGrid="0">
      <p:cViewPr varScale="1">
        <p:scale>
          <a:sx n="104" d="100"/>
          <a:sy n="104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81E18-0813-F44A-7BEE-1992FAA4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3DAE20-7E18-4FFE-E743-EA89D4855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9CB5C-4DD2-5E2B-21DF-5B767638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EC32-8CBB-7043-BFAE-1FC26663ED8F}" type="datetimeFigureOut">
              <a:rPr kumimoji="1" lang="ko-KR" altLang="en-US" smtClean="0"/>
              <a:t>2023. 6. 5.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C4CAD-9D7B-F6E6-0FF2-FC07CBF0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9DD64-A8EE-9BFC-CE5B-7796D5D5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5052-1D35-B644-9D63-2969138C13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130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55A01-1F55-0B8B-FFFC-A0204325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D020FC-8777-C317-8401-C0FC53771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7EB41-49AC-1FCE-3E83-B3E26F32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EC32-8CBB-7043-BFAE-1FC26663ED8F}" type="datetimeFigureOut">
              <a:rPr kumimoji="1" lang="ko-KR" altLang="en-US" smtClean="0"/>
              <a:t>2023. 6. 5.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BEC16-3A82-916E-2A51-968FAF68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92F61-2FCC-2907-ABD9-71BC36E3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5052-1D35-B644-9D63-2969138C13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519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6F4BD4-D4DA-3B68-9971-43B51AC79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76F849-3176-8038-020E-B4CB84852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3C454-43D4-19C5-DC04-904E9067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EC32-8CBB-7043-BFAE-1FC26663ED8F}" type="datetimeFigureOut">
              <a:rPr kumimoji="1" lang="ko-KR" altLang="en-US" smtClean="0"/>
              <a:t>2023. 6. 5.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8D2E0-BB4F-F9C9-6A1A-90C359B4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8DDB5-BB70-F43B-CBB8-32CCDF98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5052-1D35-B644-9D63-2969138C13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523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B4E10-BF7E-6A74-22C2-9A7BFF73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B7AA9-962A-C3D7-0F71-50B3FB76F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1C2DF-CE4B-B1B9-411D-CDD1DDE3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EC32-8CBB-7043-BFAE-1FC26663ED8F}" type="datetimeFigureOut">
              <a:rPr kumimoji="1" lang="ko-KR" altLang="en-US" smtClean="0"/>
              <a:t>2023. 6. 5.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53C50-277A-4CA5-7AAC-0F59EE2D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274EB-6305-2010-3832-2291FFFF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5052-1D35-B644-9D63-2969138C13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3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496E4-322A-6DE5-4CCC-C578D503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BA773-8A25-ED2C-180A-F28341C02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C2CAB-47C4-6393-A55A-368907B0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EC32-8CBB-7043-BFAE-1FC26663ED8F}" type="datetimeFigureOut">
              <a:rPr kumimoji="1" lang="ko-KR" altLang="en-US" smtClean="0"/>
              <a:t>2023. 6. 5.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BB7D0-1ECE-09A8-91D3-3D0FB17B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34EE8-4586-DB06-44FD-765C23A8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5052-1D35-B644-9D63-2969138C13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244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B6FFD-4F94-B5F6-A91B-45F3D9F8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FC41E-C1D1-C77C-A31A-A5A2750BF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B2A94-0C20-9967-32BD-23F8CC76D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9866B1-2034-8A16-314B-C4D00460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EC32-8CBB-7043-BFAE-1FC26663ED8F}" type="datetimeFigureOut">
              <a:rPr kumimoji="1" lang="ko-KR" altLang="en-US" smtClean="0"/>
              <a:t>2023. 6. 5.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2BC456-9B27-E319-F670-1FD54A30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594B6-CBF8-86FE-0961-B690CDED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5052-1D35-B644-9D63-2969138C13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380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47A4B-FDE9-2634-5228-C01511E8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A3AE4-E202-8A4A-3448-F6127AD70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88DFA1-4832-59CD-DE44-C918BA409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BCEAD2-2FEA-7987-0876-BB30E3B52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598EFC-6FCA-C91E-9CF5-15F620D07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7EA447-747E-8F03-AB2D-775A75BE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EC32-8CBB-7043-BFAE-1FC26663ED8F}" type="datetimeFigureOut">
              <a:rPr kumimoji="1" lang="ko-KR" altLang="en-US" smtClean="0"/>
              <a:t>2023. 6. 5.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9938E6-15DD-7B64-4E94-401E6517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49C9B6-2D39-8833-96F0-C7F6B766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5052-1D35-B644-9D63-2969138C13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10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189D-E562-8379-856F-6338635C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BAD222-0CB6-BE83-2855-4CFC99A7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EC32-8CBB-7043-BFAE-1FC26663ED8F}" type="datetimeFigureOut">
              <a:rPr kumimoji="1" lang="ko-KR" altLang="en-US" smtClean="0"/>
              <a:t>2023. 6. 5.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E23EAF-1F18-A471-AB41-2CF4C531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3D8CE-25A5-7A20-3F99-C519E3B7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5052-1D35-B644-9D63-2969138C13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266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9F003A-64B7-F4D7-79BD-2A675BE5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EC32-8CBB-7043-BFAE-1FC26663ED8F}" type="datetimeFigureOut">
              <a:rPr kumimoji="1" lang="ko-KR" altLang="en-US" smtClean="0"/>
              <a:t>2023. 6. 5.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4F1544-9972-2A2D-57A9-5FD6BF98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A3EF2A-572E-1F86-CA3B-77C61581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5052-1D35-B644-9D63-2969138C13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819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418DD-EF76-0BBC-F01C-0182410E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867E2-E4BA-3F14-CAB0-C0E330D2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B448C8-39F1-160E-76B6-DA6F8A08B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724AF6-5A46-F848-C75B-F128339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EC32-8CBB-7043-BFAE-1FC26663ED8F}" type="datetimeFigureOut">
              <a:rPr kumimoji="1" lang="ko-KR" altLang="en-US" smtClean="0"/>
              <a:t>2023. 6. 5.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26D389-ED28-4014-C8A6-339DE69F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FFA027-B6FA-A694-B765-B4847760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5052-1D35-B644-9D63-2969138C13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691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41964-6177-1AD2-0C3C-2F020BF6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371BE0-FE8A-FD34-BDEB-9BB601EED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7C04A0-C858-1E11-30C9-87C6375FB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EA743D-A420-AC5E-F0D4-B60A3EBA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EC32-8CBB-7043-BFAE-1FC26663ED8F}" type="datetimeFigureOut">
              <a:rPr kumimoji="1" lang="ko-KR" altLang="en-US" smtClean="0"/>
              <a:t>2023. 6. 5.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3BE4C9-8895-BD86-3010-6717D0A4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2BDDF1-08FF-20A3-68B7-24D58518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5052-1D35-B644-9D63-2969138C13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753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D12202-D719-54AF-76EA-8E0467322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97DB3-80BF-7FA7-18ED-4851A739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BF004-034F-1BBC-6655-CF8600F00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0EC32-8CBB-7043-BFAE-1FC26663ED8F}" type="datetimeFigureOut">
              <a:rPr kumimoji="1" lang="ko-KR" altLang="en-US" smtClean="0"/>
              <a:t>2023. 6. 5.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4EC7C-508A-B5BE-0CF8-8D88B6BB8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F870A-7B31-56EC-AB65-912C913CD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A5052-1D35-B644-9D63-2969138C13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625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998C5-92AF-69B4-CE1A-F877FADBE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b="1"/>
              <a:t>7</a:t>
            </a:r>
            <a:r>
              <a:rPr kumimoji="1" lang="ko-KR" altLang="en-US" b="1"/>
              <a:t>주차 미팅 보고</a:t>
            </a:r>
            <a:endParaRPr kumimoji="1"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76FA3E-6EF0-60F3-E3FB-6C0689ABB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err="1"/>
              <a:t>이규근</a:t>
            </a:r>
            <a:r>
              <a:rPr kumimoji="1" lang="ko-KR" altLang="en-US" dirty="0"/>
              <a:t> 신채영</a:t>
            </a:r>
          </a:p>
        </p:txBody>
      </p:sp>
    </p:spTree>
    <p:extLst>
      <p:ext uri="{BB962C8B-B14F-4D97-AF65-F5344CB8AC3E}">
        <p14:creationId xmlns:p14="http://schemas.microsoft.com/office/powerpoint/2010/main" val="399099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2DAC63-1CB2-C1CB-C5AC-51FDA6A9F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7" y="2019589"/>
            <a:ext cx="10496965" cy="245543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6658B11-1847-798E-9A60-21D470D8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지표</a:t>
            </a:r>
            <a:r>
              <a:rPr lang="en-US" altLang="ko-KR" dirty="0"/>
              <a:t> (MOTA)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77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CD760CA-E840-3408-8BD5-1C8BFF0E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2</a:t>
            </a:r>
            <a:r>
              <a:rPr lang="en" altLang="ko-KR" sz="4400" b="1" dirty="0"/>
              <a:t>. </a:t>
            </a:r>
            <a:r>
              <a:rPr lang="en" altLang="ko-KR" b="1" dirty="0"/>
              <a:t>Feature sharing between two tasks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46C050E-FBD1-09CB-F60C-63D91B212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2744"/>
          </a:xfrm>
        </p:spPr>
        <p:txBody>
          <a:bodyPr>
            <a:normAutofit/>
          </a:bodyPr>
          <a:lstStyle/>
          <a:p>
            <a:pPr algn="l" latinLnBrk="1"/>
            <a:r>
              <a:rPr lang="en-US" altLang="ko-KR" dirty="0">
                <a:ea typeface="+mj-ea"/>
              </a:rPr>
              <a:t>D</a:t>
            </a:r>
            <a:r>
              <a:rPr lang="en" altLang="ko-KR" dirty="0" err="1">
                <a:ea typeface="+mj-ea"/>
              </a:rPr>
              <a:t>etection</a:t>
            </a:r>
            <a:r>
              <a:rPr lang="en" altLang="ko-KR" dirty="0">
                <a:ea typeface="+mj-ea"/>
              </a:rPr>
              <a:t> </a:t>
            </a:r>
            <a:r>
              <a:rPr lang="ko-KR" altLang="en-US" dirty="0">
                <a:ea typeface="+mj-ea"/>
              </a:rPr>
              <a:t>과 </a:t>
            </a:r>
            <a:r>
              <a:rPr lang="en" altLang="ko-KR" dirty="0">
                <a:ea typeface="+mj-ea"/>
              </a:rPr>
              <a:t>re-ID</a:t>
            </a:r>
            <a:r>
              <a:rPr lang="ko-KR" altLang="en-US" dirty="0">
                <a:ea typeface="+mj-ea"/>
              </a:rPr>
              <a:t>의</a:t>
            </a:r>
            <a:r>
              <a:rPr lang="en" altLang="ko-KR" dirty="0">
                <a:ea typeface="+mj-ea"/>
              </a:rPr>
              <a:t> feature</a:t>
            </a:r>
            <a:r>
              <a:rPr lang="ko-KR" altLang="en-US" dirty="0">
                <a:ea typeface="+mj-ea"/>
              </a:rPr>
              <a:t>는 서로 다른 특징을 갖는다</a:t>
            </a:r>
            <a:r>
              <a:rPr lang="en-US" altLang="ko-KR" dirty="0">
                <a:ea typeface="+mj-ea"/>
              </a:rPr>
              <a:t>. </a:t>
            </a:r>
          </a:p>
          <a:p>
            <a:pPr lvl="1"/>
            <a:r>
              <a:rPr lang="en" altLang="ko-KR" dirty="0">
                <a:ea typeface="+mj-ea"/>
              </a:rPr>
              <a:t>Detection</a:t>
            </a:r>
            <a:r>
              <a:rPr lang="ko-KR" altLang="en-US" dirty="0">
                <a:ea typeface="+mj-ea"/>
              </a:rPr>
              <a:t>은 동일 클래스에 속한 </a:t>
            </a:r>
            <a:r>
              <a:rPr lang="en" altLang="ko-KR" dirty="0">
                <a:ea typeface="+mj-ea"/>
              </a:rPr>
              <a:t>object </a:t>
            </a:r>
            <a:r>
              <a:rPr lang="ko-KR" altLang="en-US" dirty="0">
                <a:ea typeface="+mj-ea"/>
              </a:rPr>
              <a:t>들의 공통된 </a:t>
            </a:r>
            <a:r>
              <a:rPr lang="en" altLang="ko-KR" dirty="0">
                <a:ea typeface="+mj-ea"/>
              </a:rPr>
              <a:t>feature </a:t>
            </a:r>
            <a:r>
              <a:rPr lang="ko-KR" altLang="en-US" dirty="0" err="1">
                <a:ea typeface="+mj-ea"/>
              </a:rPr>
              <a:t>를</a:t>
            </a:r>
            <a:r>
              <a:rPr lang="ko-KR" altLang="en-US" dirty="0">
                <a:ea typeface="+mj-ea"/>
              </a:rPr>
              <a:t> </a:t>
            </a:r>
            <a:endParaRPr lang="en-US" altLang="ko-KR" dirty="0">
              <a:ea typeface="+mj-ea"/>
            </a:endParaRPr>
          </a:p>
          <a:p>
            <a:pPr lvl="1"/>
            <a:r>
              <a:rPr lang="en" altLang="ko-KR" dirty="0">
                <a:ea typeface="+mj-ea"/>
              </a:rPr>
              <a:t>re-ID </a:t>
            </a:r>
            <a:r>
              <a:rPr lang="ko-KR" altLang="en-US" dirty="0">
                <a:ea typeface="+mj-ea"/>
              </a:rPr>
              <a:t>는 동일 클래스에 속한 </a:t>
            </a:r>
            <a:r>
              <a:rPr lang="en" altLang="ko-KR" dirty="0">
                <a:ea typeface="+mj-ea"/>
              </a:rPr>
              <a:t>instance</a:t>
            </a:r>
            <a:r>
              <a:rPr lang="ko-KR" altLang="en-US" dirty="0" err="1">
                <a:ea typeface="+mj-ea"/>
              </a:rPr>
              <a:t>를</a:t>
            </a:r>
            <a:r>
              <a:rPr lang="ko-KR" altLang="en-US" dirty="0">
                <a:ea typeface="+mj-ea"/>
              </a:rPr>
              <a:t> 구분할 수 있는 </a:t>
            </a:r>
            <a:r>
              <a:rPr lang="en" altLang="ko-KR" dirty="0">
                <a:ea typeface="+mj-ea"/>
              </a:rPr>
              <a:t>feature </a:t>
            </a:r>
            <a:r>
              <a:rPr lang="ko-KR" altLang="en-US" dirty="0" err="1">
                <a:ea typeface="+mj-ea"/>
              </a:rPr>
              <a:t>를</a:t>
            </a:r>
            <a:r>
              <a:rPr lang="ko-KR" altLang="en-US" dirty="0">
                <a:ea typeface="+mj-ea"/>
              </a:rPr>
              <a:t> 찾아야 한다</a:t>
            </a:r>
            <a:r>
              <a:rPr lang="en-US" altLang="ko-KR" dirty="0">
                <a:ea typeface="+mj-ea"/>
              </a:rPr>
              <a:t>.</a:t>
            </a:r>
          </a:p>
          <a:p>
            <a:r>
              <a:rPr lang="en" altLang="ko-KR" b="0" i="0" dirty="0">
                <a:effectLst/>
                <a:ea typeface="+mj-ea"/>
              </a:rPr>
              <a:t>Multi-layer feature fusion</a:t>
            </a:r>
          </a:p>
          <a:p>
            <a:pPr lvl="1"/>
            <a:r>
              <a:rPr lang="ko-KR" altLang="en-US" dirty="0">
                <a:ea typeface="+mj-ea"/>
              </a:rPr>
              <a:t>다양한 피처 레이어를 결합하여 보다 풍부한 특징 표현을 얻는 기법</a:t>
            </a:r>
            <a:endParaRPr lang="en-US" altLang="ko-KR" dirty="0">
              <a:ea typeface="+mj-ea"/>
            </a:endParaRPr>
          </a:p>
          <a:p>
            <a:pPr lvl="2"/>
            <a:r>
              <a:rPr lang="en-US" altLang="ko-KR" dirty="0">
                <a:latin typeface="Söhne"/>
              </a:rPr>
              <a:t>Ex) </a:t>
            </a:r>
            <a:r>
              <a:rPr lang="ko-KR" altLang="en-US" b="0" i="0" dirty="0">
                <a:effectLst/>
                <a:latin typeface="Söhne"/>
              </a:rPr>
              <a:t>객체의 외관 정보를 담은 레이어와 움직임 정보를 담은 레이어를 결합</a:t>
            </a:r>
            <a:endParaRPr lang="en-US" altLang="ko-KR" b="0" i="0" dirty="0">
              <a:effectLst/>
              <a:latin typeface="Söhne"/>
            </a:endParaRPr>
          </a:p>
          <a:p>
            <a:pPr lvl="2"/>
            <a:r>
              <a:rPr lang="ko-KR" altLang="en-US" dirty="0">
                <a:latin typeface="Söhne"/>
              </a:rPr>
              <a:t>더 </a:t>
            </a:r>
            <a:r>
              <a:rPr lang="ko-KR" altLang="en-US" b="0" i="0" dirty="0">
                <a:effectLst/>
                <a:latin typeface="Söhne"/>
              </a:rPr>
              <a:t>정확하고 강력한 객체 식별 및 추적을 수행</a:t>
            </a:r>
          </a:p>
        </p:txBody>
      </p:sp>
    </p:spTree>
    <p:extLst>
      <p:ext uri="{BB962C8B-B14F-4D97-AF65-F5344CB8AC3E}">
        <p14:creationId xmlns:p14="http://schemas.microsoft.com/office/powerpoint/2010/main" val="249836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CD760CA-E840-3408-8BD5-1C8BFF0E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2</a:t>
            </a:r>
            <a:r>
              <a:rPr lang="en" altLang="ko-KR" sz="4400" b="1" dirty="0"/>
              <a:t>. </a:t>
            </a:r>
            <a:r>
              <a:rPr lang="en" altLang="ko-KR" b="1" dirty="0"/>
              <a:t>Feature sharing between two tasks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46C050E-FBD1-09CB-F60C-63D91B212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2744"/>
          </a:xfrm>
        </p:spPr>
        <p:txBody>
          <a:bodyPr>
            <a:normAutofit/>
          </a:bodyPr>
          <a:lstStyle/>
          <a:p>
            <a:r>
              <a:rPr lang="en" altLang="ko-KR" b="0" i="0" dirty="0">
                <a:effectLst/>
                <a:ea typeface="+mj-ea"/>
              </a:rPr>
              <a:t>Multi-layer feature fusion</a:t>
            </a:r>
          </a:p>
          <a:p>
            <a:pPr lvl="1"/>
            <a:r>
              <a:rPr lang="ko-KR" altLang="en-US" b="0" i="0" dirty="0">
                <a:effectLst/>
                <a:ea typeface="+mj-ea"/>
              </a:rPr>
              <a:t>두 가지의 </a:t>
            </a:r>
            <a:r>
              <a:rPr lang="en" altLang="ko-KR" b="0" i="0" dirty="0">
                <a:effectLst/>
                <a:ea typeface="+mj-ea"/>
              </a:rPr>
              <a:t>task</a:t>
            </a:r>
            <a:r>
              <a:rPr lang="ko-KR" altLang="en-US" b="0" i="0" dirty="0">
                <a:effectLst/>
                <a:ea typeface="+mj-ea"/>
              </a:rPr>
              <a:t>가 충돌하여 성능이 나빠지는가</a:t>
            </a:r>
            <a:r>
              <a:rPr lang="en-US" altLang="ko-KR" b="0" i="0" dirty="0">
                <a:effectLst/>
                <a:ea typeface="+mj-ea"/>
              </a:rPr>
              <a:t>?</a:t>
            </a:r>
          </a:p>
          <a:p>
            <a:pPr lvl="2"/>
            <a:r>
              <a:rPr lang="en-US" altLang="ko-KR" sz="2400" dirty="0">
                <a:ea typeface="+mj-ea"/>
              </a:rPr>
              <a:t>F</a:t>
            </a:r>
            <a:r>
              <a:rPr lang="en" altLang="ko-KR" sz="2400" b="0" i="0" dirty="0" err="1">
                <a:effectLst/>
                <a:ea typeface="+mj-ea"/>
              </a:rPr>
              <a:t>usion</a:t>
            </a:r>
            <a:r>
              <a:rPr lang="ko-KR" altLang="en-US" sz="2400" b="0" i="0" dirty="0">
                <a:effectLst/>
                <a:ea typeface="+mj-ea"/>
              </a:rPr>
              <a:t>을 사용하면</a:t>
            </a:r>
            <a:r>
              <a:rPr lang="en-US" altLang="ko-KR" sz="2400" b="0" i="0" dirty="0">
                <a:effectLst/>
                <a:ea typeface="+mj-ea"/>
              </a:rPr>
              <a:t> </a:t>
            </a:r>
            <a:r>
              <a:rPr lang="en" altLang="ko-KR" sz="2400" b="0" i="0" dirty="0">
                <a:effectLst/>
                <a:ea typeface="+mj-ea"/>
              </a:rPr>
              <a:t>fusion</a:t>
            </a:r>
            <a:r>
              <a:rPr lang="ko-KR" altLang="en-US" sz="2400" b="0" i="0" dirty="0">
                <a:effectLst/>
                <a:ea typeface="+mj-ea"/>
              </a:rPr>
              <a:t>된 </a:t>
            </a:r>
            <a:r>
              <a:rPr lang="en" altLang="ko-KR" sz="2400" b="0" i="0" dirty="0">
                <a:effectLst/>
                <a:ea typeface="+mj-ea"/>
              </a:rPr>
              <a:t>feature</a:t>
            </a:r>
            <a:r>
              <a:rPr lang="ko-KR" altLang="en-US" sz="2400" b="0" i="0" dirty="0" err="1">
                <a:effectLst/>
                <a:ea typeface="+mj-ea"/>
              </a:rPr>
              <a:t>를</a:t>
            </a:r>
            <a:r>
              <a:rPr lang="ko-KR" altLang="en-US" sz="2400" b="0" i="0" dirty="0">
                <a:effectLst/>
                <a:ea typeface="+mj-ea"/>
              </a:rPr>
              <a:t> 원하는 부분을 추출하여 사용할 수 있으므로</a:t>
            </a:r>
            <a:r>
              <a:rPr lang="en" altLang="ko-KR" sz="2400" b="0" i="0" dirty="0">
                <a:effectLst/>
                <a:ea typeface="+mj-ea"/>
              </a:rPr>
              <a:t> conflict</a:t>
            </a:r>
            <a:r>
              <a:rPr lang="ko-KR" altLang="en-US" sz="2400" b="0" i="0" dirty="0" err="1">
                <a:effectLst/>
                <a:ea typeface="+mj-ea"/>
              </a:rPr>
              <a:t>를</a:t>
            </a:r>
            <a:r>
              <a:rPr lang="ko-KR" altLang="en-US" sz="2400" b="0" i="0" dirty="0">
                <a:effectLst/>
                <a:ea typeface="+mj-ea"/>
              </a:rPr>
              <a:t> 해결해준다</a:t>
            </a:r>
            <a:r>
              <a:rPr lang="en-US" altLang="ko-KR" sz="2400" b="0" i="0" dirty="0">
                <a:effectLst/>
                <a:ea typeface="+mj-ea"/>
              </a:rPr>
              <a:t>.</a:t>
            </a:r>
          </a:p>
          <a:p>
            <a:pPr lvl="2"/>
            <a:endParaRPr lang="en-US" altLang="ko-KR" sz="2400" dirty="0">
              <a:ea typeface="+mj-ea"/>
            </a:endParaRPr>
          </a:p>
          <a:p>
            <a:pPr lvl="1"/>
            <a:endParaRPr lang="en-US" altLang="ko-KR" sz="28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105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6658B11-1847-798E-9A60-21D470D8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지표</a:t>
            </a:r>
            <a:r>
              <a:rPr lang="en-US" altLang="ko-KR" dirty="0"/>
              <a:t> (TPR)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B3A5D-C177-704C-23FE-8E332C8F3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Söhne"/>
              </a:rPr>
              <a:t>TPR: </a:t>
            </a:r>
            <a:r>
              <a:rPr lang="ko-KR" altLang="en-US" b="0" i="0" dirty="0">
                <a:effectLst/>
                <a:latin typeface="Söhne"/>
              </a:rPr>
              <a:t>찾아야 하는 </a:t>
            </a:r>
            <a:r>
              <a:rPr lang="en" altLang="ko-KR" b="0" i="0" dirty="0">
                <a:effectLst/>
                <a:latin typeface="Söhne"/>
              </a:rPr>
              <a:t>Positive </a:t>
            </a:r>
            <a:r>
              <a:rPr lang="ko-KR" altLang="en-US" b="0" i="0" dirty="0">
                <a:effectLst/>
                <a:latin typeface="Söhne"/>
              </a:rPr>
              <a:t>샘플 중 정확하게 찾아낸 비율</a:t>
            </a:r>
            <a:r>
              <a:rPr lang="ko-KR" altLang="en-US" dirty="0">
                <a:latin typeface="Söhne"/>
              </a:rPr>
              <a:t> </a:t>
            </a:r>
            <a:r>
              <a:rPr lang="en-US" altLang="ko-KR" dirty="0">
                <a:latin typeface="Söhne"/>
              </a:rPr>
              <a:t>layer</a:t>
            </a:r>
            <a:r>
              <a:rPr lang="ko-KR" altLang="en-US" dirty="0" err="1">
                <a:latin typeface="Söhne"/>
              </a:rPr>
              <a:t>를</a:t>
            </a:r>
            <a:r>
              <a:rPr lang="ko-KR" altLang="en-US" dirty="0">
                <a:latin typeface="Söhne"/>
              </a:rPr>
              <a:t> 늘리는 것보다 좋은 성능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BE562C-C784-39BB-35A9-E56BE712F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8415"/>
            <a:ext cx="8139545" cy="208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5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CD760CA-E840-3408-8BD5-1C8BFF0E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" altLang="ko-KR" b="1" dirty="0"/>
              <a:t>. Re-ID Feature dimensionality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46C050E-FBD1-09CB-F60C-63D91B212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8593"/>
          </a:xfrm>
        </p:spPr>
        <p:txBody>
          <a:bodyPr>
            <a:normAutofit/>
          </a:bodyPr>
          <a:lstStyle/>
          <a:p>
            <a:r>
              <a:rPr lang="en" altLang="ko-KR" sz="2400" b="0" i="0" dirty="0">
                <a:effectLst/>
              </a:rPr>
              <a:t>Dimensionality</a:t>
            </a:r>
            <a:r>
              <a:rPr lang="en-US" altLang="ko-KR" sz="2400" dirty="0"/>
              <a:t>:</a:t>
            </a:r>
            <a:r>
              <a:rPr lang="ko-KR" altLang="en-US" sz="2400" b="0" i="0" dirty="0">
                <a:effectLst/>
              </a:rPr>
              <a:t> </a:t>
            </a:r>
            <a:r>
              <a:rPr lang="en" altLang="ko-KR" sz="2400" b="0" i="0" dirty="0">
                <a:effectLst/>
              </a:rPr>
              <a:t>Re-ID </a:t>
            </a:r>
            <a:r>
              <a:rPr lang="ko-KR" altLang="en-US" sz="2400" b="0" i="0" dirty="0">
                <a:effectLst/>
              </a:rPr>
              <a:t>특징 차원</a:t>
            </a:r>
            <a:endParaRPr lang="en-US" altLang="ko-KR" sz="2400" b="0" i="0" dirty="0">
              <a:effectLst/>
            </a:endParaRPr>
          </a:p>
          <a:p>
            <a:r>
              <a:rPr lang="ko-KR" altLang="en-US" sz="2400" b="0" i="0" dirty="0">
                <a:effectLst/>
              </a:rPr>
              <a:t>기존의 </a:t>
            </a:r>
            <a:r>
              <a:rPr lang="en-US" altLang="ko-KR" sz="2400" b="0" i="0" dirty="0">
                <a:effectLst/>
              </a:rPr>
              <a:t>re-id </a:t>
            </a:r>
            <a:r>
              <a:rPr lang="ko-KR" altLang="en-US" sz="2400" b="0" i="0" dirty="0">
                <a:effectLst/>
              </a:rPr>
              <a:t>방법</a:t>
            </a:r>
            <a:r>
              <a:rPr lang="ko-KR" altLang="en-US" sz="2400" dirty="0"/>
              <a:t>은</a:t>
            </a:r>
            <a:r>
              <a:rPr lang="ko-KR" altLang="en-US" sz="2400" b="0" i="0" dirty="0">
                <a:effectLst/>
              </a:rPr>
              <a:t> 보통 고차원 특징들을 학습한다</a:t>
            </a:r>
            <a:endParaRPr lang="en-US" altLang="ko-KR" sz="2400" b="0" i="0" dirty="0">
              <a:effectLst/>
            </a:endParaRPr>
          </a:p>
          <a:p>
            <a:r>
              <a:rPr lang="ko-KR" altLang="en-US" sz="2400" dirty="0"/>
              <a:t>하지만</a:t>
            </a:r>
            <a:r>
              <a:rPr lang="ko-KR" altLang="en-US" sz="2400" b="0" i="0" dirty="0">
                <a:effectLst/>
              </a:rPr>
              <a:t> </a:t>
            </a:r>
            <a:r>
              <a:rPr lang="en" altLang="ko-KR" sz="2400" b="0" i="0" dirty="0">
                <a:effectLst/>
              </a:rPr>
              <a:t>Re-ID </a:t>
            </a:r>
            <a:r>
              <a:rPr lang="ko-KR" altLang="en-US" sz="2400" b="0" i="0" dirty="0">
                <a:effectLst/>
              </a:rPr>
              <a:t>데이터 세트에는 잘린 이미지만 제공</a:t>
            </a:r>
            <a:r>
              <a:rPr lang="ko-KR" altLang="en-US" sz="2400" dirty="0"/>
              <a:t>하기 때문에</a:t>
            </a:r>
            <a:endParaRPr lang="en-US" altLang="ko-KR" sz="2400" dirty="0"/>
          </a:p>
          <a:p>
            <a:r>
              <a:rPr lang="ko-KR" altLang="en-US" sz="2400" b="0" i="0" dirty="0">
                <a:effectLst/>
              </a:rPr>
              <a:t>차원이 낮은 </a:t>
            </a:r>
            <a:r>
              <a:rPr lang="en-US" altLang="ko-KR" sz="2400" b="0" i="0" dirty="0">
                <a:effectLst/>
              </a:rPr>
              <a:t>feature</a:t>
            </a:r>
            <a:r>
              <a:rPr lang="ko-KR" altLang="en-US" sz="2400" b="0" i="0" dirty="0">
                <a:effectLst/>
              </a:rPr>
              <a:t>가 더 좋은 성능을 보인다</a:t>
            </a:r>
            <a:r>
              <a:rPr lang="en-US" altLang="ko-KR" sz="2400" b="0" i="0" dirty="0">
                <a:effectLst/>
              </a:rPr>
              <a:t>!</a:t>
            </a:r>
          </a:p>
          <a:p>
            <a:pPr marL="457200" lvl="1" indent="0">
              <a:buNone/>
            </a:pPr>
            <a:r>
              <a:rPr lang="en" altLang="ko-KR" b="0" i="0" dirty="0">
                <a:effectLst/>
                <a:latin typeface="Söhne"/>
              </a:rPr>
              <a:t>-&gt; Re-ID </a:t>
            </a:r>
            <a:r>
              <a:rPr lang="ko-KR" altLang="en-US" b="0" i="0" dirty="0">
                <a:effectLst/>
                <a:latin typeface="Söhne"/>
              </a:rPr>
              <a:t>특징의 차원을 낮추고</a:t>
            </a:r>
            <a:r>
              <a:rPr lang="en-US" altLang="ko-KR" dirty="0">
                <a:latin typeface="Söhne"/>
              </a:rPr>
              <a:t> </a:t>
            </a:r>
            <a:r>
              <a:rPr lang="ko-KR" altLang="en-US" b="0" i="0" dirty="0">
                <a:effectLst/>
                <a:latin typeface="Söhne"/>
              </a:rPr>
              <a:t>파라미터 수를 줄</a:t>
            </a:r>
            <a:r>
              <a:rPr lang="ko-KR" altLang="en-US" dirty="0">
                <a:latin typeface="Söhne"/>
              </a:rPr>
              <a:t>인다</a:t>
            </a:r>
            <a:r>
              <a:rPr lang="en-US" altLang="ko-KR" dirty="0">
                <a:latin typeface="Söhne"/>
              </a:rPr>
              <a:t>.</a:t>
            </a:r>
          </a:p>
          <a:p>
            <a:pPr marL="457200" lvl="1" indent="0">
              <a:buNone/>
            </a:pPr>
            <a:endParaRPr lang="en-US" altLang="ko-KR" sz="2400" dirty="0">
              <a:ea typeface="+mj-ea"/>
            </a:endParaRPr>
          </a:p>
          <a:p>
            <a:pPr marL="0" indent="0">
              <a:buNone/>
            </a:pPr>
            <a:r>
              <a:rPr lang="en-US" altLang="ko-KR" sz="2400" b="0" i="0" dirty="0">
                <a:effectLst/>
                <a:latin typeface="Söhne"/>
              </a:rPr>
              <a:t>+) </a:t>
            </a:r>
            <a:r>
              <a:rPr lang="ko-KR" altLang="en-US" sz="2400" b="0" i="0" dirty="0">
                <a:effectLst/>
                <a:latin typeface="Söhne"/>
              </a:rPr>
              <a:t>데이터 양이 적은 상황에서 </a:t>
            </a:r>
            <a:r>
              <a:rPr lang="en-US" altLang="ko-KR" sz="2400" dirty="0">
                <a:latin typeface="Söhne"/>
              </a:rPr>
              <a:t>overfitting</a:t>
            </a:r>
            <a:r>
              <a:rPr lang="ko-KR" altLang="en-US" sz="2400" b="0" i="0" dirty="0">
                <a:effectLst/>
                <a:latin typeface="Söhne"/>
              </a:rPr>
              <a:t>을 줄일 수 있다</a:t>
            </a:r>
            <a:r>
              <a:rPr lang="en-US" altLang="ko-KR" sz="2400" b="0" i="0" dirty="0">
                <a:effectLst/>
                <a:latin typeface="Söhne"/>
              </a:rPr>
              <a:t>.</a:t>
            </a:r>
            <a:r>
              <a:rPr lang="ko-KR" altLang="en-US" sz="2400" b="0" i="0" dirty="0">
                <a:effectLst/>
                <a:latin typeface="Söhne"/>
              </a:rPr>
              <a:t> </a:t>
            </a:r>
            <a:endParaRPr lang="en-US" altLang="ko-KR" sz="2400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ko-KR" sz="2400" dirty="0">
                <a:latin typeface="Söhne"/>
              </a:rPr>
              <a:t>= </a:t>
            </a:r>
            <a:r>
              <a:rPr lang="ko-KR" altLang="en-US" sz="2400" b="0" i="0" dirty="0">
                <a:effectLst/>
                <a:latin typeface="Söhne"/>
              </a:rPr>
              <a:t>데이터 부족으로 인한 문제를 완화</a:t>
            </a:r>
            <a:r>
              <a:rPr lang="ko-KR" altLang="en-US" sz="2400" dirty="0">
                <a:latin typeface="Söhne"/>
              </a:rPr>
              <a:t>할 수 있다</a:t>
            </a:r>
            <a:r>
              <a:rPr lang="en-US" altLang="ko-KR" sz="2400" dirty="0">
                <a:latin typeface="Söhne"/>
              </a:rPr>
              <a:t>.</a:t>
            </a:r>
          </a:p>
          <a:p>
            <a:pPr marL="0" indent="0">
              <a:buNone/>
            </a:pPr>
            <a:endParaRPr lang="en-US" altLang="ko-KR" sz="2400" b="0" i="0" dirty="0">
              <a:effectLst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446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6658B11-1847-798E-9A60-21D470D8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지표</a:t>
            </a:r>
            <a:r>
              <a:rPr lang="en-US" altLang="ko-KR" dirty="0"/>
              <a:t> (MOTA)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B3A5D-C177-704C-23FE-8E332C8F3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93037D-F303-A543-C4A0-3D94F8B73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98" y="2424472"/>
            <a:ext cx="8743953" cy="25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3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998C5-92AF-69B4-CE1A-F877FADBE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b="1" dirty="0" err="1"/>
              <a:t>DeepSORT</a:t>
            </a:r>
            <a:endParaRPr kumimoji="1" lang="ko-KR" altLang="en-US" b="1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A07ADAF-B8B2-3A1D-DA9C-DE671A742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b="0" i="0" dirty="0">
                <a:solidFill>
                  <a:srgbClr val="000000"/>
                </a:solidFill>
                <a:effectLst/>
                <a:latin typeface="Noto Sans Demilight"/>
              </a:rPr>
              <a:t>Matching Cascade</a:t>
            </a:r>
            <a:endParaRPr lang="en" altLang="ko-KR" b="0" i="0" dirty="0">
              <a:effectLst/>
              <a:latin typeface="Avenir" panose="02000503020000020003" pitchFamily="2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73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998C5-92AF-69B4-CE1A-F877FADB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b="1" i="0" dirty="0">
                <a:solidFill>
                  <a:srgbClr val="000000"/>
                </a:solidFill>
                <a:effectLst/>
                <a:latin typeface="Noto Sans Demilight"/>
              </a:rPr>
              <a:t>Matching Cascade</a:t>
            </a:r>
            <a:endParaRPr kumimoji="1" lang="ko-KR" alt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D55E3C-0E13-C9A2-23BA-B0569C0A8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690688"/>
            <a:ext cx="6616710" cy="425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8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998C5-92AF-69B4-CE1A-F877FADB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b="1" i="0" dirty="0">
                <a:solidFill>
                  <a:srgbClr val="000000"/>
                </a:solidFill>
                <a:effectLst/>
                <a:latin typeface="Noto Sans Demilight"/>
              </a:rPr>
              <a:t>Matching Cascade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AC91F-B92E-7E39-B0DB-AE9D0841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" altLang="ko-KR" sz="2400" dirty="0">
                <a:latin typeface="Spoqa Han Sans"/>
              </a:rPr>
              <a:t>t</a:t>
            </a:r>
            <a:r>
              <a:rPr lang="en" altLang="ko-KR" sz="2400" b="0" i="0" dirty="0">
                <a:effectLst/>
                <a:latin typeface="Spoqa Han Sans"/>
              </a:rPr>
              <a:t>rack </a:t>
            </a:r>
            <a:r>
              <a:rPr lang="ko-KR" altLang="en-US" sz="2400" b="0" i="0" dirty="0">
                <a:effectLst/>
                <a:latin typeface="Spoqa Han Sans"/>
              </a:rPr>
              <a:t>마다 </a:t>
            </a:r>
            <a:r>
              <a:rPr lang="en" altLang="ko-KR" sz="2400" b="0" i="0" dirty="0">
                <a:effectLst/>
                <a:latin typeface="Spoqa Han Sans"/>
              </a:rPr>
              <a:t>age</a:t>
            </a:r>
            <a:r>
              <a:rPr lang="ko-KR" altLang="en-US" sz="2400" b="0" i="0" dirty="0">
                <a:effectLst/>
                <a:latin typeface="Spoqa Han Sans"/>
              </a:rPr>
              <a:t>가 있</a:t>
            </a:r>
            <a:r>
              <a:rPr lang="ko-KR" altLang="en-US" sz="2400" dirty="0">
                <a:latin typeface="Spoqa Han Sans"/>
              </a:rPr>
              <a:t>고 </a:t>
            </a:r>
            <a:r>
              <a:rPr lang="en" altLang="ko-KR" sz="2400" b="0" i="0" dirty="0">
                <a:effectLst/>
                <a:latin typeface="Spoqa Han Sans"/>
              </a:rPr>
              <a:t>detection box </a:t>
            </a:r>
            <a:r>
              <a:rPr lang="ko-KR" altLang="en-US" sz="2400" b="0" i="0" dirty="0">
                <a:effectLst/>
                <a:latin typeface="Spoqa Han Sans"/>
              </a:rPr>
              <a:t>와 </a:t>
            </a:r>
            <a:r>
              <a:rPr lang="ko-KR" altLang="en-US" sz="2400" dirty="0">
                <a:latin typeface="Spoqa Han Sans"/>
              </a:rPr>
              <a:t>매칭</a:t>
            </a:r>
            <a:r>
              <a:rPr lang="ko-KR" altLang="en-US" sz="2400" b="0" i="0" dirty="0">
                <a:effectLst/>
                <a:latin typeface="Spoqa Han Sans"/>
              </a:rPr>
              <a:t>되어서 </a:t>
            </a:r>
            <a:r>
              <a:rPr lang="en" altLang="ko-KR" sz="2400" b="0" i="0" dirty="0">
                <a:effectLst/>
                <a:latin typeface="Spoqa Han Sans"/>
              </a:rPr>
              <a:t>update</a:t>
            </a:r>
            <a:r>
              <a:rPr lang="ko-KR" altLang="en-US" sz="2400" b="0" i="0" dirty="0">
                <a:effectLst/>
                <a:latin typeface="Spoqa Han Sans"/>
              </a:rPr>
              <a:t>가 되면 </a:t>
            </a:r>
            <a:endParaRPr lang="en-US" altLang="ko-KR" sz="2400" b="0" i="0" dirty="0">
              <a:effectLst/>
              <a:latin typeface="Spoqa Han Sans"/>
            </a:endParaRPr>
          </a:p>
          <a:p>
            <a:pPr lvl="1"/>
            <a:r>
              <a:rPr lang="en" altLang="ko-KR" b="0" i="0" dirty="0">
                <a:effectLst/>
                <a:latin typeface="Spoqa Han Sans"/>
              </a:rPr>
              <a:t>Age</a:t>
            </a:r>
            <a:r>
              <a:rPr lang="ko-KR" altLang="en-US" dirty="0">
                <a:latin typeface="Spoqa Han Sans"/>
              </a:rPr>
              <a:t> </a:t>
            </a:r>
            <a:r>
              <a:rPr lang="en-US" altLang="ko-KR" dirty="0">
                <a:latin typeface="Spoqa Han Sans"/>
              </a:rPr>
              <a:t>-&gt;</a:t>
            </a:r>
            <a:r>
              <a:rPr lang="ko-KR" altLang="en-US" dirty="0">
                <a:latin typeface="Spoqa Han Sans"/>
              </a:rPr>
              <a:t> </a:t>
            </a:r>
            <a:r>
              <a:rPr lang="en-US" altLang="ko-KR" b="0" i="0" dirty="0">
                <a:effectLst/>
                <a:latin typeface="Spoqa Han Sans"/>
              </a:rPr>
              <a:t>0</a:t>
            </a:r>
          </a:p>
          <a:p>
            <a:pPr algn="l"/>
            <a:r>
              <a:rPr lang="ko-KR" altLang="en-US" sz="2400" b="0" i="0" dirty="0">
                <a:effectLst/>
                <a:latin typeface="Spoqa Han Sans"/>
              </a:rPr>
              <a:t>매칭이 안 되면 </a:t>
            </a:r>
            <a:r>
              <a:rPr lang="en" altLang="ko-KR" sz="2400" b="0" i="0" dirty="0">
                <a:effectLst/>
                <a:latin typeface="Spoqa Han Sans"/>
              </a:rPr>
              <a:t>frame </a:t>
            </a:r>
            <a:r>
              <a:rPr lang="ko-KR" altLang="en-US" sz="2400" b="0" i="0" dirty="0">
                <a:effectLst/>
                <a:latin typeface="Spoqa Han Sans"/>
              </a:rPr>
              <a:t>이 바뀔 때마다</a:t>
            </a:r>
            <a:r>
              <a:rPr lang="en-US" altLang="ko-KR" sz="2400" b="0" i="0" dirty="0">
                <a:effectLst/>
                <a:latin typeface="Spoqa Han Sans"/>
              </a:rPr>
              <a:t> age++</a:t>
            </a:r>
          </a:p>
          <a:p>
            <a:pPr algn="l"/>
            <a:r>
              <a:rPr lang="en" altLang="ko-KR" sz="2400" b="0" i="0" dirty="0">
                <a:effectLst/>
                <a:latin typeface="Spoqa Han Sans"/>
              </a:rPr>
              <a:t>age </a:t>
            </a:r>
            <a:r>
              <a:rPr lang="ko-KR" altLang="en-US" sz="2400" b="0" i="0" dirty="0">
                <a:effectLst/>
                <a:latin typeface="Spoqa Han Sans"/>
              </a:rPr>
              <a:t>가 늘어나고 있는 </a:t>
            </a:r>
            <a:r>
              <a:rPr lang="en" altLang="ko-KR" sz="2400" b="0" i="0" dirty="0">
                <a:effectLst/>
                <a:latin typeface="Spoqa Han Sans"/>
              </a:rPr>
              <a:t>track</a:t>
            </a:r>
            <a:endParaRPr lang="en-US" altLang="ko-KR" sz="2400" dirty="0">
              <a:latin typeface="Spoqa Han Sans"/>
            </a:endParaRPr>
          </a:p>
          <a:p>
            <a:pPr lvl="1"/>
            <a:r>
              <a:rPr lang="ko-KR" altLang="en-US" b="0" i="0" dirty="0">
                <a:effectLst/>
                <a:latin typeface="Spoqa Han Sans"/>
              </a:rPr>
              <a:t> 과거에는 보였으나 지금은 계속 보이지 않는 </a:t>
            </a:r>
            <a:r>
              <a:rPr lang="en" altLang="ko-KR" b="0" i="0" dirty="0">
                <a:effectLst/>
                <a:latin typeface="Spoqa Han Sans"/>
              </a:rPr>
              <a:t>object (</a:t>
            </a:r>
            <a:r>
              <a:rPr lang="ko-KR" altLang="en-US" b="0" i="0" dirty="0">
                <a:effectLst/>
                <a:latin typeface="Spoqa Han Sans"/>
              </a:rPr>
              <a:t>가려지거나 사라</a:t>
            </a:r>
            <a:r>
              <a:rPr lang="ko-KR" altLang="en-US" dirty="0">
                <a:latin typeface="Spoqa Han Sans"/>
              </a:rPr>
              <a:t>짐</a:t>
            </a:r>
            <a:r>
              <a:rPr lang="en-US" altLang="ko-KR" dirty="0">
                <a:latin typeface="Spoqa Han Sans"/>
              </a:rPr>
              <a:t>)</a:t>
            </a:r>
            <a:r>
              <a:rPr lang="ko-KR" altLang="en-US" dirty="0">
                <a:latin typeface="Spoqa Han Sans"/>
              </a:rPr>
              <a:t> </a:t>
            </a:r>
            <a:endParaRPr lang="en-US" altLang="ko-KR" dirty="0">
              <a:latin typeface="Spoqa Han Sans"/>
            </a:endParaRPr>
          </a:p>
          <a:p>
            <a:r>
              <a:rPr lang="en" altLang="ko-KR" sz="2400" b="0" i="0" dirty="0">
                <a:effectLst/>
                <a:latin typeface="Spoqa Han Sans"/>
              </a:rPr>
              <a:t>age</a:t>
            </a:r>
            <a:r>
              <a:rPr lang="ko-KR" altLang="en-US" sz="2400" b="0" i="0" dirty="0">
                <a:effectLst/>
                <a:latin typeface="Spoqa Han Sans"/>
              </a:rPr>
              <a:t>가 </a:t>
            </a:r>
            <a:r>
              <a:rPr lang="ko-KR" altLang="en-US" sz="2400" dirty="0">
                <a:latin typeface="Spoqa Han Sans"/>
              </a:rPr>
              <a:t>작은</a:t>
            </a:r>
            <a:r>
              <a:rPr lang="ko-KR" altLang="en-US" sz="2400" b="0" i="0" dirty="0">
                <a:effectLst/>
                <a:latin typeface="Spoqa Han Sans"/>
              </a:rPr>
              <a:t> 것부터 먼저</a:t>
            </a:r>
            <a:r>
              <a:rPr lang="ko-KR" altLang="en-US" sz="2400" dirty="0">
                <a:latin typeface="Spoqa Han Sans"/>
              </a:rPr>
              <a:t> 매칭</a:t>
            </a:r>
            <a:endParaRPr lang="en-US" altLang="ko-KR" sz="2400" dirty="0">
              <a:latin typeface="Spoqa Han Sans"/>
            </a:endParaRPr>
          </a:p>
          <a:p>
            <a:endParaRPr lang="en-US" altLang="ko-KR" sz="2400" b="0" i="0" dirty="0">
              <a:effectLst/>
              <a:latin typeface="Spoqa Han Sans"/>
            </a:endParaRPr>
          </a:p>
          <a:p>
            <a:pPr marL="0" indent="0">
              <a:buNone/>
            </a:pPr>
            <a:r>
              <a:rPr lang="en-US" altLang="ko-KR" sz="2400" b="0" i="0" dirty="0">
                <a:effectLst/>
                <a:latin typeface="Spoqa Han Sans"/>
              </a:rPr>
              <a:t>-&gt;</a:t>
            </a:r>
            <a:r>
              <a:rPr lang="ko-KR" altLang="en-US" sz="2400" b="0" i="0" dirty="0">
                <a:effectLst/>
                <a:latin typeface="Spoqa Han Sans"/>
              </a:rPr>
              <a:t> 갑작스러운</a:t>
            </a:r>
            <a:r>
              <a:rPr lang="en-US" altLang="ko-KR" sz="2400" b="0" i="0" dirty="0">
                <a:effectLst/>
                <a:latin typeface="Spoqa Han Sans"/>
              </a:rPr>
              <a:t> appearance</a:t>
            </a:r>
            <a:r>
              <a:rPr lang="ko-KR" altLang="en-US" sz="2400" b="0" i="0" dirty="0">
                <a:effectLst/>
                <a:latin typeface="Spoqa Han Sans"/>
              </a:rPr>
              <a:t> 변화에 강하다</a:t>
            </a:r>
            <a:r>
              <a:rPr lang="en-US" altLang="ko-KR" sz="2400" b="0" i="0" dirty="0">
                <a:effectLst/>
                <a:latin typeface="Spoqa Han Sans"/>
              </a:rPr>
              <a:t>.</a:t>
            </a:r>
            <a:r>
              <a:rPr lang="ko-KR" altLang="en-US" sz="2400" dirty="0">
                <a:latin typeface="Spoqa Han Sans"/>
              </a:rPr>
              <a:t> </a:t>
            </a:r>
            <a:r>
              <a:rPr lang="en-US" altLang="ko-KR" sz="2400" dirty="0">
                <a:latin typeface="Spoqa Han Sans"/>
              </a:rPr>
              <a:t>(occlusion, id-switching)</a:t>
            </a:r>
            <a:endParaRPr lang="en-US" altLang="ko-KR" sz="2400" b="0" i="0" dirty="0"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78976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998C5-92AF-69B4-CE1A-F877FADBE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b="1" dirty="0" err="1"/>
              <a:t>FairMOT</a:t>
            </a:r>
            <a:r>
              <a:rPr kumimoji="1" lang="en-US" altLang="ko-KR" b="1" dirty="0"/>
              <a:t> review</a:t>
            </a:r>
            <a:endParaRPr kumimoji="1"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76FA3E-6EF0-60F3-E3FB-6C0689ABB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" altLang="ko-KR" sz="1600" dirty="0" err="1"/>
              <a:t>FairMOT</a:t>
            </a:r>
            <a:r>
              <a:rPr lang="en" altLang="ko-KR" sz="1600" dirty="0"/>
              <a:t>: On the Fairness of Detection and </a:t>
            </a:r>
          </a:p>
          <a:p>
            <a:r>
              <a:rPr lang="en" altLang="ko-KR" sz="1600" dirty="0"/>
              <a:t>Re-Identification in Multiple Object Tracking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1171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42F3B-3653-0D96-3EDD-4B25CD8B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3600" b="1" dirty="0"/>
              <a:t>One-stage model vs. Two-stage model</a:t>
            </a:r>
            <a:endParaRPr kumimoji="1" lang="ko-KR" altLang="en-US" sz="3600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D5F6E7-2B9E-66C7-E0A6-E4C616DBD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7774" y="1286305"/>
            <a:ext cx="5157787" cy="823912"/>
          </a:xfrm>
        </p:spPr>
        <p:txBody>
          <a:bodyPr/>
          <a:lstStyle/>
          <a:p>
            <a:r>
              <a:rPr lang="en-US" altLang="ko-KR" dirty="0"/>
              <a:t>One-stage model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405D180-845B-5563-22C0-0F6A0FDD0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9563" y="2276473"/>
            <a:ext cx="5157787" cy="368458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Pros</a:t>
            </a:r>
          </a:p>
          <a:p>
            <a:pPr lvl="1"/>
            <a:r>
              <a:rPr lang="en-US" altLang="ko-KR" sz="2000" dirty="0"/>
              <a:t>Fast tracking</a:t>
            </a:r>
          </a:p>
          <a:p>
            <a:pPr lvl="1"/>
            <a:r>
              <a:rPr lang="en-US" altLang="ko-KR" sz="2000" dirty="0"/>
              <a:t>Less parameters</a:t>
            </a:r>
          </a:p>
          <a:p>
            <a:pPr lvl="1"/>
            <a:r>
              <a:rPr lang="en-US" altLang="ko-KR" sz="2000" dirty="0"/>
              <a:t>All at once: detection consistency</a:t>
            </a:r>
          </a:p>
          <a:p>
            <a:r>
              <a:rPr lang="en-US" altLang="ko-KR" sz="2400" dirty="0"/>
              <a:t>Cons(3</a:t>
            </a:r>
            <a:r>
              <a:rPr lang="ko-KR" altLang="en-US" sz="2400" dirty="0"/>
              <a:t> </a:t>
            </a:r>
            <a:r>
              <a:rPr lang="en-US" altLang="ko-KR" sz="2400" dirty="0"/>
              <a:t>issues)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altLang="ko-KR" sz="2000" dirty="0"/>
              <a:t>Ambiguity (anchor-based one-shot trackers)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altLang="ko-KR" sz="2000" dirty="0"/>
              <a:t>Feature sharing between the two tasks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altLang="ko-KR" sz="2000" dirty="0"/>
              <a:t>Feature dimension</a:t>
            </a:r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0C95C5E-7239-1C9F-1F67-4B0705263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50186" y="1286305"/>
            <a:ext cx="5183188" cy="823912"/>
          </a:xfrm>
        </p:spPr>
        <p:txBody>
          <a:bodyPr/>
          <a:lstStyle/>
          <a:p>
            <a:r>
              <a:rPr lang="en-US" altLang="ko-KR" dirty="0"/>
              <a:t>Two-stage model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0DB54C3-C04F-8E74-DF4E-BD9897FC6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1975" y="2276473"/>
            <a:ext cx="5183188" cy="36845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000" dirty="0"/>
              <a:t>Anchor-free one-shot tracker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ko-KR" sz="2000" dirty="0"/>
              <a:t>MLFF (multi-layer feature fusion)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/>
              <a:t>Low dimension feature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664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912BF2C-04A8-3598-47B8-4F464C9EF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1346" r="1995" b="4134"/>
          <a:stretch/>
        </p:blipFill>
        <p:spPr bwMode="auto">
          <a:xfrm>
            <a:off x="1071995" y="1808018"/>
            <a:ext cx="10048010" cy="431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D99E6127-B580-EF47-4629-69F93F8F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err="1"/>
              <a:t>DeepSORT</a:t>
            </a:r>
            <a:r>
              <a:rPr lang="en-US" altLang="ko-KR" b="1" dirty="0"/>
              <a:t> vs. </a:t>
            </a:r>
            <a:r>
              <a:rPr lang="en-US" altLang="ko-KR" b="1" dirty="0" err="1"/>
              <a:t>FairMOT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575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CD760CA-E840-3408-8BD5-1C8BFF0E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sz="4400" b="1" dirty="0"/>
              <a:t>1. </a:t>
            </a:r>
            <a:r>
              <a:rPr lang="en" altLang="ko-KR" b="1" dirty="0"/>
              <a:t>A</a:t>
            </a:r>
            <a:r>
              <a:rPr lang="en" altLang="ko-KR" sz="4400" b="1" dirty="0"/>
              <a:t>nchor-based one-shot trackers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46C050E-FBD1-09CB-F60C-63D91B212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5873" cy="4351338"/>
          </a:xfrm>
        </p:spPr>
        <p:txBody>
          <a:bodyPr>
            <a:normAutofit fontScale="92500" lnSpcReduction="10000"/>
          </a:bodyPr>
          <a:lstStyle/>
          <a:p>
            <a:pPr algn="l" latinLnBrk="1">
              <a:lnSpc>
                <a:spcPct val="110000"/>
              </a:lnSpc>
            </a:pPr>
            <a:r>
              <a:rPr lang="en" altLang="ko-KR" b="0" i="0" dirty="0">
                <a:effectLst/>
              </a:rPr>
              <a:t>A</a:t>
            </a:r>
            <a:r>
              <a:rPr lang="en-US" altLang="ko-KR" dirty="0" err="1"/>
              <a:t>mbiguity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Detector</a:t>
            </a:r>
            <a:r>
              <a:rPr lang="ko-KR" altLang="en-US" dirty="0"/>
              <a:t>의 성능에 </a:t>
            </a:r>
            <a:r>
              <a:rPr lang="ko-KR" altLang="en-US" b="0" i="0" dirty="0">
                <a:effectLst/>
              </a:rPr>
              <a:t>너무 </a:t>
            </a:r>
            <a:r>
              <a:rPr lang="ko-KR" altLang="en-US" dirty="0"/>
              <a:t>의존하게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detection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overfitting</a:t>
            </a:r>
            <a:r>
              <a:rPr lang="en-US" altLang="ko-KR" dirty="0"/>
              <a:t>)</a:t>
            </a:r>
          </a:p>
          <a:p>
            <a:pPr lvl="2">
              <a:lnSpc>
                <a:spcPct val="110000"/>
              </a:lnSpc>
            </a:pPr>
            <a:r>
              <a:rPr lang="ko-KR" altLang="en-US" sz="2400" dirty="0"/>
              <a:t>앵커가 객체를 감지하고</a:t>
            </a:r>
            <a:r>
              <a:rPr lang="en-US" altLang="ko-KR" sz="2400" dirty="0"/>
              <a:t>, </a:t>
            </a:r>
            <a:r>
              <a:rPr lang="ko-KR" altLang="en-US" sz="2400" dirty="0"/>
              <a:t>그 결과를 기반으로 </a:t>
            </a:r>
            <a:r>
              <a:rPr lang="en" altLang="ko-KR" sz="2400" dirty="0"/>
              <a:t>re-ID </a:t>
            </a:r>
            <a:r>
              <a:rPr lang="ko-KR" altLang="en-US" sz="2400" dirty="0"/>
              <a:t>특징을 추출한다</a:t>
            </a:r>
            <a:r>
              <a:rPr lang="en-US" altLang="ko-KR" sz="2400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sz="2400" dirty="0"/>
              <a:t>하지만 </a:t>
            </a:r>
            <a:r>
              <a:rPr lang="en-US" altLang="ko-KR" sz="2400" dirty="0"/>
              <a:t>re-id</a:t>
            </a:r>
            <a:r>
              <a:rPr lang="ko-KR" altLang="en-US" sz="2400" dirty="0"/>
              <a:t>에는 </a:t>
            </a:r>
            <a:r>
              <a:rPr lang="en-US" altLang="ko-KR" sz="2400" dirty="0"/>
              <a:t>anchor-based detection</a:t>
            </a:r>
            <a:r>
              <a:rPr lang="ko-KR" altLang="en-US" sz="2400" dirty="0"/>
              <a:t>이 적합하지 않다</a:t>
            </a:r>
            <a:r>
              <a:rPr lang="en-US" altLang="ko-KR" sz="2400" dirty="0"/>
              <a:t>.</a:t>
            </a:r>
          </a:p>
          <a:p>
            <a:pPr marL="1828800" lvl="3" indent="-457200">
              <a:lnSpc>
                <a:spcPct val="110000"/>
              </a:lnSpc>
              <a:buFont typeface="+mj-lt"/>
              <a:buAutoNum type="arabicPeriod"/>
            </a:pPr>
            <a:r>
              <a:rPr lang="ko-KR" altLang="en-US" sz="2200" dirty="0"/>
              <a:t>여러 앵커가 동일한 객체의 식별자를 추정해야 하는 경우가 생긴다</a:t>
            </a:r>
            <a:r>
              <a:rPr lang="en-US" altLang="ko-KR" sz="2200" dirty="0"/>
              <a:t>.</a:t>
            </a:r>
          </a:p>
          <a:p>
            <a:pPr marL="1828800" lvl="3" indent="-457200">
              <a:lnSpc>
                <a:spcPct val="110000"/>
              </a:lnSpc>
              <a:buFont typeface="+mj-lt"/>
              <a:buAutoNum type="arabicPeriod"/>
            </a:pPr>
            <a:r>
              <a:rPr lang="ko-KR" altLang="en-US" sz="2200" b="0" i="0" dirty="0">
                <a:effectLst/>
              </a:rPr>
              <a:t>일반적으로 </a:t>
            </a:r>
            <a:r>
              <a:rPr lang="en-US" altLang="ko-KR" sz="2200" b="0" i="0" dirty="0">
                <a:effectLst/>
              </a:rPr>
              <a:t>feature map</a:t>
            </a:r>
            <a:r>
              <a:rPr lang="ko-KR" altLang="en-US" sz="2200" b="0" i="0" dirty="0">
                <a:effectLst/>
              </a:rPr>
              <a:t>을 정확도와 속도의 </a:t>
            </a:r>
            <a:r>
              <a:rPr lang="ko-KR" altLang="en-US" sz="2200" dirty="0"/>
              <a:t>균형을 </a:t>
            </a:r>
            <a:r>
              <a:rPr lang="ko-KR" altLang="en-US" sz="2200" b="0" i="0" dirty="0">
                <a:effectLst/>
              </a:rPr>
              <a:t>위해 </a:t>
            </a:r>
            <a:r>
              <a:rPr lang="en-US" altLang="ko-KR" sz="2200" b="0" i="0" dirty="0">
                <a:effectLst/>
              </a:rPr>
              <a:t>down</a:t>
            </a:r>
            <a:r>
              <a:rPr lang="ko-KR" altLang="en-US" sz="2200" b="0" i="0" dirty="0">
                <a:effectLst/>
              </a:rPr>
              <a:t> </a:t>
            </a:r>
            <a:r>
              <a:rPr lang="en-US" altLang="ko-KR" sz="2200" b="0" i="0" dirty="0">
                <a:effectLst/>
              </a:rPr>
              <a:t>sampling </a:t>
            </a:r>
            <a:r>
              <a:rPr lang="ko-KR" altLang="en-US" sz="2200" b="0" i="0" dirty="0">
                <a:effectLst/>
              </a:rPr>
              <a:t>된다</a:t>
            </a:r>
            <a:r>
              <a:rPr lang="en-US" altLang="ko-KR" sz="2200" b="0" i="0" dirty="0">
                <a:effectLst/>
              </a:rPr>
              <a:t>. </a:t>
            </a:r>
          </a:p>
          <a:p>
            <a:pPr lvl="2">
              <a:lnSpc>
                <a:spcPct val="110000"/>
              </a:lnSpc>
            </a:pPr>
            <a:r>
              <a:rPr lang="en" altLang="ko-KR" sz="2600" b="0" i="0" dirty="0">
                <a:effectLst/>
              </a:rPr>
              <a:t>AP</a:t>
            </a:r>
            <a:r>
              <a:rPr lang="ko-KR" altLang="en-US" sz="2600" b="0" i="0" dirty="0">
                <a:effectLst/>
              </a:rPr>
              <a:t>가 내려</a:t>
            </a:r>
            <a:r>
              <a:rPr lang="ko-KR" altLang="en-US" sz="2600" dirty="0"/>
              <a:t>가고</a:t>
            </a:r>
            <a:r>
              <a:rPr lang="en-US" altLang="ko-KR" sz="2600" b="0" i="0" dirty="0">
                <a:effectLst/>
              </a:rPr>
              <a:t>, id- </a:t>
            </a:r>
            <a:r>
              <a:rPr lang="en" altLang="ko-KR" sz="2600" b="0" i="0" dirty="0">
                <a:effectLst/>
              </a:rPr>
              <a:t>switch</a:t>
            </a:r>
            <a:r>
              <a:rPr lang="en-US" altLang="ko-KR" sz="2600" dirty="0" err="1"/>
              <a:t>ing</a:t>
            </a:r>
            <a:r>
              <a:rPr lang="ko-KR" altLang="en-US" sz="2600" dirty="0"/>
              <a:t>이</a:t>
            </a:r>
            <a:r>
              <a:rPr lang="ko-KR" altLang="en-US" sz="2600" b="0" i="0" dirty="0">
                <a:effectLst/>
              </a:rPr>
              <a:t> </a:t>
            </a:r>
            <a:r>
              <a:rPr lang="ko-KR" altLang="en-US" sz="2600" dirty="0"/>
              <a:t>자주 </a:t>
            </a:r>
            <a:r>
              <a:rPr lang="ko-KR" altLang="en-US" sz="2600" b="0" i="0" dirty="0">
                <a:effectLst/>
              </a:rPr>
              <a:t>일어난다</a:t>
            </a:r>
            <a:r>
              <a:rPr lang="en-US" altLang="ko-KR" sz="2600" b="0" i="0" dirty="0">
                <a:effectLst/>
              </a:rPr>
              <a:t>.</a:t>
            </a:r>
          </a:p>
          <a:p>
            <a:pPr marL="0" indent="0" algn="l" latinLnBrk="1">
              <a:lnSpc>
                <a:spcPct val="110000"/>
              </a:lnSpc>
              <a:buNone/>
            </a:pPr>
            <a:endParaRPr lang="en-US" altLang="ko-KR" sz="2400" dirty="0"/>
          </a:p>
          <a:p>
            <a:pPr algn="l" latinLnBrk="1">
              <a:lnSpc>
                <a:spcPct val="110000"/>
              </a:lnSpc>
            </a:pPr>
            <a:r>
              <a:rPr lang="en-US" altLang="ko-KR" b="0" i="0" dirty="0">
                <a:effectLst/>
              </a:rPr>
              <a:t>A</a:t>
            </a:r>
            <a:r>
              <a:rPr lang="en" altLang="ko-KR" b="0" i="0" dirty="0" err="1">
                <a:effectLst/>
              </a:rPr>
              <a:t>nchor</a:t>
            </a:r>
            <a:r>
              <a:rPr lang="en" altLang="ko-KR" b="0" i="0" dirty="0">
                <a:effectLst/>
              </a:rPr>
              <a:t> free </a:t>
            </a:r>
            <a:r>
              <a:rPr lang="ko-KR" altLang="en-US" b="0" i="0" dirty="0">
                <a:effectLst/>
              </a:rPr>
              <a:t>방식으로 해결</a:t>
            </a:r>
            <a:r>
              <a:rPr lang="en-US" altLang="ko-KR" b="0" i="0" dirty="0">
                <a:effectLst/>
              </a:rPr>
              <a:t>:</a:t>
            </a:r>
            <a:r>
              <a:rPr lang="ko-KR" altLang="en-US" b="0" i="0" dirty="0">
                <a:effectLst/>
              </a:rPr>
              <a:t> </a:t>
            </a:r>
            <a:r>
              <a:rPr lang="en" altLang="ko-KR" b="0" i="0" dirty="0">
                <a:solidFill>
                  <a:srgbClr val="FF0000"/>
                </a:solidFill>
                <a:effectLst/>
              </a:rPr>
              <a:t>anchor free based</a:t>
            </a:r>
            <a:r>
              <a:rPr lang="ko-KR" altLang="en-US" b="0" i="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ko-KR" b="0" i="0" dirty="0">
                <a:effectLst/>
              </a:rPr>
              <a:t>(</a:t>
            </a:r>
            <a:r>
              <a:rPr lang="en" altLang="ko-KR" b="0" i="0" dirty="0">
                <a:effectLst/>
              </a:rPr>
              <a:t>center</a:t>
            </a:r>
            <a:r>
              <a:rPr lang="ko-KR" altLang="en-US" b="0" i="0" dirty="0">
                <a:effectLst/>
              </a:rPr>
              <a:t> </a:t>
            </a:r>
            <a:r>
              <a:rPr lang="en-US" altLang="ko-KR" b="0" i="0" dirty="0">
                <a:effectLst/>
              </a:rPr>
              <a:t>grid)</a:t>
            </a:r>
          </a:p>
          <a:p>
            <a:pPr lvl="1">
              <a:lnSpc>
                <a:spcPct val="110000"/>
              </a:lnSpc>
            </a:pPr>
            <a:r>
              <a:rPr lang="ko-KR" altLang="en-US" b="0" i="0" dirty="0">
                <a:effectLst/>
              </a:rPr>
              <a:t>객체의 중심을 정확하게 파악하고 </a:t>
            </a:r>
            <a:r>
              <a:rPr lang="en-US" altLang="ko-KR" dirty="0"/>
              <a:t>Re-id</a:t>
            </a:r>
            <a:r>
              <a:rPr lang="ko-KR" altLang="en-US" dirty="0"/>
              <a:t> 성능을 더 향상시킬 수 있다</a:t>
            </a:r>
            <a:r>
              <a:rPr lang="en-US" altLang="ko-KR" dirty="0"/>
              <a:t>.</a:t>
            </a:r>
            <a:endParaRPr lang="en-US" altLang="ko-KR" b="0" i="0" dirty="0">
              <a:effectLst/>
            </a:endParaRPr>
          </a:p>
          <a:p>
            <a:pPr marL="0" indent="0" algn="l" latinLnBrk="1">
              <a:lnSpc>
                <a:spcPct val="11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96354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CD760CA-E840-3408-8BD5-1C8BFF0E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sz="4400" b="1" dirty="0"/>
              <a:t>1. </a:t>
            </a:r>
            <a:r>
              <a:rPr lang="en" altLang="ko-KR" b="1" dirty="0"/>
              <a:t>A</a:t>
            </a:r>
            <a:r>
              <a:rPr lang="en" altLang="ko-KR" sz="4400" b="1" dirty="0"/>
              <a:t>nchor-based one-shot trackers</a:t>
            </a:r>
            <a:endParaRPr lang="ko-KR" altLang="en-US" b="1" dirty="0"/>
          </a:p>
        </p:txBody>
      </p:sp>
      <p:pic>
        <p:nvPicPr>
          <p:cNvPr id="2050" name="Picture 2" descr="Heatmap Loss">
            <a:extLst>
              <a:ext uri="{FF2B5EF4-FFF2-40B4-BE49-F238E27FC236}">
                <a16:creationId xmlns:a16="http://schemas.microsoft.com/office/drawing/2014/main" id="{4B32699E-FCBB-E867-60F1-2B0E5B751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54"/>
          <a:stretch/>
        </p:blipFill>
        <p:spPr bwMode="auto">
          <a:xfrm>
            <a:off x="666266" y="2317462"/>
            <a:ext cx="10859468" cy="314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2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431</TotalTime>
  <Words>449</Words>
  <Application>Microsoft Macintosh PowerPoint</Application>
  <PresentationFormat>와이드스크린</PresentationFormat>
  <Paragraphs>69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Noto Sans Demilight</vt:lpstr>
      <vt:lpstr>Söhne</vt:lpstr>
      <vt:lpstr>Spoqa Han Sans</vt:lpstr>
      <vt:lpstr>Arial</vt:lpstr>
      <vt:lpstr>Avenir</vt:lpstr>
      <vt:lpstr>Office 테마</vt:lpstr>
      <vt:lpstr>7주차 미팅 보고</vt:lpstr>
      <vt:lpstr>DeepSORT</vt:lpstr>
      <vt:lpstr>Matching Cascade</vt:lpstr>
      <vt:lpstr>Matching Cascade</vt:lpstr>
      <vt:lpstr>FairMOT review</vt:lpstr>
      <vt:lpstr>One-stage model vs. Two-stage model</vt:lpstr>
      <vt:lpstr>DeepSORT vs. FairMOT</vt:lpstr>
      <vt:lpstr>1. Anchor-based one-shot trackers</vt:lpstr>
      <vt:lpstr>1. Anchor-based one-shot trackers</vt:lpstr>
      <vt:lpstr>성능 지표 (MOTA)</vt:lpstr>
      <vt:lpstr>2. Feature sharing between two tasks</vt:lpstr>
      <vt:lpstr>2. Feature sharing between two tasks</vt:lpstr>
      <vt:lpstr>성능 지표 (TPR)</vt:lpstr>
      <vt:lpstr>3. Re-ID Feature dimensionality</vt:lpstr>
      <vt:lpstr>성능 지표 (MOTA)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7주차 미팅 보고</dc:title>
  <dc:creator>신채영</dc:creator>
  <cp:lastModifiedBy>신채영</cp:lastModifiedBy>
  <cp:revision>4</cp:revision>
  <dcterms:created xsi:type="dcterms:W3CDTF">2023-06-04T07:27:26Z</dcterms:created>
  <dcterms:modified xsi:type="dcterms:W3CDTF">2023-06-04T19:45:04Z</dcterms:modified>
</cp:coreProperties>
</file>