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8"/>
  </p:normalViewPr>
  <p:slideViewPr>
    <p:cSldViewPr snapToGrid="0">
      <p:cViewPr varScale="1">
        <p:scale>
          <a:sx n="93" d="100"/>
          <a:sy n="93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1CFF-D55E-D687-6E2A-A14102300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91B16-ACEB-1071-111C-DC564EC6F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37BAC-6614-CFFA-8778-5A72720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CF9A7-38C7-93AE-BC55-4E09E48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B64C7-A6C8-CF97-C366-1FD448C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5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9060-4825-C0B4-1113-8E888120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68D29-79BE-E428-A129-9533CF93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9C851-6F9E-05C3-8CA9-A99DF741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BC559-110A-80B0-8ACB-15FCAE31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79894-83DD-FCED-E339-A75A92E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65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E7F74-3F45-2942-4A54-26615A842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FA8B0-1371-E1C6-DCFF-470817A3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058C-10B3-118E-5C6D-4B43B13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E7924-DFB5-145B-7969-B5FD1830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8F49B-EAA6-DD20-7ADE-04ACC859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67156-B4B4-9B1C-1AC9-A641849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65E67-8BE9-6EA1-C4FB-755ABCFD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91E6-9288-6686-607D-5533F6D1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1C88C-C032-BB74-49D1-7E965363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8FD2-B114-05F8-7D09-9B675743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668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EF661-1C53-ABE9-E1D8-1A30D17A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C13F-09E3-18E5-1FCC-7F81A7A54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75658-5E37-F682-5E5E-3880FFD7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5AB93-5755-AC28-5887-64D1DB8F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4546A-A893-7834-26F1-5DF5B8D5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0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9D65-3339-A5DD-EF22-3EEBD5F4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2DDA7-C6C2-63E0-1631-89CD473E2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6B73A-1B60-903F-C810-A2230D02E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BC5D0-11EC-6BB0-4B5F-BDF5E450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DF18A-E29B-F0C1-3E6B-D093A285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75A3-B01D-43C6-D32C-1C22019D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1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5335-4ABB-97F9-34F7-B54577A9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17688-5C0F-9AA3-506C-6753623A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8C622-A08B-8943-76B4-A90688F7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9D5F2-C3D8-C86A-187E-C5A1A7CB9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33ED91-6680-C3BF-EC63-FF5954AB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61B6BF-D7EC-ECA8-F363-F57E2E27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50F72B-3D0E-8DCE-DCBA-93B4FE60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8EB87-1FB7-3894-DEE6-0F79ACB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16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961FB-3696-48E8-FEFC-BCD214D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BBBE4-4C28-28D0-877B-4CCA4ED6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26C777-4905-37A6-7D3E-3E4452DD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AC4D1-F348-1004-89F2-717BD088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7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C4E19-5E58-A74F-708F-9FBC75EF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D75FF-F8A9-861B-9C40-3BB84C39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E4BD0-E031-01EC-F407-11C2477A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36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7CBE-21A6-095D-AC58-620338C1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921B-09EC-D34E-BEFE-F0E73C62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4613D-7569-AECC-562E-1421FDAE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C09E8-2156-E4E4-B1E0-DF1C9E9B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BAB31-7AB2-1A96-38B7-D85EFD74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277C3-BF7B-348C-0485-87A1C3F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9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76BC-5782-28FE-EF3F-F46869CC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86D065-465E-359D-33BD-106D48A2C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3C0C3-308D-AF61-BA4B-138BC7F2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CF306-B99A-90FF-9CC8-D8D76B0A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042E6-89B3-BAD9-7DBA-D70A2A7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04819-D5AB-57F7-DC4A-BE18BDFA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239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7EF839-090C-4568-0A9D-66A28CFA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D93A1-5814-F41C-06BB-40A34F85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56BD6-7D84-9A41-F5DB-4ADEDA8F2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611F-0C29-5C44-BA0B-A0F26547938F}" type="datetimeFigureOut">
              <a:rPr kumimoji="1" lang="ko-KR" altLang="en-US" smtClean="0"/>
              <a:t>2023. 5. 8.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8433-81A7-AF94-ED6F-B2CD88120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56768-ECF7-FFA5-2140-0EE0650E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D3EC-1323-D749-A0C7-F94996B86E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80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3123F1-5ED0-6D0D-BDDA-EAF58C76C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미팅 보고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AC8CE72-BD0D-ADAD-3AFE-F5B5D2034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7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Occlusion</a:t>
            </a:r>
            <a:r>
              <a:rPr kumimoji="1" lang="ko-KR" altLang="en-US" b="1" dirty="0"/>
              <a:t> 방지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23951" cy="4351338"/>
          </a:xfrm>
        </p:spPr>
        <p:txBody>
          <a:bodyPr>
            <a:noAutofit/>
          </a:bodyPr>
          <a:lstStyle/>
          <a:p>
            <a:r>
              <a:rPr lang="en" altLang="ko-KR" b="1" dirty="0" err="1">
                <a:effectLst/>
                <a:latin typeface="Helvetica Neue" panose="02000503000000020004" pitchFamily="2" charset="0"/>
              </a:rPr>
              <a:t>SimOTA</a:t>
            </a:r>
            <a:r>
              <a:rPr lang="en" altLang="ko-KR" b="1" dirty="0">
                <a:effectLst/>
                <a:latin typeface="Helvetica Neue" panose="02000503000000020004" pitchFamily="2" charset="0"/>
              </a:rPr>
              <a:t>  (Label assignment)</a:t>
            </a:r>
            <a:endParaRPr lang="en" altLang="ko-KR" b="1" dirty="0">
              <a:latin typeface="Helvetica Neue" panose="02000503000000020004" pitchFamily="2" charset="0"/>
            </a:endParaRPr>
          </a:p>
          <a:p>
            <a:pPr lvl="1"/>
            <a:r>
              <a:rPr lang="en" altLang="ko-KR" dirty="0" err="1">
                <a:effectLst/>
                <a:latin typeface="Helvetica Neue" panose="02000503000000020004" pitchFamily="2" charset="0"/>
              </a:rPr>
              <a:t>Lable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 assignment: ground truth object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에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positive/negative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할당</a:t>
            </a:r>
          </a:p>
          <a:p>
            <a:pPr lvl="1"/>
            <a:r>
              <a:rPr lang="ko-KR" altLang="en-US" dirty="0">
                <a:effectLst/>
                <a:latin typeface="Helvetica Neue" panose="02000503000000020004" pitchFamily="2" charset="0"/>
              </a:rPr>
              <a:t>기존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anchor-free: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객체의 중앙 박스 영역을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positive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로 할당해줬다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r>
              <a:rPr lang="en" altLang="ko-KR" dirty="0">
                <a:effectLst/>
                <a:latin typeface="Helvetica Neue" panose="02000503000000020004" pitchFamily="2" charset="0"/>
              </a:rPr>
              <a:t>-&gt;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객체가 겹칠 때 문제 발생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: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붉은 점선 부분</a:t>
            </a:r>
          </a:p>
          <a:p>
            <a:pPr marL="457200" lvl="1" indent="0">
              <a:buNone/>
            </a:pPr>
            <a:r>
              <a:rPr lang="en-US" altLang="ko-KR" dirty="0">
                <a:effectLst/>
                <a:latin typeface="Helvetica Neue" panose="02000503000000020004" pitchFamily="2" charset="0"/>
              </a:rPr>
              <a:t>-&gt; 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simOTA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기법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사용해서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정교하게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labeling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4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EB71A6-5104-F358-87E3-6B87004C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79" y="3692093"/>
            <a:ext cx="7485818" cy="29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 err="1">
                <a:effectLst/>
                <a:latin typeface="Helvetica Neue" panose="02000503000000020004" pitchFamily="2" charset="0"/>
              </a:rPr>
              <a:t>SimOTA</a:t>
            </a:r>
            <a:r>
              <a:rPr lang="en" altLang="ko-KR" b="1" dirty="0">
                <a:effectLst/>
                <a:latin typeface="Helvetica Neue" panose="02000503000000020004" pitchFamily="2" charset="0"/>
              </a:rPr>
              <a:t>  (Label assignment)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23951" cy="4351338"/>
          </a:xfrm>
        </p:spPr>
        <p:txBody>
          <a:bodyPr>
            <a:noAutofit/>
          </a:bodyPr>
          <a:lstStyle/>
          <a:p>
            <a:r>
              <a:rPr lang="en" altLang="ko-KR" sz="2400" dirty="0">
                <a:effectLst/>
                <a:latin typeface="Helvetica Neue" panose="02000503000000020004" pitchFamily="2" charset="0"/>
              </a:rPr>
              <a:t>OTA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는 입력 이미지와 출력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Box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분포 사이의 전체 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매칭을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고려하기 때문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!  </a:t>
            </a:r>
            <a:endParaRPr lang="en" altLang="ko-KR" sz="24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기존</a:t>
            </a:r>
            <a:r>
              <a:rPr lang="ko-KR" altLang="en-US" sz="2400" dirty="0">
                <a:latin typeface="Helvetica Neue" panose="02000503000000020004" pitchFamily="2" charset="0"/>
              </a:rPr>
              <a:t> </a:t>
            </a:r>
            <a:r>
              <a:rPr lang="en-US" altLang="ko-KR" sz="2400" dirty="0" err="1">
                <a:latin typeface="Helvetica Neue" panose="02000503000000020004" pitchFamily="2" charset="0"/>
              </a:rPr>
              <a:t>lable</a:t>
            </a:r>
            <a:r>
              <a:rPr lang="en-US" altLang="ko-KR" sz="2400" dirty="0">
                <a:latin typeface="Helvetica Neue" panose="02000503000000020004" pitchFamily="2" charset="0"/>
              </a:rPr>
              <a:t> assignment: p-to-p</a:t>
            </a:r>
          </a:p>
          <a:p>
            <a:pPr lvl="1"/>
            <a:r>
              <a:rPr lang="en" altLang="ko-KR" dirty="0">
                <a:effectLst/>
                <a:latin typeface="Helvetica Neue" panose="02000503000000020004" pitchFamily="2" charset="0"/>
              </a:rPr>
              <a:t>point-to-point: 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입력 분포와 출력 분포의 각 점들을 일대일로 매칭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계산량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많음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)</a:t>
            </a:r>
            <a:endParaRPr lang="en-US" altLang="ko-KR" dirty="0">
              <a:latin typeface="Helvetica Neue" panose="02000503000000020004" pitchFamily="2" charset="0"/>
            </a:endParaRPr>
          </a:p>
          <a:p>
            <a:r>
              <a:rPr lang="en-US" altLang="ko-KR" sz="2400" dirty="0">
                <a:latin typeface="Helvetica Neue" panose="02000503000000020004" pitchFamily="2" charset="0"/>
              </a:rPr>
              <a:t>OTA </a:t>
            </a:r>
            <a:r>
              <a:rPr lang="en-US" altLang="ko-KR" sz="2400" dirty="0" err="1">
                <a:latin typeface="Helvetica Neue" panose="02000503000000020004" pitchFamily="2" charset="0"/>
              </a:rPr>
              <a:t>lable</a:t>
            </a:r>
            <a:r>
              <a:rPr lang="en-US" altLang="ko-KR" sz="2400" dirty="0">
                <a:latin typeface="Helvetica Neue" panose="02000503000000020004" pitchFamily="2" charset="0"/>
              </a:rPr>
              <a:t> assignment: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global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매칭 방식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1"/>
            <a:r>
              <a:rPr lang="en" altLang="ko-KR" dirty="0">
                <a:effectLst/>
                <a:latin typeface="Helvetica Neue" panose="02000503000000020004" pitchFamily="2" charset="0"/>
              </a:rPr>
              <a:t>global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매칭 방식은 입력 분포와 출력 분포 간의 전체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매칭을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고려</a:t>
            </a:r>
            <a:endParaRPr lang="en-US" altLang="ko-KR" dirty="0">
              <a:latin typeface="Helvetica Neue" panose="02000503000000020004" pitchFamily="2" charset="0"/>
            </a:endParaRPr>
          </a:p>
          <a:p>
            <a:pPr lvl="1"/>
            <a:r>
              <a:rPr lang="ko-KR" altLang="en-US" dirty="0">
                <a:effectLst/>
                <a:latin typeface="Helvetica Neue" panose="02000503000000020004" pitchFamily="2" charset="0"/>
              </a:rPr>
              <a:t>최적의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매칭을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수행한다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(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더 효율적이고 정확함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-&gt;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검출과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추적의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높이고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계산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비용을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최소화할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2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94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 err="1">
                <a:effectLst/>
                <a:latin typeface="Helvetica Neue" panose="02000503000000020004" pitchFamily="2" charset="0"/>
              </a:rPr>
              <a:t>SimOTA</a:t>
            </a:r>
            <a:r>
              <a:rPr lang="en" altLang="ko-KR" b="1" dirty="0">
                <a:effectLst/>
                <a:latin typeface="Helvetica Neue" panose="02000503000000020004" pitchFamily="2" charset="0"/>
              </a:rPr>
              <a:t>  (Label assignment)</a:t>
            </a:r>
            <a:endParaRPr kumimoji="1"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21336-BB20-CA2E-E542-6EC94C39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1222"/>
            <a:ext cx="8545643" cy="49436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69C681-B8EB-BF15-8879-A35A4AC44474}"/>
              </a:ext>
            </a:extLst>
          </p:cNvPr>
          <p:cNvSpPr/>
          <p:nvPr/>
        </p:nvSpPr>
        <p:spPr>
          <a:xfrm>
            <a:off x="7365077" y="1471222"/>
            <a:ext cx="1805940" cy="4943640"/>
          </a:xfrm>
          <a:prstGeom prst="rect">
            <a:avLst/>
          </a:prstGeom>
          <a:noFill/>
          <a:ln w="1079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91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27E0-0446-929D-C7AF-9E7A1B03F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" altLang="ko-KR" b="1" dirty="0">
                <a:latin typeface="Helvetica Neue" panose="02000503000000020004" pitchFamily="2" charset="0"/>
              </a:rPr>
              <a:t>BYTETRACK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B74A0-927F-4B36-E678-007CB9420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b="1" dirty="0">
                <a:latin typeface="Helvetica Neue" panose="02000503000000020004" pitchFamily="2" charset="0"/>
              </a:rPr>
              <a:t>YOLOX + association module</a:t>
            </a:r>
          </a:p>
          <a:p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600" dirty="0" err="1"/>
              <a:t>ByteTrack</a:t>
            </a:r>
            <a:r>
              <a:rPr lang="en" altLang="ko-KR" sz="1600" dirty="0"/>
              <a:t>: Multi-Object Tracking by Associating Every Detection Box</a:t>
            </a:r>
            <a:endParaRPr lang="en" altLang="ko-KR" sz="1800" dirty="0">
              <a:effectLst/>
              <a:latin typeface="Helvetica Neue" panose="02000503000000020004" pitchFamily="2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66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Association</a:t>
            </a:r>
            <a:endParaRPr kumimoji="1"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AF9F0-22DF-26C9-2FD8-A99DB41C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3707"/>
            <a:ext cx="5257800" cy="512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DA788-FEC1-6222-5835-95CAC8ED4BEF}"/>
              </a:ext>
            </a:extLst>
          </p:cNvPr>
          <p:cNvSpPr txBox="1"/>
          <p:nvPr/>
        </p:nvSpPr>
        <p:spPr>
          <a:xfrm>
            <a:off x="6391680" y="1690688"/>
            <a:ext cx="4910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400" dirty="0">
                <a:latin typeface="+mj-lt"/>
              </a:rPr>
              <a:t>높은</a:t>
            </a:r>
            <a:r>
              <a:rPr kumimoji="1" lang="en-US" altLang="ko-KR" sz="2400" dirty="0">
                <a:latin typeface="+mj-lt"/>
              </a:rPr>
              <a:t> threshold? Occlusion</a:t>
            </a:r>
          </a:p>
          <a:p>
            <a:pPr marL="285750" indent="-285750">
              <a:buFontTx/>
              <a:buChar char="-"/>
            </a:pPr>
            <a:r>
              <a:rPr kumimoji="1" lang="ko-KR" altLang="en-US" sz="2400" dirty="0">
                <a:latin typeface="+mj-lt"/>
              </a:rPr>
              <a:t>낮은</a:t>
            </a:r>
            <a:r>
              <a:rPr kumimoji="1" lang="en-US" altLang="ko-KR" sz="2400" dirty="0">
                <a:latin typeface="+mj-lt"/>
              </a:rPr>
              <a:t> threshold? False positive</a:t>
            </a:r>
          </a:p>
          <a:p>
            <a:pPr marL="285750" indent="-285750">
              <a:buFontTx/>
              <a:buChar char="-"/>
            </a:pPr>
            <a:endParaRPr kumimoji="1" lang="en-US" altLang="ko-KR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400" dirty="0">
                <a:latin typeface="+mj-lt"/>
              </a:rPr>
              <a:t>두 문제를 동시에 해결하는 방법</a:t>
            </a:r>
            <a:endParaRPr kumimoji="1"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66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Association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pseudo-code</a:t>
            </a:r>
            <a:endParaRPr kumimoji="1"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E5DFAB-EC6A-830C-4F62-BA191705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47" y="1547832"/>
            <a:ext cx="7299162" cy="4818244"/>
          </a:xfrm>
        </p:spPr>
        <p:txBody>
          <a:bodyPr>
            <a:normAutofit fontScale="92500" lnSpcReduction="20000"/>
          </a:bodyPr>
          <a:lstStyle/>
          <a:p>
            <a:pPr rtl="0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박스를 모두 저장하고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기준값보다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높은 박스는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high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저장하고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Low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기준값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기준값에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해당되는 박스들은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low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저장한다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 rtl="0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나머지는 버린다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프레임까지의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트랙릿들을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칼만 알고리즘을 이용해서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 프레임에서의 박스 위치를 예측해서 저장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First association: </a:t>
            </a:r>
            <a:r>
              <a:rPr lang="en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IoU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거리를 이용해서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트랙릿과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high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association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진행한다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매칭이 안된 박스들은 </a:t>
            </a:r>
            <a:r>
              <a:rPr lang="en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Dremain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저장하고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트랙릿들은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remain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저장한다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 association: first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저장한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remain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low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association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진행한다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두번의 매칭에서 매칭하지 못한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트랙릿은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버리고 매칭 못한 박스는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높은 것들만 새로운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트랙릿으로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생성해준다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 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D00AE6-7060-C65E-902C-D8F2CFDA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97" y="0"/>
            <a:ext cx="357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Association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pseudo-code</a:t>
            </a:r>
            <a:endParaRPr kumimoji="1"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E5DFAB-EC6A-830C-4F62-BA191705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46" y="1547832"/>
            <a:ext cx="7426483" cy="4818244"/>
          </a:xfrm>
        </p:spPr>
        <p:txBody>
          <a:bodyPr>
            <a:normAutofit/>
          </a:bodyPr>
          <a:lstStyle/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First association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altLang="ko-K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  <a:r>
              <a:rPr lang="en" altLang="ko-K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 association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매칭되지 않은 박스들은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occlusion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발생했거나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false positive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이기 때문에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진행하여 가려진 물체만 뽑아내서 </a:t>
            </a:r>
            <a:r>
              <a:rPr lang="en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assciation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시키는 것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매칭을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못했지만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높은 경우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확실히 어떠한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물체겠구나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판단하여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새로운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트랙릿을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생성해준다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032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Association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pseudo-code</a:t>
            </a:r>
            <a:endParaRPr kumimoji="1" lang="ko-KR" alt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908AF-8DF1-9CB7-C58A-CD28B6E88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1534"/>
            <a:ext cx="6309158" cy="35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2C74-F177-81A2-A038-4697694F74B4}"/>
              </a:ext>
            </a:extLst>
          </p:cNvPr>
          <p:cNvSpPr/>
          <p:nvPr/>
        </p:nvSpPr>
        <p:spPr>
          <a:xfrm>
            <a:off x="5896497" y="4651242"/>
            <a:ext cx="767542" cy="500167"/>
          </a:xfrm>
          <a:prstGeom prst="rect">
            <a:avLst/>
          </a:prstGeom>
          <a:noFill/>
          <a:ln w="1079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1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27E0-0446-929D-C7AF-9E7A1B03F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b="1" dirty="0">
                <a:effectLst/>
                <a:latin typeface="Helvetica Neue" panose="02000503000000020004" pitchFamily="2" charset="0"/>
              </a:rPr>
              <a:t>YOLOX implementation</a:t>
            </a:r>
            <a:br>
              <a:rPr lang="en" altLang="ko-KR" dirty="0">
                <a:effectLst/>
                <a:latin typeface="Helvetica Neue" panose="02000503000000020004" pitchFamily="2" charset="0"/>
              </a:rPr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B74A0-927F-4B36-E678-007CB9420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b="1" dirty="0">
                <a:effectLst/>
                <a:latin typeface="Helvetica Neue" panose="02000503000000020004" pitchFamily="2" charset="0"/>
              </a:rPr>
              <a:t>YOLOv3  with Darknet53 as baseline</a:t>
            </a:r>
          </a:p>
          <a:p>
            <a:endParaRPr kumimoji="1" lang="en" altLang="ko-KR" b="1" dirty="0">
              <a:latin typeface="Helvetica Neue" panose="02000503000000020004" pitchFamily="2" charset="0"/>
            </a:endParaRPr>
          </a:p>
          <a:p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800" dirty="0">
                <a:effectLst/>
                <a:latin typeface="Helvetica Neue" panose="02000503000000020004" pitchFamily="2" charset="0"/>
              </a:rPr>
              <a:t>YOLOX: Exceeding YOLO Series in 2021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80BFA-D9B8-F93D-5F07-3841AEFC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YOLOX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0E9F8-3AFF-7B8D-8E05-01DBFAF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5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>
                <a:effectLst/>
                <a:latin typeface="Helvetica Neue" panose="02000503000000020004" pitchFamily="2" charset="0"/>
              </a:rPr>
              <a:t>= YOLOv3 baseline </a:t>
            </a:r>
            <a:r>
              <a:rPr lang="en-US" altLang="ko-KR" b="1" dirty="0">
                <a:latin typeface="Helvetica Neue" panose="02000503000000020004" pitchFamily="2" charset="0"/>
              </a:rPr>
              <a:t>+</a:t>
            </a:r>
            <a:r>
              <a:rPr lang="ko-KR" altLang="en-US" b="1" dirty="0">
                <a:latin typeface="Helvetica Neue" panose="02000503000000020004" pitchFamily="2" charset="0"/>
              </a:rPr>
              <a:t> 추가적 학습기법들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널리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쓰이는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YOLOv3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architecture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en" altLang="ko-KR" dirty="0">
                <a:effectLst/>
                <a:latin typeface="Helvetica Neue" panose="02000503000000020004" pitchFamily="2" charset="0"/>
              </a:rPr>
              <a:t>AP(COCO)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SOTA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최고로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!</a:t>
            </a:r>
            <a:endParaRPr lang="en" altLang="ko-KR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2B358-E43B-BA20-6593-8F13850A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2665"/>
            <a:ext cx="5080000" cy="261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EAA2A-D300-37D8-1FD2-78267B943670}"/>
              </a:ext>
            </a:extLst>
          </p:cNvPr>
          <p:cNvSpPr txBox="1"/>
          <p:nvPr/>
        </p:nvSpPr>
        <p:spPr>
          <a:xfrm>
            <a:off x="838200" y="5978865"/>
            <a:ext cx="8083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</a:t>
            </a:r>
            <a:r>
              <a:rPr lang="en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backbone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다양한 사이즈에서 성능이 개선 됨</a:t>
            </a:r>
          </a:p>
        </p:txBody>
      </p:sp>
    </p:spTree>
    <p:extLst>
      <p:ext uri="{BB962C8B-B14F-4D97-AF65-F5344CB8AC3E}">
        <p14:creationId xmlns:p14="http://schemas.microsoft.com/office/powerpoint/2010/main" val="40653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>
                <a:effectLst/>
                <a:latin typeface="Helvetica Neue" panose="02000503000000020004" pitchFamily="2" charset="0"/>
              </a:rPr>
              <a:t>Decoupled head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59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dirty="0">
                <a:effectLst/>
                <a:latin typeface="Helvetica Neue" panose="02000503000000020004" pitchFamily="2" charset="0"/>
              </a:rPr>
              <a:t>Classification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과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 localization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분리</a:t>
            </a: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수렴 속도가 더 빨라지고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다양한 프레임 사이즈가 다른 객체에 대해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more </a:t>
            </a:r>
            <a:r>
              <a:rPr lang="en-US" altLang="ko-KR" dirty="0">
                <a:latin typeface="Helvetica Neue" panose="02000503000000020004" pitchFamily="2" charset="0"/>
              </a:rPr>
              <a:t>flexible</a:t>
            </a:r>
            <a:endParaRPr kumimoji="1" lang="ko-KR" altLang="en-US" dirty="0"/>
          </a:p>
        </p:txBody>
      </p:sp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1D54E169-4E26-83F6-93D0-B6E643D9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3057"/>
            <a:ext cx="6184901" cy="29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>
                <a:effectLst/>
                <a:latin typeface="Helvetica Neue" panose="02000503000000020004" pitchFamily="2" charset="0"/>
              </a:rPr>
              <a:t>Decoupled head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5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/>
              </a:rPr>
              <a:t>작은 객체를 검출하는 데 더 효과적</a:t>
            </a:r>
            <a:r>
              <a:rPr lang="ko-KR" altLang="en-US" sz="2000" b="1" dirty="0"/>
              <a:t>이다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effectLst/>
              </a:rPr>
              <a:t>1.</a:t>
            </a:r>
            <a:r>
              <a:rPr lang="ko-KR" altLang="en-US" sz="2000" b="1" dirty="0">
                <a:effectLst/>
              </a:rPr>
              <a:t> 객체 검출 성능 향상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2000" dirty="0">
                <a:effectLst/>
              </a:rPr>
              <a:t>Coupled Head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" altLang="ko-KR" sz="2000" dirty="0">
                <a:effectLst/>
              </a:rPr>
              <a:t>feature map</a:t>
            </a:r>
            <a:r>
              <a:rPr lang="ko-KR" altLang="en-US" sz="2000" dirty="0">
                <a:effectLst/>
              </a:rPr>
              <a:t>에서 객체 검출</a:t>
            </a:r>
            <a:endParaRPr lang="en-US" altLang="ko-KR" sz="2000" dirty="0">
              <a:effectLst/>
            </a:endParaRPr>
          </a:p>
          <a:p>
            <a:pPr marL="457200" lvl="1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ko-KR" altLang="en-US" sz="2000" dirty="0">
                <a:effectLst/>
              </a:rPr>
              <a:t>작은 객체 검출</a:t>
            </a:r>
            <a:r>
              <a:rPr lang="en-US" altLang="ko-KR" sz="2000" dirty="0">
                <a:effectLst/>
              </a:rPr>
              <a:t>:</a:t>
            </a:r>
            <a:r>
              <a:rPr lang="ko-KR" altLang="en-US" sz="2000" dirty="0">
                <a:effectLst/>
              </a:rPr>
              <a:t> </a:t>
            </a:r>
            <a:r>
              <a:rPr lang="ko-KR" altLang="en-US" sz="2000" dirty="0" err="1">
                <a:effectLst/>
              </a:rPr>
              <a:t>연산량이</a:t>
            </a:r>
            <a:r>
              <a:rPr lang="ko-KR" altLang="en-US" sz="2000" dirty="0">
                <a:effectLst/>
              </a:rPr>
              <a:t> 증가 </a:t>
            </a:r>
            <a:r>
              <a:rPr lang="en-US" altLang="ko-KR" sz="2000" dirty="0">
                <a:effectLst/>
              </a:rPr>
              <a:t>+ </a:t>
            </a:r>
            <a:r>
              <a:rPr lang="ko-KR" altLang="en-US" sz="2000" dirty="0">
                <a:effectLst/>
              </a:rPr>
              <a:t>메모리 사용량 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2000" dirty="0">
                <a:effectLst/>
              </a:rPr>
              <a:t>Decoupled Head</a:t>
            </a:r>
            <a:r>
              <a:rPr lang="en-US" altLang="ko-KR" sz="2000" dirty="0">
                <a:effectLst/>
              </a:rPr>
              <a:t>:</a:t>
            </a:r>
            <a:r>
              <a:rPr lang="ko-KR" altLang="en-US" sz="2000" dirty="0">
                <a:effectLst/>
              </a:rPr>
              <a:t> 작은 객체를 검출하기 위한 작은 특징 </a:t>
            </a:r>
            <a:r>
              <a:rPr lang="ko-KR" altLang="en-US" sz="2000" dirty="0" err="1">
                <a:effectLst/>
              </a:rPr>
              <a:t>맵을</a:t>
            </a:r>
            <a:r>
              <a:rPr lang="ko-KR" altLang="en-US" sz="2000" dirty="0">
                <a:effectLst/>
              </a:rPr>
              <a:t> 사용</a:t>
            </a:r>
            <a:endParaRPr lang="en-US" altLang="ko-KR" sz="2000" dirty="0">
              <a:effectLst/>
            </a:endParaRPr>
          </a:p>
          <a:p>
            <a:pPr marL="457200" lvl="1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ko-KR" altLang="en-US" sz="2000" dirty="0">
                <a:effectLst/>
              </a:rPr>
              <a:t>더 적은 </a:t>
            </a:r>
            <a:r>
              <a:rPr lang="ko-KR" altLang="en-US" sz="2000" dirty="0" err="1">
                <a:effectLst/>
              </a:rPr>
              <a:t>연산량으로도</a:t>
            </a:r>
            <a:r>
              <a:rPr lang="ko-KR" altLang="en-US" sz="2000" dirty="0">
                <a:effectLst/>
              </a:rPr>
              <a:t> 정확한 작은 객체 검출을 수행할 수 있음</a:t>
            </a:r>
            <a:endParaRPr lang="en-US" altLang="ko-KR" sz="2000" dirty="0">
              <a:effectLst/>
            </a:endParaRPr>
          </a:p>
          <a:p>
            <a:pPr marL="0" indent="0">
              <a:buNone/>
            </a:pPr>
            <a:r>
              <a:rPr lang="en-US" altLang="ko-KR" sz="2000" b="1" dirty="0">
                <a:effectLst/>
                <a:ea typeface="Apple SD Gothic Neo" panose="02000300000000000000" pitchFamily="2" charset="-127"/>
              </a:rPr>
              <a:t>2.</a:t>
            </a:r>
            <a:r>
              <a:rPr lang="ko-KR" altLang="en-US" sz="2000" b="1" dirty="0">
                <a:effectLst/>
                <a:ea typeface="Apple SD Gothic Neo" panose="02000300000000000000" pitchFamily="2" charset="-127"/>
              </a:rPr>
              <a:t> 비교적</a:t>
            </a:r>
            <a:r>
              <a:rPr lang="ko-KR" altLang="en-US" sz="2000" b="1" dirty="0">
                <a:effectLst/>
              </a:rPr>
              <a:t> </a:t>
            </a:r>
            <a:r>
              <a:rPr lang="en" altLang="ko-KR" sz="2000" b="1" dirty="0">
                <a:effectLst/>
              </a:rPr>
              <a:t>Flexible</a:t>
            </a:r>
            <a:r>
              <a:rPr lang="ko-KR" altLang="en-US" sz="2000" b="1" dirty="0">
                <a:effectLst/>
                <a:ea typeface="Apple SD Gothic Neo" panose="02000300000000000000" pitchFamily="2" charset="-127"/>
              </a:rPr>
              <a:t>한</a:t>
            </a:r>
            <a:r>
              <a:rPr lang="ko-KR" altLang="en-US" sz="2000" b="1" dirty="0">
                <a:effectLst/>
              </a:rPr>
              <a:t> </a:t>
            </a:r>
            <a:r>
              <a:rPr lang="ko-KR" altLang="en-US" sz="2000" b="1" dirty="0">
                <a:effectLst/>
                <a:ea typeface="Apple SD Gothic Neo" panose="02000300000000000000" pitchFamily="2" charset="-127"/>
              </a:rPr>
              <a:t>모델</a:t>
            </a:r>
            <a:endParaRPr lang="ko-KR" altLang="en-US" sz="2000" b="1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2000" dirty="0">
                <a:effectLst/>
                <a:ea typeface="Apple SD Gothic Neo" panose="02000300000000000000" pitchFamily="2" charset="-127"/>
              </a:rPr>
              <a:t>Coupled Head</a:t>
            </a:r>
            <a:r>
              <a:rPr lang="en-US" altLang="ko-KR" sz="2000" dirty="0"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effectLst/>
                <a:ea typeface="Apple SD Gothic Neo" panose="02000300000000000000" pitchFamily="2" charset="-127"/>
              </a:rPr>
              <a:t> 모든 특징 </a:t>
            </a:r>
            <a:r>
              <a:rPr lang="ko-KR" altLang="en-US" sz="2000" dirty="0" err="1">
                <a:effectLst/>
                <a:ea typeface="Apple SD Gothic Neo" panose="02000300000000000000" pitchFamily="2" charset="-127"/>
              </a:rPr>
              <a:t>맵을</a:t>
            </a:r>
            <a:r>
              <a:rPr lang="ko-KR" altLang="en-US" sz="2000" dirty="0">
                <a:effectLst/>
                <a:ea typeface="Apple SD Gothic Neo" panose="02000300000000000000" pitchFamily="2" charset="-127"/>
              </a:rPr>
              <a:t> 함께 처리 </a:t>
            </a:r>
            <a:r>
              <a:rPr lang="en-US" altLang="ko-KR" sz="2000" dirty="0">
                <a:effectLst/>
                <a:ea typeface="Apple SD Gothic Neo" panose="02000300000000000000" pitchFamily="2" charset="-127"/>
              </a:rPr>
              <a:t>= </a:t>
            </a:r>
            <a:r>
              <a:rPr lang="ko-KR" altLang="en-US" sz="2000" dirty="0">
                <a:effectLst/>
                <a:ea typeface="Apple SD Gothic Neo" panose="02000300000000000000" pitchFamily="2" charset="-127"/>
              </a:rPr>
              <a:t>모델 구조가 고정되어 있다</a:t>
            </a:r>
            <a:r>
              <a:rPr lang="en-US" altLang="ko-KR" sz="2000" dirty="0">
                <a:effectLst/>
                <a:ea typeface="Apple SD Gothic Neo" panose="02000300000000000000" pitchFamily="2" charset="-127"/>
              </a:rPr>
              <a:t>.</a:t>
            </a:r>
            <a:endParaRPr lang="ko-KR" altLang="en-US" sz="2000" dirty="0">
              <a:effectLst/>
              <a:ea typeface="Apple SD Gothic Neo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2000" dirty="0">
                <a:effectLst/>
                <a:ea typeface="Apple SD Gothic Neo" panose="02000300000000000000" pitchFamily="2" charset="-127"/>
              </a:rPr>
              <a:t>Decoupled Head</a:t>
            </a:r>
            <a:r>
              <a:rPr lang="en-US" altLang="ko-KR" sz="2000" dirty="0"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ea typeface="Apple SD Gothic Neo" panose="02000300000000000000" pitchFamily="2" charset="-127"/>
              </a:rPr>
              <a:t> 특정한 크기의 객체를 검출하기 위한 </a:t>
            </a:r>
            <a:r>
              <a:rPr lang="en" altLang="ko-KR" sz="2000" dirty="0">
                <a:effectLst/>
              </a:rPr>
              <a:t>feature map </a:t>
            </a:r>
            <a:r>
              <a:rPr lang="ko-KR" altLang="en-US" sz="2000" dirty="0">
                <a:effectLst/>
              </a:rPr>
              <a:t>을 </a:t>
            </a:r>
            <a:r>
              <a:rPr lang="ko-KR" altLang="en-US" sz="2000" dirty="0">
                <a:effectLst/>
                <a:ea typeface="Apple SD Gothic Neo" panose="02000300000000000000" pitchFamily="2" charset="-127"/>
              </a:rPr>
              <a:t>사용</a:t>
            </a:r>
            <a:endParaRPr lang="en-US" altLang="ko-KR" sz="2000" dirty="0">
              <a:effectLst/>
              <a:ea typeface="Apple SD Gothic Neo" panose="02000300000000000000" pitchFamily="2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ea typeface="Apple SD Gothic Neo" panose="02000300000000000000" pitchFamily="2" charset="-127"/>
              </a:rPr>
              <a:t>-&gt;</a:t>
            </a:r>
            <a:r>
              <a:rPr lang="ko-KR" altLang="en-US" sz="2000" dirty="0"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ea typeface="Apple SD Gothic Neo" panose="02000300000000000000" pitchFamily="2" charset="-127"/>
              </a:rPr>
              <a:t> 다양한 크기와 형태의 객체를 검출할 수 있음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43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Small feature maps?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89039" cy="4351338"/>
          </a:xfrm>
        </p:spPr>
        <p:txBody>
          <a:bodyPr>
            <a:noAutofit/>
          </a:bodyPr>
          <a:lstStyle/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작은 객체</a:t>
            </a:r>
            <a:r>
              <a:rPr lang="ko-KR" altLang="en-US" sz="2400" dirty="0">
                <a:latin typeface="Helvetica Neue" panose="02000503000000020004" pitchFamily="2" charset="0"/>
              </a:rPr>
              <a:t>는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더 많은 디테일을 가지고 있고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작은 </a:t>
            </a:r>
            <a:r>
              <a:rPr lang="en-US" altLang="ko-KR" sz="2400" dirty="0">
                <a:latin typeface="Helvetica Neue" panose="02000503000000020004" pitchFamily="2" charset="0"/>
              </a:rPr>
              <a:t>map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내에서 더욱 세밀하게 표현될 수 있다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2400" dirty="0">
                <a:latin typeface="Helvetica Neue" panose="02000503000000020004" pitchFamily="2" charset="0"/>
              </a:rPr>
              <a:t>Big feature map: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전체 이미지의 컨텍스트 정보를 더 많이 포함하며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큰 객체를 감지하는 데 더 유용함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Helvetica Neue" panose="02000503000000020004" pitchFamily="2" charset="0"/>
              </a:rPr>
              <a:t>-&gt;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맵의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장점을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모두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활용한 것</a:t>
            </a:r>
            <a:r>
              <a:rPr lang="en-US" altLang="ko-KR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2400" dirty="0">
                <a:effectLst/>
                <a:latin typeface="Helvetica Neue" panose="02000503000000020004" pitchFamily="2" charset="0"/>
              </a:rPr>
              <a:t>BUT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작은 특징 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맵은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연산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과정에서 일부 정보를 잃어버릴 수 있다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 </a:t>
            </a:r>
          </a:p>
          <a:p>
            <a:pPr marL="0" indent="0">
              <a:buNone/>
            </a:pPr>
            <a:r>
              <a:rPr lang="en-US" altLang="ko-KR" sz="2400" dirty="0">
                <a:latin typeface="Helvetica Neue" panose="02000503000000020004" pitchFamily="2" charset="0"/>
              </a:rPr>
              <a:t>-&gt;</a:t>
            </a:r>
            <a:r>
              <a:rPr lang="ko-KR" altLang="en-US" sz="2400" dirty="0">
                <a:latin typeface="Helvetica Neue" panose="02000503000000020004" pitchFamily="2" charset="0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Decoupled Head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는 </a:t>
            </a:r>
            <a:r>
              <a:rPr lang="ko-KR" altLang="en-US" sz="2400" dirty="0">
                <a:latin typeface="Helvetica Neue" panose="02000503000000020004" pitchFamily="2" charset="0"/>
              </a:rPr>
              <a:t>두 가지 </a:t>
            </a:r>
            <a:r>
              <a:rPr lang="ko-KR" altLang="en-US" sz="2400" dirty="0" err="1">
                <a:latin typeface="Helvetica Neue" panose="02000503000000020004" pitchFamily="2" charset="0"/>
              </a:rPr>
              <a:t>맵을</a:t>
            </a:r>
            <a:r>
              <a:rPr lang="ko-KR" altLang="en-US" sz="2400" dirty="0"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각각의 경로에서 독립적으로 연산을 수행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altLang="ko-KR" sz="2400" dirty="0"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높은 정확도와 빠른 속도를 모두 갖춘 모델을 제공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!</a:t>
            </a:r>
            <a:br>
              <a:rPr lang="en-US" altLang="ko-KR" sz="2400" dirty="0">
                <a:effectLst/>
                <a:latin typeface="Helvetica Neue" panose="02000503000000020004" pitchFamily="2" charset="0"/>
              </a:rPr>
            </a:b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47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>
                <a:effectLst/>
                <a:latin typeface="Helvetica Neue" panose="02000503000000020004" pitchFamily="2" charset="0"/>
              </a:rPr>
              <a:t>Data augmentation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8903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Helvetica Neue" panose="02000503000000020004" pitchFamily="2" charset="0"/>
              </a:rPr>
              <a:t>-&gt;</a:t>
            </a:r>
            <a:r>
              <a:rPr lang="ko-KR" altLang="en-US" sz="2400" dirty="0"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일반화 성능 향상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ko-KR" altLang="en-US" sz="2400" dirty="0">
                <a:latin typeface="Helvetica Neue" panose="02000503000000020004" pitchFamily="2" charset="0"/>
              </a:rPr>
              <a:t>두 가지 기법을 이용한 </a:t>
            </a:r>
            <a:r>
              <a:rPr lang="en-US" altLang="ko-KR" sz="2400" dirty="0">
                <a:latin typeface="Helvetica Neue" panose="02000503000000020004" pitchFamily="2" charset="0"/>
              </a:rPr>
              <a:t>data augmentation</a:t>
            </a:r>
          </a:p>
          <a:p>
            <a:pPr marL="0" indent="0">
              <a:buNone/>
            </a:pP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marL="457200" indent="-457200">
              <a:buAutoNum type="arabicPeriod"/>
            </a:pPr>
            <a:r>
              <a:rPr lang="en" altLang="ko-KR" sz="2400" dirty="0">
                <a:effectLst/>
                <a:latin typeface="Helvetica Neue" panose="02000503000000020004" pitchFamily="2" charset="0"/>
              </a:rPr>
              <a:t>Mosaic: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이미지를 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4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개로 잘라 위치와 회전을 랜덤으로 설정하여 합성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marL="457200" indent="-457200">
              <a:buAutoNum type="arabicPeriod"/>
            </a:pPr>
            <a:r>
              <a:rPr lang="en" altLang="ko-KR" sz="2400" dirty="0" err="1">
                <a:effectLst/>
                <a:latin typeface="Helvetica Neue" panose="02000503000000020004" pitchFamily="2" charset="0"/>
              </a:rPr>
              <a:t>MixUp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: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이미지를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섞어서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이미지를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r>
              <a:rPr lang="en-US" altLang="ko-KR" sz="2000" dirty="0">
                <a:effectLst/>
                <a:latin typeface="Helvetica Neue" panose="02000503000000020004" pitchFamily="2" charset="0"/>
              </a:rPr>
              <a:t>Ex)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특징과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라벨을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선형으로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mix</a:t>
            </a:r>
          </a:p>
          <a:p>
            <a:pPr marL="0" indent="0">
              <a:buNone/>
            </a:pPr>
            <a:r>
              <a:rPr lang="en" altLang="ko-KR" sz="2400" dirty="0">
                <a:latin typeface="Helvetica Neue" panose="02000503000000020004" pitchFamily="2" charset="0"/>
              </a:rPr>
              <a:t>	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C = </a:t>
            </a:r>
            <a:r>
              <a:rPr lang="el-GR" altLang="ko-KR" sz="2400" dirty="0">
                <a:effectLst/>
                <a:latin typeface="Helvetica Neue" panose="02000503000000020004" pitchFamily="2" charset="0"/>
              </a:rPr>
              <a:t>λ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A + (1-</a:t>
            </a:r>
            <a:r>
              <a:rPr lang="el-GR" altLang="ko-KR" sz="2400" dirty="0">
                <a:effectLst/>
                <a:latin typeface="Helvetica Neue" panose="02000503000000020004" pitchFamily="2" charset="0"/>
              </a:rPr>
              <a:t>λ)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B, where 0 ≤ </a:t>
            </a:r>
            <a:r>
              <a:rPr lang="el-GR" altLang="ko-KR" sz="2400" dirty="0">
                <a:effectLst/>
                <a:latin typeface="Helvetica Neue" panose="02000503000000020004" pitchFamily="2" charset="0"/>
              </a:rPr>
              <a:t>λ ≤ 1)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236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>
                <a:effectLst/>
                <a:latin typeface="Helvetica Neue" panose="02000503000000020004" pitchFamily="2" charset="0"/>
              </a:rPr>
              <a:t>Anchor-free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23951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YOLO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YOLOX</a:t>
            </a:r>
            <a:r>
              <a:rPr kumimoji="1" lang="ko-KR" altLang="en-US" sz="2400" dirty="0"/>
              <a:t>의 가장 큰 차이점이라고 볼 수 있다</a:t>
            </a:r>
            <a:r>
              <a:rPr kumimoji="1" lang="en-US" altLang="ko-KR" sz="2400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Helvetica Neue" panose="02000503000000020004" pitchFamily="2" charset="0"/>
              </a:rPr>
              <a:t>객체의 다음 위치를 예측할 때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anchor box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사용하지 않고</a:t>
            </a:r>
            <a:r>
              <a:rPr lang="ko-KR" altLang="en-US" sz="2400" dirty="0">
                <a:latin typeface="Helvetica Neue" panose="02000503000000020004" pitchFamily="2" charset="0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grid cell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을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dirty="0" err="1">
                <a:effectLst/>
                <a:latin typeface="Helvetica Neue" panose="02000503000000020004" pitchFamily="2" charset="0"/>
              </a:rPr>
              <a:t>CenterNet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을 기반으로 한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Center-Head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모듈 사용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1"/>
            <a:r>
              <a:rPr lang="ko-KR" altLang="en-US" sz="2000" dirty="0">
                <a:effectLst/>
                <a:latin typeface="Helvetica Neue" panose="02000503000000020004" pitchFamily="2" charset="0"/>
              </a:rPr>
              <a:t>입력 이미지를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grid cell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로 나누고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각 그리드 셀의 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center</a:t>
            </a:r>
            <a:r>
              <a:rPr lang="ko-KR" altLang="en-US" sz="20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중심으로 하는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box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로 위치 예</a:t>
            </a:r>
            <a:r>
              <a:rPr lang="ko-KR" altLang="en-US" sz="2000" dirty="0">
                <a:latin typeface="Helvetica Neue" panose="02000503000000020004" pitchFamily="2" charset="0"/>
              </a:rPr>
              <a:t>측</a:t>
            </a:r>
            <a:endParaRPr lang="en-US" altLang="ko-KR" sz="2000" dirty="0">
              <a:latin typeface="Helvetica Neue" panose="02000503000000020004" pitchFamily="2" charset="0"/>
            </a:endParaRPr>
          </a:p>
          <a:p>
            <a:pPr lvl="1"/>
            <a:endParaRPr lang="en-US" altLang="ko-KR" sz="20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다양한 크기와 모양의 객체를 정확하게 예측할 수 있다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1"/>
            <a:r>
              <a:rPr lang="en" altLang="ko-KR" sz="2000" dirty="0">
                <a:effectLst/>
                <a:latin typeface="Helvetica Neue" panose="02000503000000020004" pitchFamily="2" charset="0"/>
              </a:rPr>
              <a:t>box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에 의한 크기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모양에 제한이 없어지기 때문</a:t>
            </a:r>
            <a:endParaRPr lang="en-US" altLang="ko-KR" sz="20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모델 구조가 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단순해진다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계산량</a:t>
            </a:r>
            <a:r>
              <a:rPr lang="ko-KR" altLang="en-US" sz="2400" dirty="0" err="1">
                <a:latin typeface="Helvetica Neue" panose="02000503000000020004" pitchFamily="2" charset="0"/>
              </a:rPr>
              <a:t>도</a:t>
            </a:r>
            <a:r>
              <a:rPr lang="ko-KR" altLang="en-US" sz="2400" dirty="0">
                <a:latin typeface="Helvetica Neue" panose="02000503000000020004" pitchFamily="2" charset="0"/>
              </a:rPr>
              <a:t> </a:t>
            </a:r>
            <a:r>
              <a:rPr lang="ko-KR" altLang="en-US" sz="2400" dirty="0" err="1">
                <a:latin typeface="Helvetica Neue" panose="02000503000000020004" pitchFamily="2" charset="0"/>
              </a:rPr>
              <a:t>적어짐</a:t>
            </a:r>
            <a:r>
              <a:rPr lang="en-US" altLang="ko-KR" sz="2400" dirty="0">
                <a:latin typeface="Helvetica Neue" panose="02000503000000020004" pitchFamily="2" charset="0"/>
              </a:rPr>
              <a:t>)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그에 따라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예측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빨라지기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때문에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실시간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검출에도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사용될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2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692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361-D630-F6CD-D379-4D1F10B3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Occlusion</a:t>
            </a:r>
            <a:r>
              <a:rPr kumimoji="1" lang="ko-KR" altLang="en-US" b="1" dirty="0"/>
              <a:t> 방지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75469-D3A8-1AE0-5E19-A505F44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23951" cy="4351338"/>
          </a:xfrm>
        </p:spPr>
        <p:txBody>
          <a:bodyPr>
            <a:noAutofit/>
          </a:bodyPr>
          <a:lstStyle/>
          <a:p>
            <a:r>
              <a:rPr lang="en" altLang="ko-KR" sz="2400" b="1" dirty="0">
                <a:effectLst/>
                <a:latin typeface="Helvetica Neue" panose="02000503000000020004" pitchFamily="2" charset="0"/>
              </a:rPr>
              <a:t>Multi positive</a:t>
            </a:r>
            <a:r>
              <a:rPr lang="ko-KR" altLang="en-US" sz="2400" b="1" dirty="0">
                <a:latin typeface="Helvetica Neue" panose="02000503000000020004" pitchFamily="2" charset="0"/>
              </a:rPr>
              <a:t> </a:t>
            </a:r>
            <a:endParaRPr lang="en-US" altLang="ko-KR" sz="2400" b="1" dirty="0">
              <a:latin typeface="Helvetica Neue" panose="02000503000000020004" pitchFamily="2" charset="0"/>
            </a:endParaRPr>
          </a:p>
          <a:p>
            <a:pPr lvl="1"/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존재할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positive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7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754</Words>
  <Application>Microsoft Macintosh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Apple SD Gothic Neo</vt:lpstr>
      <vt:lpstr>Arial</vt:lpstr>
      <vt:lpstr>Helvetica Neue</vt:lpstr>
      <vt:lpstr>Office 테마</vt:lpstr>
      <vt:lpstr>5주차 미팅 보고</vt:lpstr>
      <vt:lpstr>YOLOX implementation </vt:lpstr>
      <vt:lpstr>YOLOX</vt:lpstr>
      <vt:lpstr>Decoupled head</vt:lpstr>
      <vt:lpstr>Decoupled head</vt:lpstr>
      <vt:lpstr>Small feature maps?</vt:lpstr>
      <vt:lpstr>Data augmentation</vt:lpstr>
      <vt:lpstr>Anchor-free</vt:lpstr>
      <vt:lpstr>Occlusion 방지 기법</vt:lpstr>
      <vt:lpstr>Occlusion 방지 기법</vt:lpstr>
      <vt:lpstr>SimOTA  (Label assignment)</vt:lpstr>
      <vt:lpstr>SimOTA  (Label assignment)</vt:lpstr>
      <vt:lpstr>BYTETRACK</vt:lpstr>
      <vt:lpstr>Association</vt:lpstr>
      <vt:lpstr>Association pseudo-code</vt:lpstr>
      <vt:lpstr>Association pseudo-code</vt:lpstr>
      <vt:lpstr>Association pseudo-code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미팅 보고</dc:title>
  <dc:creator>신채영</dc:creator>
  <cp:lastModifiedBy>신채영</cp:lastModifiedBy>
  <cp:revision>4</cp:revision>
  <dcterms:created xsi:type="dcterms:W3CDTF">2023-05-07T16:19:41Z</dcterms:created>
  <dcterms:modified xsi:type="dcterms:W3CDTF">2023-05-07T18:37:41Z</dcterms:modified>
</cp:coreProperties>
</file>