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2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6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941B-8ABC-AC4A-A49B-832D55E9BE8B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F2E5B-95AB-EF40-A69C-C5B98934C4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164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Bounding box</a:t>
            </a:r>
            <a:r>
              <a:rPr kumimoji="1" lang="ko-KR" altLang="en-US" dirty="0"/>
              <a:t>의 중심위치와 가로세로비율 등을 이용해 상태 업데이트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F2E5B-95AB-EF40-A69C-C5B98934C4B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65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Bounding box</a:t>
            </a:r>
            <a:r>
              <a:rPr kumimoji="1" lang="ko-KR" altLang="en-US" dirty="0"/>
              <a:t>의 중심위치와 가로세로비율 등을 이용해 상태 업데이트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F2E5B-95AB-EF40-A69C-C5B98934C4B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231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Bounding box</a:t>
            </a:r>
            <a:r>
              <a:rPr kumimoji="1" lang="ko-KR" altLang="en-US" dirty="0"/>
              <a:t>의 중심위치와 가로세로비율 등을 이용해 상태 업데이트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F2E5B-95AB-EF40-A69C-C5B98934C4B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679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4FCE-5510-A104-670D-D52A4B0A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37D51-CE89-3ED4-455F-CE299956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77EA5-AA76-414D-9773-3882B129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331BF-EAA1-1EB1-140F-4A570480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93105-3CB6-9611-EF8C-BC47B32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1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D3D3B-0062-A034-C3E2-FE295933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F7645-41F9-EB8E-A705-D13E9074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B47F3-F431-E084-B200-0D8C0B07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C9C5B-BE8C-90DD-24E2-07308296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A96AA-4824-DFE7-4A45-C2DDEB91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4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C2FCB-5A61-2A3C-6871-F9AE9AA6A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7E1F13-2822-B17D-D439-C3454E6DE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FD563-E426-3015-2892-79165272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5EC91-4663-79D5-8448-25EE9514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7DC01-B6E1-A92A-1C15-1523EBD3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992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3694E-385F-E2F9-1D5A-014B4873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5D949-841D-9020-1685-CB224FF9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DA158-368C-658D-2559-CD9AE81F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C74D0-EA16-2997-1F68-034D3B83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666B5-9D48-ECE7-4A05-51138DA4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163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5155C-47B6-BB3B-BA61-56BDC9DA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B97AC-6D4D-5CDB-F3F4-CEB77CD2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514BF-AB45-613A-3D06-8EDB3A0E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70476-387C-8C9A-53C2-0A263C3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9FEC5-69CD-4BC3-A77C-021814D3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88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66709-5C5E-11A0-CB13-7437D081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54BB-5BBE-F771-74CC-7D34EF2C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DA035-9E2F-C570-ABDC-A0DA7352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942B7-7B5C-4359-51B7-175B6751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4262B-1118-54AD-897F-1364C7DC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27741-2771-E92E-CD87-DBD914FB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15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A9C8-C4FC-BF1E-AEFC-34DA1938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00291-8F88-69BE-E7DD-F673E079E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8AAAC-2EBE-D047-BCB5-71D7508D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6857C-B085-35E9-3444-11B3FED8F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1ACA2-32B7-FE13-1039-E3026EB03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9AF287-2569-8C55-713A-017C5C5D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B4900-6B84-ADD2-8EED-D513CE8A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F1DD2D-37AC-3481-D0EF-DE015471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771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7CC2-35A3-4207-9C71-3CEF8E1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176CB9-33B3-8737-F72A-ABE51B0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9D818-8B53-C91D-BC1C-087623C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8A649-64D8-8375-8B0B-4FFAA56D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32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99DC49-9531-71C5-879B-A6D65DF9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B6A717-476F-D66C-226D-2F82B34C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77890-A840-F10F-16C3-0E567A13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6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ED04E-915D-E136-6D46-EFA7EC2B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82194-2FC5-833E-5BDA-3ECC77E2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9BE1B-DD7D-46BD-208D-B3EE4803D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49178-9C82-103D-14B5-A25CE526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1A104-A15B-AAA9-E0E8-EB337418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F43BC-1876-7BA2-6633-8FD6998C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80D1C-AC73-8A09-D686-C769F3E5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F1E67-9FB4-940B-3D5D-B6D5DDD58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C75ED-8C5D-AF65-9567-15C9F315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7AB63-3848-6CD9-40C9-546A625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F9202-BFF4-95FE-D0E2-54ED0597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44368-907D-01F8-9EF2-F26DFA72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33AD6-C0FE-B7C0-14B2-90E1DB4B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2E587-9485-9BE1-7CCB-BC2F65F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A529E-D2AC-DEFF-8B4A-B962ECF06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3758-7DB1-214D-9221-589CBBF38883}" type="datetimeFigureOut">
              <a:rPr kumimoji="1" lang="ko-KR" altLang="en-US" smtClean="0"/>
              <a:t>2023. 5. 22.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F9707-C82D-5588-CEFE-DA910983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D4E67-5693-E5E3-5E6E-90D83BCC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7884-D263-2C49-8103-F0926E0D660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66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6916E-9524-BE54-C1E8-A91628CF4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주차 미팅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0F99E-8C90-8A72-001F-1E784881C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806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B5B97-BADA-47CB-98E3-DD0BA8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D3582-899B-7807-8157-97677AB6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Noto Sans KR"/>
              </a:rPr>
              <a:t>예측된 </a:t>
            </a:r>
            <a:r>
              <a:rPr lang="en-US" altLang="ko-KR" dirty="0">
                <a:latin typeface="Noto Sans KR"/>
              </a:rPr>
              <a:t>K</a:t>
            </a:r>
            <a:r>
              <a:rPr lang="en-US" altLang="ko-KR" b="0" i="0" dirty="0">
                <a:effectLst/>
                <a:latin typeface="Noto Sans KR"/>
              </a:rPr>
              <a:t>alman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" altLang="ko-KR" b="0" i="0" dirty="0">
                <a:effectLst/>
                <a:latin typeface="Noto Sans KR"/>
              </a:rPr>
              <a:t>states</a:t>
            </a:r>
            <a:r>
              <a:rPr lang="ko-KR" altLang="en-US" b="0" i="0" dirty="0">
                <a:effectLst/>
                <a:latin typeface="Noto Sans KR"/>
              </a:rPr>
              <a:t>와 새로</a:t>
            </a:r>
            <a:r>
              <a:rPr lang="ko-KR" altLang="en-US" dirty="0">
                <a:latin typeface="Noto Sans KR"/>
              </a:rPr>
              <a:t>운 </a:t>
            </a:r>
            <a:r>
              <a:rPr lang="en" altLang="ko-KR" b="0" i="0" dirty="0">
                <a:effectLst/>
                <a:latin typeface="Noto Sans KR"/>
              </a:rPr>
              <a:t>measure</a:t>
            </a:r>
            <a:r>
              <a:rPr lang="en-US" altLang="ko-KR" dirty="0">
                <a:latin typeface="Noto Sans KR"/>
              </a:rPr>
              <a:t>men</a:t>
            </a:r>
            <a:r>
              <a:rPr lang="en" altLang="ko-KR" b="0" i="0" dirty="0" err="1">
                <a:effectLst/>
                <a:latin typeface="Noto Sans KR"/>
              </a:rPr>
              <a:t>ts</a:t>
            </a:r>
            <a:r>
              <a:rPr lang="en-US" altLang="ko-KR" b="0" i="0" dirty="0">
                <a:effectLst/>
                <a:latin typeface="Noto Sans KR"/>
              </a:rPr>
              <a:t>(</a:t>
            </a:r>
            <a:r>
              <a:rPr lang="ko-KR" altLang="en-US" b="0" i="0" dirty="0">
                <a:effectLst/>
                <a:latin typeface="Noto Sans KR"/>
              </a:rPr>
              <a:t>실제 </a:t>
            </a:r>
            <a:r>
              <a:rPr lang="en-US" altLang="ko-KR" b="0" i="0" dirty="0">
                <a:effectLst/>
                <a:latin typeface="Noto Sans KR"/>
              </a:rPr>
              <a:t>detection)</a:t>
            </a:r>
            <a:r>
              <a:rPr lang="en" altLang="ko-KR" b="0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effectLst/>
                <a:latin typeface="Noto Sans KR"/>
              </a:rPr>
              <a:t>사이의 </a:t>
            </a:r>
            <a:r>
              <a:rPr lang="en" altLang="ko-KR" b="0" i="0" dirty="0" err="1">
                <a:effectLst/>
                <a:latin typeface="Noto Sans KR"/>
              </a:rPr>
              <a:t>Mahalanobis</a:t>
            </a:r>
            <a:r>
              <a:rPr lang="en" altLang="ko-KR" b="0" i="0" dirty="0">
                <a:effectLst/>
                <a:latin typeface="Noto Sans KR"/>
              </a:rPr>
              <a:t> </a:t>
            </a:r>
            <a:r>
              <a:rPr lang="en-US" altLang="ko-KR" b="0" i="0" dirty="0">
                <a:effectLst/>
                <a:latin typeface="Noto Sans KR"/>
              </a:rPr>
              <a:t>distance</a:t>
            </a:r>
            <a:r>
              <a:rPr lang="ko-KR" altLang="en-US" b="0" i="0" dirty="0" err="1">
                <a:effectLst/>
                <a:latin typeface="Noto Sans KR"/>
              </a:rPr>
              <a:t>를</a:t>
            </a:r>
            <a:r>
              <a:rPr lang="ko-KR" altLang="en-US" b="0" i="0" dirty="0">
                <a:effectLst/>
                <a:latin typeface="Noto Sans KR"/>
              </a:rPr>
              <a:t> 계산한다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endParaRPr lang="en-US" altLang="ko-KR" sz="2800" b="1" i="0" dirty="0">
              <a:solidFill>
                <a:srgbClr val="3D4144"/>
              </a:solidFill>
              <a:effectLst/>
              <a:latin typeface="-apple-system"/>
            </a:endParaRPr>
          </a:p>
          <a:p>
            <a:r>
              <a:rPr lang="en-US" altLang="ko-KR" sz="2800" b="1" i="0" dirty="0" err="1">
                <a:solidFill>
                  <a:srgbClr val="3D4144"/>
                </a:solidFill>
                <a:effectLst/>
                <a:latin typeface="-apple-system"/>
              </a:rPr>
              <a:t>DeepSORT</a:t>
            </a:r>
            <a:r>
              <a:rPr lang="en-US" altLang="ko-KR" sz="2800" b="1" dirty="0">
                <a:solidFill>
                  <a:srgbClr val="3D4144"/>
                </a:solidFill>
                <a:latin typeface="-apple-system"/>
              </a:rPr>
              <a:t> = SORT 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-apple-system"/>
              </a:rPr>
              <a:t>+ motion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-apple-system"/>
              </a:rPr>
              <a:t>+</a:t>
            </a:r>
            <a:r>
              <a:rPr lang="ko-KR" altLang="en-US" sz="2800" b="1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sz="2800" b="1" i="0" dirty="0">
                <a:solidFill>
                  <a:srgbClr val="3D4144"/>
                </a:solidFill>
                <a:effectLst/>
                <a:latin typeface="-apple-system"/>
              </a:rPr>
              <a:t>appearance</a:t>
            </a:r>
          </a:p>
          <a:p>
            <a:r>
              <a:rPr kumimoji="1" lang="en-US" altLang="ko-KR" dirty="0">
                <a:latin typeface="Noto Sans KR"/>
              </a:rPr>
              <a:t>Motion = </a:t>
            </a:r>
            <a:r>
              <a:rPr kumimoji="1" lang="en-US" altLang="ko-KR" dirty="0" err="1">
                <a:latin typeface="Noto Sans KR"/>
              </a:rPr>
              <a:t>Mahalanobis</a:t>
            </a:r>
            <a:r>
              <a:rPr kumimoji="1" lang="ko-KR" altLang="en-US" dirty="0">
                <a:latin typeface="Noto Sans KR"/>
              </a:rPr>
              <a:t>의 제곱</a:t>
            </a:r>
            <a:endParaRPr kumimoji="1" lang="en-US" altLang="ko-KR" dirty="0">
              <a:latin typeface="Noto Sans KR"/>
            </a:endParaRPr>
          </a:p>
          <a:p>
            <a:endParaRPr lang="en-US" altLang="ko-KR" sz="2800" b="1" i="0" dirty="0">
              <a:solidFill>
                <a:srgbClr val="3D4144"/>
              </a:solidFill>
              <a:effectLst/>
              <a:latin typeface="-apple-system"/>
            </a:endParaRPr>
          </a:p>
          <a:p>
            <a:endParaRPr lang="en-US" altLang="ko-KR" sz="2800" b="1" i="0" dirty="0">
              <a:solidFill>
                <a:srgbClr val="3D4144"/>
              </a:solidFill>
              <a:effectLst/>
              <a:latin typeface="-apple-system"/>
            </a:endParaRPr>
          </a:p>
          <a:p>
            <a:endParaRPr lang="en-US" altLang="ko-KR" sz="2800" b="1" i="0" dirty="0">
              <a:solidFill>
                <a:srgbClr val="3D4144"/>
              </a:solidFill>
              <a:effectLst/>
              <a:latin typeface="-apple-system"/>
            </a:endParaRPr>
          </a:p>
          <a:p>
            <a:endParaRPr kumimoji="1" lang="en-US" altLang="ko-KR" dirty="0">
              <a:latin typeface="Noto Sans KR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79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B5B97-BADA-47CB-98E3-DD0BA8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DeepSORT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D3582-899B-7807-8157-97677AB6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" altLang="ko-KR" b="0" i="0" dirty="0">
                <a:solidFill>
                  <a:srgbClr val="000000"/>
                </a:solidFill>
                <a:effectLst/>
                <a:latin typeface="Noto Sans Light"/>
              </a:rPr>
              <a:t>Cost Matrix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Light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Light"/>
              </a:rPr>
              <a:t>입력값으로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Noto Sans Light"/>
              </a:rPr>
              <a:t>Hungarian algorithm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Light"/>
              </a:rPr>
              <a:t>을 사</a:t>
            </a:r>
            <a:r>
              <a:rPr lang="ko-KR" altLang="en-US" dirty="0">
                <a:solidFill>
                  <a:srgbClr val="000000"/>
                </a:solidFill>
                <a:latin typeface="Noto Sans Light"/>
              </a:rPr>
              <a:t>용</a:t>
            </a:r>
            <a:endParaRPr lang="en-US" altLang="ko-KR" dirty="0">
              <a:solidFill>
                <a:srgbClr val="000000"/>
              </a:solidFill>
              <a:latin typeface="Noto Sans Light"/>
            </a:endParaRPr>
          </a:p>
          <a:p>
            <a:r>
              <a:rPr kumimoji="1" lang="en-US" altLang="ko-KR" dirty="0">
                <a:solidFill>
                  <a:srgbClr val="000000"/>
                </a:solidFill>
                <a:latin typeface="Noto Sans Light"/>
              </a:rPr>
              <a:t>Kalman filter</a:t>
            </a:r>
            <a:r>
              <a:rPr kumimoji="1" lang="ko-KR" altLang="en-US" dirty="0" err="1">
                <a:solidFill>
                  <a:srgbClr val="000000"/>
                </a:solidFill>
                <a:latin typeface="Noto Sans Light"/>
              </a:rPr>
              <a:t>를</a:t>
            </a:r>
            <a:r>
              <a:rPr kumimoji="1" lang="ko-KR" altLang="en-US" dirty="0">
                <a:solidFill>
                  <a:srgbClr val="000000"/>
                </a:solidFill>
                <a:latin typeface="Noto Sans Light"/>
              </a:rPr>
              <a:t> 계속해서 업데이트</a:t>
            </a:r>
            <a:r>
              <a:rPr kumimoji="1" lang="en-US" altLang="ko-KR" dirty="0">
                <a:solidFill>
                  <a:srgbClr val="000000"/>
                </a:solidFill>
                <a:latin typeface="Noto Sans Light"/>
              </a:rPr>
              <a:t> – </a:t>
            </a:r>
            <a:r>
              <a:rPr kumimoji="1" lang="ko-KR" altLang="en-US" dirty="0">
                <a:solidFill>
                  <a:srgbClr val="000000"/>
                </a:solidFill>
                <a:latin typeface="Noto Sans Light"/>
              </a:rPr>
              <a:t>매칭</a:t>
            </a:r>
            <a:r>
              <a:rPr kumimoji="1" lang="en-US" altLang="ko-KR" dirty="0">
                <a:solidFill>
                  <a:srgbClr val="000000"/>
                </a:solidFill>
                <a:latin typeface="Noto Sans Light"/>
              </a:rPr>
              <a:t>(</a:t>
            </a:r>
            <a:r>
              <a:rPr lang="en" altLang="ko-KR" b="0" i="0" dirty="0" err="1">
                <a:solidFill>
                  <a:srgbClr val="000000"/>
                </a:solidFill>
                <a:effectLst/>
                <a:latin typeface="Noto Sans Light"/>
              </a:rPr>
              <a:t>time_since_update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Light"/>
              </a:rPr>
              <a:t>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C6680-D8D6-3F62-42C4-C8A8FBC0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64" y="3134758"/>
            <a:ext cx="8744539" cy="34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4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B5B97-BADA-47CB-98E3-DD0BA8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주차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D3582-899B-7807-8157-97677AB6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>
                <a:latin typeface="Spoqa Han Sans"/>
              </a:rPr>
              <a:t>DeepSORT</a:t>
            </a:r>
            <a:r>
              <a:rPr lang="en-US" altLang="ko-KR" dirty="0">
                <a:latin typeface="Spoqa Han Sans"/>
              </a:rPr>
              <a:t> </a:t>
            </a:r>
            <a:r>
              <a:rPr lang="en" altLang="ko-KR" b="0" i="0" dirty="0">
                <a:effectLst/>
                <a:latin typeface="Spoqa Han Sans"/>
              </a:rPr>
              <a:t>Matching Cascade </a:t>
            </a:r>
          </a:p>
          <a:p>
            <a:pPr lvl="1"/>
            <a:r>
              <a:rPr lang="ko-KR" altLang="en-US" b="0" i="0" dirty="0">
                <a:effectLst/>
                <a:latin typeface="Spoqa Han Sans"/>
              </a:rPr>
              <a:t>모든 </a:t>
            </a:r>
            <a:r>
              <a:rPr lang="en" altLang="ko-KR" b="0" i="0" dirty="0">
                <a:effectLst/>
                <a:latin typeface="Spoqa Han Sans"/>
              </a:rPr>
              <a:t>Track </a:t>
            </a:r>
            <a:r>
              <a:rPr lang="ko-KR" altLang="en-US" b="0" i="0" dirty="0">
                <a:effectLst/>
                <a:latin typeface="Spoqa Han Sans"/>
              </a:rPr>
              <a:t>들 중 </a:t>
            </a:r>
            <a:r>
              <a:rPr lang="en" altLang="ko-KR" b="0" i="0" dirty="0">
                <a:effectLst/>
                <a:latin typeface="Spoqa Han Sans"/>
              </a:rPr>
              <a:t>age</a:t>
            </a:r>
            <a:r>
              <a:rPr lang="ko-KR" altLang="en-US" b="0" i="0" dirty="0">
                <a:effectLst/>
                <a:latin typeface="Spoqa Han Sans"/>
              </a:rPr>
              <a:t>가 </a:t>
            </a:r>
            <a:r>
              <a:rPr lang="en-US" altLang="ko-KR" b="0" i="0" dirty="0">
                <a:effectLst/>
                <a:latin typeface="Spoqa Han Sans"/>
              </a:rPr>
              <a:t>0</a:t>
            </a:r>
            <a:r>
              <a:rPr lang="ko-KR" altLang="en-US" b="0" i="0" dirty="0">
                <a:effectLst/>
                <a:latin typeface="Spoqa Han Sans"/>
              </a:rPr>
              <a:t>인 것부터 먼저 </a:t>
            </a:r>
            <a:r>
              <a:rPr lang="en" altLang="ko-KR" b="0" i="0" dirty="0">
                <a:effectLst/>
                <a:latin typeface="Spoqa Han Sans"/>
              </a:rPr>
              <a:t>detection box</a:t>
            </a:r>
            <a:r>
              <a:rPr lang="ko-KR" altLang="en-US" b="0" i="0" dirty="0">
                <a:effectLst/>
                <a:latin typeface="Spoqa Han Sans"/>
              </a:rPr>
              <a:t>와 </a:t>
            </a:r>
            <a:r>
              <a:rPr lang="en" altLang="ko-KR" b="0" i="0" dirty="0">
                <a:effectLst/>
                <a:latin typeface="Spoqa Han Sans"/>
              </a:rPr>
              <a:t>matching </a:t>
            </a:r>
            <a:r>
              <a:rPr lang="ko-KR" altLang="en-US" b="0" i="0" dirty="0">
                <a:effectLst/>
                <a:latin typeface="Spoqa Han Sans"/>
              </a:rPr>
              <a:t>을 하고 </a:t>
            </a:r>
            <a:r>
              <a:rPr lang="en" altLang="ko-KR" b="0" i="0" dirty="0">
                <a:effectLst/>
                <a:latin typeface="Spoqa Han Sans"/>
              </a:rPr>
              <a:t>age </a:t>
            </a:r>
            <a:r>
              <a:rPr lang="ko-KR" altLang="en-US" b="0" i="0" dirty="0">
                <a:effectLst/>
                <a:latin typeface="Spoqa Han Sans"/>
              </a:rPr>
              <a:t>값을 높여가며 </a:t>
            </a:r>
            <a:r>
              <a:rPr lang="en" altLang="ko-KR" b="0" i="0" dirty="0">
                <a:effectLst/>
                <a:latin typeface="Spoqa Han Sans"/>
              </a:rPr>
              <a:t>matching </a:t>
            </a:r>
            <a:r>
              <a:rPr lang="ko-KR" altLang="en-US" b="0" i="0" dirty="0">
                <a:effectLst/>
                <a:latin typeface="Spoqa Han Sans"/>
              </a:rPr>
              <a:t>하는 방식</a:t>
            </a:r>
            <a:endParaRPr lang="en-US" altLang="ko-KR" b="0" i="0" dirty="0">
              <a:effectLst/>
              <a:latin typeface="Spoqa Han Sans"/>
            </a:endParaRPr>
          </a:p>
          <a:p>
            <a:r>
              <a:rPr lang="en-US" altLang="ko-KR" dirty="0" err="1">
                <a:latin typeface="Spoqa Han Sans"/>
              </a:rPr>
              <a:t>StrongSORT</a:t>
            </a:r>
            <a:r>
              <a:rPr lang="en-US" altLang="ko-KR" dirty="0">
                <a:latin typeface="Spoqa Han Sans"/>
              </a:rPr>
              <a:t> </a:t>
            </a:r>
          </a:p>
          <a:p>
            <a:pPr lvl="1"/>
            <a:r>
              <a:rPr lang="ko-KR" altLang="en-US" b="0" i="0" dirty="0">
                <a:effectLst/>
                <a:latin typeface="Noto Sans KR"/>
              </a:rPr>
              <a:t>데이터셋에 대한 </a:t>
            </a:r>
            <a:r>
              <a:rPr lang="en" altLang="ko-KR" b="0" i="0" dirty="0">
                <a:effectLst/>
                <a:latin typeface="Noto Sans KR"/>
              </a:rPr>
              <a:t>pretrain </a:t>
            </a:r>
            <a:r>
              <a:rPr lang="ko-KR" altLang="en-US" b="0" i="0" dirty="0">
                <a:effectLst/>
                <a:latin typeface="Noto Sans KR"/>
              </a:rPr>
              <a:t>더욱 차별적인 </a:t>
            </a:r>
            <a:r>
              <a:rPr lang="en" altLang="ko-KR" b="0" i="0" dirty="0">
                <a:effectLst/>
                <a:latin typeface="Noto Sans KR"/>
              </a:rPr>
              <a:t>feature</a:t>
            </a:r>
            <a:r>
              <a:rPr lang="ko-KR" altLang="en-US" b="0" i="0" dirty="0" err="1">
                <a:effectLst/>
                <a:latin typeface="Noto Sans KR"/>
              </a:rPr>
              <a:t>를</a:t>
            </a:r>
            <a:r>
              <a:rPr lang="ko-KR" altLang="en-US" b="0" i="0" dirty="0">
                <a:effectLst/>
                <a:latin typeface="Noto Sans KR"/>
              </a:rPr>
              <a:t> 추출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en-US" altLang="ko-KR" dirty="0">
                <a:latin typeface="Noto Sans KR"/>
              </a:rPr>
              <a:t>Motion, appearance</a:t>
            </a:r>
            <a:r>
              <a:rPr lang="ko-KR" altLang="en-US" dirty="0">
                <a:latin typeface="Noto Sans KR"/>
              </a:rPr>
              <a:t>에 대한 가중치 계수</a:t>
            </a:r>
            <a:endParaRPr lang="en-US" altLang="ko-KR" b="0" i="0" dirty="0"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19119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6916E-9524-BE54-C1E8-A91628CF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주차 미팅 보고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2B335-AABF-DC83-A92F-675ADF726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 err="1"/>
              <a:t>StrongSORT</a:t>
            </a:r>
            <a:r>
              <a:rPr lang="en" altLang="ko-KR" dirty="0"/>
              <a:t>: Make </a:t>
            </a:r>
            <a:r>
              <a:rPr lang="en" altLang="ko-KR" dirty="0" err="1"/>
              <a:t>DeepSORT</a:t>
            </a:r>
            <a:r>
              <a:rPr lang="en" altLang="ko-KR" dirty="0"/>
              <a:t> Great Again</a:t>
            </a:r>
          </a:p>
          <a:p>
            <a:endParaRPr lang="en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논문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SIMPLE ONLINE AND REALTIME TRACKING WITH A DEEP ASSOCIATION METRIC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0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02C10E-CF29-A962-4B80-B76FC55E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DeepSORT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51EA91-6F42-7D7B-6DDF-E619CD1F8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SIMPLE ONLINE AND REALTIME TRACKING WITH A DEEP ASSOCIATION METRIC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02C10E-CF29-A962-4B80-B76FC55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DeepSORT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51EA91-6F42-7D7B-6DDF-E619CD1F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i="0" dirty="0">
                <a:effectLst/>
                <a:latin typeface="-apple-system"/>
              </a:rPr>
              <a:t>SORT</a:t>
            </a:r>
            <a:r>
              <a:rPr lang="en" altLang="ko-KR" b="0" i="0" dirty="0">
                <a:effectLst/>
                <a:latin typeface="-apple-system"/>
              </a:rPr>
              <a:t>(Simple Online and Realtime Tracking)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+</a:t>
            </a:r>
            <a:r>
              <a:rPr lang="ko-KR" altLang="en-US" dirty="0">
                <a:latin typeface="-apple-system"/>
              </a:rPr>
              <a:t> </a:t>
            </a:r>
            <a:r>
              <a:rPr lang="en" altLang="ko-KR" b="1" i="0" dirty="0">
                <a:effectLst/>
                <a:latin typeface="-apple-system"/>
              </a:rPr>
              <a:t>Deep Learning</a:t>
            </a:r>
          </a:p>
          <a:p>
            <a:r>
              <a:rPr lang="ko-KR" altLang="en-US" b="0" i="0" dirty="0">
                <a:effectLst/>
                <a:latin typeface="-apple-system"/>
              </a:rPr>
              <a:t>성능을 향상시킨 </a:t>
            </a:r>
            <a:r>
              <a:rPr lang="en" altLang="ko-KR" b="0" i="0" dirty="0">
                <a:effectLst/>
                <a:latin typeface="-apple-system"/>
              </a:rPr>
              <a:t>Frame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8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02C10E-CF29-A962-4B80-B76FC55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</a:t>
            </a:r>
            <a:r>
              <a:rPr lang="ko-KR" altLang="en-US" dirty="0"/>
              <a:t> </a:t>
            </a:r>
            <a:r>
              <a:rPr lang="en-US" altLang="ko-KR" dirty="0"/>
              <a:t>Kalman filter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51EA91-6F42-7D7B-6DDF-E619CD1F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j-lt"/>
                <a:ea typeface="+mj-ea"/>
                <a:cs typeface="+mj-cs"/>
              </a:rPr>
              <a:t>이전 </a:t>
            </a:r>
            <a:r>
              <a:rPr lang="en-US" altLang="ko-KR" sz="2400" dirty="0">
                <a:latin typeface="+mj-lt"/>
                <a:ea typeface="+mj-ea"/>
                <a:cs typeface="+mj-cs"/>
              </a:rPr>
              <a:t>frame</a:t>
            </a:r>
            <a:r>
              <a:rPr lang="ko-KR" altLang="en-US" sz="2400" dirty="0">
                <a:latin typeface="+mj-lt"/>
                <a:ea typeface="+mj-ea"/>
                <a:cs typeface="+mj-cs"/>
              </a:rPr>
              <a:t>에 등장한 개체를 이용하여 다음 프레임의 개체 위치를 측정</a:t>
            </a:r>
            <a:r>
              <a:rPr lang="en-US" altLang="ko-KR" sz="2400" dirty="0">
                <a:latin typeface="+mj-lt"/>
                <a:ea typeface="+mj-ea"/>
                <a:cs typeface="+mj-cs"/>
              </a:rPr>
              <a:t>!</a:t>
            </a:r>
          </a:p>
          <a:p>
            <a:r>
              <a:rPr lang="en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Predicted state estimate + Measurement </a:t>
            </a:r>
            <a:r>
              <a:rPr lang="en-US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=</a:t>
            </a:r>
            <a:r>
              <a:rPr lang="en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 Optimal State Estimate</a:t>
            </a:r>
            <a:endParaRPr lang="en" altLang="ko-KR" sz="3600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  <p:pic>
        <p:nvPicPr>
          <p:cNvPr id="1028" name="Picture 4" descr="Kalman Filter - Part 1 - YouTube">
            <a:extLst>
              <a:ext uri="{FF2B5EF4-FFF2-40B4-BE49-F238E27FC236}">
                <a16:creationId xmlns:a16="http://schemas.microsoft.com/office/drawing/2014/main" id="{E34CDAAF-F124-EEF9-2A36-0701D65F7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21414"/>
          <a:stretch/>
        </p:blipFill>
        <p:spPr bwMode="auto">
          <a:xfrm>
            <a:off x="1357744" y="2951075"/>
            <a:ext cx="7675418" cy="35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6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2D0C7-B867-E802-F20C-9AA872E3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IoU</a:t>
            </a:r>
            <a:r>
              <a:rPr lang="en" altLang="ko-KR" dirty="0"/>
              <a:t>(Intersection over Union)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60435-0C49-0D08-5637-10540B13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0" i="0" dirty="0">
                <a:solidFill>
                  <a:srgbClr val="3D4144"/>
                </a:solidFill>
                <a:effectLst/>
                <a:latin typeface="-apple-system"/>
              </a:rPr>
              <a:t>겹치는 영역</a:t>
            </a:r>
            <a:r>
              <a:rPr lang="ko-KR" altLang="en-US" sz="3200" dirty="0">
                <a:solidFill>
                  <a:srgbClr val="3D4144"/>
                </a:solidFill>
                <a:latin typeface="-apple-system"/>
              </a:rPr>
              <a:t>에 관한 수치</a:t>
            </a:r>
            <a:endParaRPr lang="ko-KR" alt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5248CC-ECA5-8739-EB64-8C9BCAD7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66" y="2701346"/>
            <a:ext cx="5878657" cy="33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8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02C10E-CF29-A962-4B80-B76FC55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 Assignment problems (</a:t>
            </a:r>
            <a:r>
              <a:rPr lang="ko-KR" altLang="en-US" dirty="0"/>
              <a:t>물체 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51EA91-6F42-7D7B-6DDF-E619CD1F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Hungarian Algorithm </a:t>
            </a:r>
          </a:p>
          <a:p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기존</a:t>
            </a:r>
            <a:r>
              <a:rPr lang="en-US" altLang="ko-KR" sz="2000" b="0" i="0" dirty="0">
                <a:solidFill>
                  <a:srgbClr val="3D4144"/>
                </a:solidFill>
                <a:effectLst/>
                <a:latin typeface="-apple-system"/>
              </a:rPr>
              <a:t> SORT = motion </a:t>
            </a:r>
            <a:r>
              <a:rPr lang="ko-KR" altLang="en-US" sz="2000" b="0" i="0" dirty="0">
                <a:solidFill>
                  <a:srgbClr val="3D4144"/>
                </a:solidFill>
                <a:effectLst/>
                <a:latin typeface="-apple-system"/>
              </a:rPr>
              <a:t>기반</a:t>
            </a:r>
            <a:r>
              <a:rPr lang="en-US" altLang="ko-KR" sz="2000" dirty="0">
                <a:solidFill>
                  <a:srgbClr val="3D4144"/>
                </a:solidFill>
                <a:latin typeface="-apple-system"/>
              </a:rPr>
              <a:t> (IOU</a:t>
            </a:r>
            <a:r>
              <a:rPr lang="ko-KR" altLang="en-US" sz="2000" dirty="0">
                <a:solidFill>
                  <a:srgbClr val="3D4144"/>
                </a:solidFill>
                <a:latin typeface="-apple-system"/>
              </a:rPr>
              <a:t> </a:t>
            </a:r>
            <a:r>
              <a:rPr lang="en-US" altLang="ko-KR" sz="2000" dirty="0">
                <a:solidFill>
                  <a:srgbClr val="3D4144"/>
                </a:solidFill>
                <a:latin typeface="-apple-system"/>
              </a:rPr>
              <a:t>cost</a:t>
            </a:r>
            <a:r>
              <a:rPr lang="ko-KR" altLang="en-US" sz="2000" dirty="0">
                <a:solidFill>
                  <a:srgbClr val="3D4144"/>
                </a:solidFill>
                <a:latin typeface="-apple-system"/>
              </a:rPr>
              <a:t>와 </a:t>
            </a:r>
            <a:r>
              <a:rPr lang="en-US" altLang="ko-KR" sz="2000" dirty="0">
                <a:solidFill>
                  <a:srgbClr val="3D4144"/>
                </a:solidFill>
                <a:latin typeface="-apple-system"/>
              </a:rPr>
              <a:t>Kalman filter</a:t>
            </a:r>
            <a:r>
              <a:rPr lang="ko-KR" altLang="en-US" sz="2000" i="0" dirty="0">
                <a:solidFill>
                  <a:srgbClr val="3D4144"/>
                </a:solidFill>
                <a:effectLst/>
                <a:latin typeface="-apple-system"/>
              </a:rPr>
              <a:t>만 사용</a:t>
            </a:r>
            <a:r>
              <a:rPr lang="en-US" altLang="ko-KR" sz="2000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" altLang="ko-KR" sz="2000" b="0" i="0" dirty="0">
                <a:solidFill>
                  <a:srgbClr val="000000"/>
                </a:solidFill>
                <a:effectLst/>
                <a:latin typeface="Noto Sans Light"/>
              </a:rPr>
              <a:t>Kalman filter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 Sans Light"/>
              </a:rPr>
              <a:t>로 얻는 예측 상태 분포는 객체 위치에 대한 대략적인 추정치만 제공</a:t>
            </a:r>
            <a:endParaRPr lang="en-US" altLang="ko-KR" sz="2000" b="0" i="0" dirty="0">
              <a:solidFill>
                <a:srgbClr val="000000"/>
              </a:solidFill>
              <a:effectLst/>
              <a:latin typeface="Noto Sans Light"/>
            </a:endParaRPr>
          </a:p>
          <a:p>
            <a:pPr algn="l"/>
            <a:r>
              <a:rPr lang="ko-KR" altLang="en-US" sz="2000" i="0" dirty="0">
                <a:solidFill>
                  <a:srgbClr val="3D4144"/>
                </a:solidFill>
                <a:effectLst/>
                <a:latin typeface="-apple-system"/>
              </a:rPr>
              <a:t>두 객체가 겹칠 경우 </a:t>
            </a:r>
            <a:r>
              <a:rPr lang="en-US" altLang="ko-KR" sz="2000" i="0" dirty="0">
                <a:solidFill>
                  <a:srgbClr val="3D4144"/>
                </a:solidFill>
                <a:effectLst/>
                <a:latin typeface="-apple-system"/>
              </a:rPr>
              <a:t>ID-switching </a:t>
            </a:r>
            <a:r>
              <a:rPr lang="ko-KR" altLang="en-US" sz="2000" i="0" dirty="0">
                <a:solidFill>
                  <a:srgbClr val="3D4144"/>
                </a:solidFill>
                <a:effectLst/>
                <a:latin typeface="-apple-system"/>
              </a:rPr>
              <a:t>빈번히 발생</a:t>
            </a:r>
            <a:endParaRPr lang="en-US" altLang="ko-KR" sz="200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endParaRPr lang="en-US" altLang="ko-KR" sz="200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/>
            <a:r>
              <a:rPr lang="en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Kalman filter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  <a:t>만으로는 설명되지 않는 모션들을 위해 </a:t>
            </a:r>
            <a:r>
              <a:rPr lang="en" altLang="ko-KR" sz="2400" b="0" i="0" dirty="0">
                <a:solidFill>
                  <a:srgbClr val="000000"/>
                </a:solidFill>
                <a:effectLst/>
                <a:latin typeface="Noto Sans Light"/>
              </a:rPr>
              <a:t>Cosine Distance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Light"/>
              </a:rPr>
              <a:t>도입</a:t>
            </a:r>
            <a:r>
              <a:rPr lang="en-US" altLang="ko-KR" sz="2400" b="0" dirty="0">
                <a:solidFill>
                  <a:srgbClr val="3D4144"/>
                </a:solidFill>
                <a:latin typeface="-apple-system"/>
              </a:rPr>
              <a:t> (appearance)</a:t>
            </a:r>
          </a:p>
          <a:p>
            <a:pPr algn="l"/>
            <a:endParaRPr lang="en-US" altLang="ko-KR" sz="2000" dirty="0">
              <a:solidFill>
                <a:srgbClr val="3D4144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b="1" i="0" dirty="0" err="1">
                <a:solidFill>
                  <a:srgbClr val="3D4144"/>
                </a:solidFill>
                <a:effectLst/>
                <a:latin typeface="-apple-system"/>
              </a:rPr>
              <a:t>DeepSORT</a:t>
            </a:r>
            <a:r>
              <a:rPr lang="en-US" altLang="ko-KR" b="1" dirty="0">
                <a:solidFill>
                  <a:srgbClr val="3D4144"/>
                </a:solidFill>
                <a:latin typeface="-apple-system"/>
              </a:rPr>
              <a:t> = motion-based SORT </a:t>
            </a:r>
            <a:r>
              <a:rPr lang="en-US" altLang="ko-KR" b="1" i="0" dirty="0">
                <a:solidFill>
                  <a:srgbClr val="3D4144"/>
                </a:solidFill>
                <a:effectLst/>
                <a:latin typeface="-apple-system"/>
              </a:rPr>
              <a:t>+</a:t>
            </a:r>
            <a:r>
              <a:rPr lang="ko-KR" altLang="en-US" b="1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3D4144"/>
                </a:solidFill>
                <a:effectLst/>
                <a:latin typeface="-apple-system"/>
              </a:rPr>
              <a:t>appearance-based tracker</a:t>
            </a:r>
          </a:p>
          <a:p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차적으로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appearance 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기준으로 </a:t>
            </a:r>
            <a:r>
              <a:rPr lang="ko-KR" altLang="en-US" dirty="0" err="1">
                <a:solidFill>
                  <a:srgbClr val="3D4144"/>
                </a:solidFill>
                <a:latin typeface="-apple-system"/>
              </a:rPr>
              <a:t>매칭을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 하고나서 </a:t>
            </a:r>
            <a:r>
              <a:rPr lang="en-US" altLang="ko-KR" dirty="0">
                <a:solidFill>
                  <a:srgbClr val="3D4144"/>
                </a:solidFill>
                <a:latin typeface="-apple-system"/>
              </a:rPr>
              <a:t>SORT</a:t>
            </a:r>
            <a:r>
              <a:rPr lang="ko-KR" altLang="en-US" dirty="0">
                <a:solidFill>
                  <a:srgbClr val="3D4144"/>
                </a:solidFill>
                <a:latin typeface="-apple-system"/>
              </a:rPr>
              <a:t> 적용</a:t>
            </a:r>
            <a:endParaRPr lang="en-US" altLang="ko-KR" dirty="0">
              <a:solidFill>
                <a:srgbClr val="3D4144"/>
              </a:solidFill>
              <a:latin typeface="-apple-system"/>
            </a:endParaRPr>
          </a:p>
          <a:p>
            <a:endParaRPr lang="en-US" altLang="ko-KR" sz="2000" dirty="0">
              <a:solidFill>
                <a:srgbClr val="3D4144"/>
              </a:solidFill>
              <a:latin typeface="-apple-system"/>
            </a:endParaRPr>
          </a:p>
          <a:p>
            <a:pPr marL="0" indent="0">
              <a:buNone/>
            </a:pPr>
            <a:endParaRPr lang="en" altLang="ko-KR" sz="2000" b="0" i="0" dirty="0">
              <a:solidFill>
                <a:srgbClr val="3D414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4463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02C10E-CF29-A962-4B80-B76FC55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Cosine Distance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51EA91-6F42-7D7B-6DDF-E619CD1F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b="0" i="0" dirty="0">
                <a:solidFill>
                  <a:srgbClr val="3D4144"/>
                </a:solidFill>
                <a:effectLst/>
                <a:latin typeface="-apple-system"/>
              </a:rPr>
              <a:t>물체가 가지는 모양을 판단하기 위한 </a:t>
            </a:r>
            <a:r>
              <a:rPr lang="en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Distance</a:t>
            </a:r>
            <a:r>
              <a:rPr lang="ko-KR" altLang="en-US" sz="2400" b="0" i="0" dirty="0">
                <a:solidFill>
                  <a:srgbClr val="3D4144"/>
                </a:solidFill>
                <a:effectLst/>
                <a:latin typeface="-apple-system"/>
              </a:rPr>
              <a:t> </a:t>
            </a:r>
            <a:r>
              <a:rPr lang="en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(Cosine</a:t>
            </a:r>
            <a:r>
              <a:rPr lang="ko-KR" altLang="en-US" sz="2400" b="0" i="0" dirty="0">
                <a:solidFill>
                  <a:srgbClr val="3D4144"/>
                </a:solidFill>
                <a:effectLst/>
                <a:latin typeface="-apple-system"/>
              </a:rPr>
              <a:t> 유사도</a:t>
            </a:r>
            <a:r>
              <a:rPr lang="en" altLang="ko-KR" sz="2400" b="0" i="0" dirty="0">
                <a:solidFill>
                  <a:srgbClr val="3D4144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" altLang="ko-KR" sz="3600" dirty="0">
              <a:solidFill>
                <a:srgbClr val="3D4144"/>
              </a:solidFill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B1FE6D-C930-E60D-CA3B-89033FC4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7487"/>
            <a:ext cx="4589189" cy="372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1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02C10E-CF29-A962-4B80-B76FC55E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051EA91-6F42-7D7B-6DDF-E619CD1F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3D4144"/>
                </a:solidFill>
                <a:effectLst/>
                <a:latin typeface="-apple-system"/>
              </a:rPr>
              <a:t>평균과의 거리가 표준 편차의 몇 배인지 나타내는 값</a:t>
            </a:r>
            <a:endParaRPr lang="en-US" altLang="ko-KR" sz="2400" dirty="0">
              <a:solidFill>
                <a:srgbClr val="3D4144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D4144"/>
                </a:solidFill>
                <a:latin typeface="-apple-system"/>
              </a:rPr>
              <a:t>예측된 값에 비해 얼마나 발생하기 어려운가</a:t>
            </a:r>
            <a:r>
              <a:rPr lang="en-US" altLang="ko-KR" sz="2400" dirty="0">
                <a:solidFill>
                  <a:srgbClr val="3D4144"/>
                </a:solidFill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3D4144"/>
                </a:solidFill>
                <a:latin typeface="-apple-system"/>
              </a:rPr>
              <a:t>데이터가 진짜인지 가짜인지를 구분하는 용도로 주로 사용된다</a:t>
            </a:r>
            <a:r>
              <a:rPr lang="en-US" altLang="ko-KR" sz="2400" dirty="0">
                <a:solidFill>
                  <a:srgbClr val="3D4144"/>
                </a:solidFill>
                <a:latin typeface="-apple-system"/>
              </a:rPr>
              <a:t>.</a:t>
            </a:r>
            <a:r>
              <a:rPr lang="ko-KR" altLang="en-US" sz="2400" dirty="0">
                <a:solidFill>
                  <a:srgbClr val="3D4144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3D4144"/>
                </a:solidFill>
                <a:latin typeface="-apple-system"/>
              </a:rPr>
              <a:t>(noise)</a:t>
            </a:r>
            <a:endParaRPr lang="en" altLang="ko-KR" sz="2400" dirty="0">
              <a:solidFill>
                <a:srgbClr val="3D4144"/>
              </a:solidFill>
              <a:latin typeface="-apple-system"/>
            </a:endParaRPr>
          </a:p>
        </p:txBody>
      </p:sp>
      <p:pic>
        <p:nvPicPr>
          <p:cNvPr id="3074" name="Picture 2" descr="Multivariate Outlier Detection in Python | by Sergen Cansiz | Towards Data  Science">
            <a:extLst>
              <a:ext uri="{FF2B5EF4-FFF2-40B4-BE49-F238E27FC236}">
                <a16:creationId xmlns:a16="http://schemas.microsoft.com/office/drawing/2014/main" id="{E2E01376-77C1-094C-A4D0-94E2066C2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38461"/>
            <a:ext cx="6096000" cy="337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330</Words>
  <Application>Microsoft Macintosh PowerPoint</Application>
  <PresentationFormat>와이드스크린</PresentationFormat>
  <Paragraphs>54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맑은 고딕</vt:lpstr>
      <vt:lpstr>Noto Sans KR</vt:lpstr>
      <vt:lpstr>Noto Sans Light</vt:lpstr>
      <vt:lpstr>Spoqa Han Sans</vt:lpstr>
      <vt:lpstr>Arial</vt:lpstr>
      <vt:lpstr>Office 테마</vt:lpstr>
      <vt:lpstr>6주차 미팅 보고</vt:lpstr>
      <vt:lpstr>6주차 미팅 보고</vt:lpstr>
      <vt:lpstr>DeepSORT</vt:lpstr>
      <vt:lpstr>DeepSORT</vt:lpstr>
      <vt:lpstr>2-1 Kalman filter</vt:lpstr>
      <vt:lpstr>IoU(Intersection over Union)</vt:lpstr>
      <vt:lpstr>2-2 Assignment problems (물체 매칭)</vt:lpstr>
      <vt:lpstr>Cosine Distance</vt:lpstr>
      <vt:lpstr>Mahalanobis Distance</vt:lpstr>
      <vt:lpstr>Mahalanobis Distance</vt:lpstr>
      <vt:lpstr>DeepSORT</vt:lpstr>
      <vt:lpstr>7주차: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미팅 보고</dc:title>
  <dc:creator>신채영</dc:creator>
  <cp:lastModifiedBy>신채영</cp:lastModifiedBy>
  <cp:revision>3</cp:revision>
  <dcterms:created xsi:type="dcterms:W3CDTF">2023-05-21T18:06:33Z</dcterms:created>
  <dcterms:modified xsi:type="dcterms:W3CDTF">2023-05-21T19:10:32Z</dcterms:modified>
</cp:coreProperties>
</file>