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5" r:id="rId6"/>
    <p:sldId id="261" r:id="rId7"/>
    <p:sldId id="263" r:id="rId8"/>
    <p:sldId id="262" r:id="rId9"/>
    <p:sldId id="264" r:id="rId10"/>
    <p:sldId id="267" r:id="rId11"/>
    <p:sldId id="257" r:id="rId12"/>
    <p:sldId id="268" r:id="rId13"/>
    <p:sldId id="269" r:id="rId14"/>
    <p:sldId id="270" r:id="rId15"/>
    <p:sldId id="271" r:id="rId16"/>
    <p:sldId id="272" r:id="rId17"/>
    <p:sldId id="266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60"/>
  </p:normalViewPr>
  <p:slideViewPr>
    <p:cSldViewPr snapToGrid="0">
      <p:cViewPr>
        <p:scale>
          <a:sx n="93" d="100"/>
          <a:sy n="93" d="100"/>
        </p:scale>
        <p:origin x="1424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B1E670-A577-3BB6-9971-121107E57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7492E0-47DC-0E00-D5FC-53C7659D9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DDE845-E574-C7DA-B7CB-B8ECBA8B9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87CD-B28C-224F-BAD5-0D942E4A53C8}" type="datetimeFigureOut">
              <a:rPr kumimoji="1" lang="ko-KR" altLang="en-US" smtClean="0"/>
              <a:t>2023. 3. 19.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DB2AA8-A982-5AF6-BCD5-C456AACCC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FE5574-1ACD-0CF4-C55B-74106FD81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40B5-3F70-764B-9DB2-D93D289D5C2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8063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FE7BD0-9188-F553-643D-F105658B4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905A88-6D2C-7A79-CD98-D694CAFE2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174AC9-2FF1-9BD0-175A-8B24B1A10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87CD-B28C-224F-BAD5-0D942E4A53C8}" type="datetimeFigureOut">
              <a:rPr kumimoji="1" lang="ko-KR" altLang="en-US" smtClean="0"/>
              <a:t>2023. 3. 19.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F13F3E-2B81-1070-7612-E6570D766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B51347-B1BC-A305-9B1C-134D84A31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40B5-3F70-764B-9DB2-D93D289D5C2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30748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1B18076-032D-C58E-A657-25B9333511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D53688-1AA3-0E36-651A-E9FCF9120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985ACE-F4C3-3DB9-CF20-6FBA38903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87CD-B28C-224F-BAD5-0D942E4A53C8}" type="datetimeFigureOut">
              <a:rPr kumimoji="1" lang="ko-KR" altLang="en-US" smtClean="0"/>
              <a:t>2023. 3. 19.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4B55F5-F46D-1D36-D904-6C0C8A571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6D67C-5586-ADF1-B778-D539B486F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40B5-3F70-764B-9DB2-D93D289D5C2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2920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C2098-F3CF-94D8-E11C-994299719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59C608-F99D-6592-2AB6-7CEEBD234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B50C43-62BF-0717-8637-8B9AC30F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87CD-B28C-224F-BAD5-0D942E4A53C8}" type="datetimeFigureOut">
              <a:rPr kumimoji="1" lang="ko-KR" altLang="en-US" smtClean="0"/>
              <a:t>2023. 3. 19.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C5509D-AE2D-AD70-A014-EE2E10E96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D1FCED-5DED-B701-8139-60BF97050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40B5-3F70-764B-9DB2-D93D289D5C2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6890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D6B685-7805-E0BF-8950-F3E1A2BE8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628449-4DB3-4C1F-6D4F-156CD0F00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C5B720-9510-28E2-3491-46EFFE054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87CD-B28C-224F-BAD5-0D942E4A53C8}" type="datetimeFigureOut">
              <a:rPr kumimoji="1" lang="ko-KR" altLang="en-US" smtClean="0"/>
              <a:t>2023. 3. 19.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875A96-2073-ADE1-D1C3-129178CDE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5D3F41-095B-91E2-6C38-B3CBF6D91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40B5-3F70-764B-9DB2-D93D289D5C2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58419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3BCD5-150A-EE49-D49C-B55BAAE2C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B21D2E-3185-775B-E6FC-25F7E6DB9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0002CE-AEB8-16E6-57BE-D7EE24631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9A5881-9E9C-999C-C9EA-E91F8C7FA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87CD-B28C-224F-BAD5-0D942E4A53C8}" type="datetimeFigureOut">
              <a:rPr kumimoji="1" lang="ko-KR" altLang="en-US" smtClean="0"/>
              <a:t>2023. 3. 19.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5115F1-2AED-659C-E7AC-10FDBBD0D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34AC4E-5D01-395D-4802-53E485F2F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40B5-3F70-764B-9DB2-D93D289D5C2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5312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33CF00-216C-A50E-B4C5-2F8E7A0B4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AA4491-FA3B-6999-8DC1-EB726133D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04107A-4EC5-4B90-CAEB-E79881530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42CB8B-E70D-A734-7B89-C843F49BBB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F50650-4936-F0AC-BF22-4F5A9F7301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78E3B0-D556-681D-1C92-A57741600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87CD-B28C-224F-BAD5-0D942E4A53C8}" type="datetimeFigureOut">
              <a:rPr kumimoji="1" lang="ko-KR" altLang="en-US" smtClean="0"/>
              <a:t>2023. 3. 19.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8EB756-102B-A7D7-ABAA-F6CFEF4B0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AC1D64-5AF3-C883-1514-C0D081AE4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40B5-3F70-764B-9DB2-D93D289D5C2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719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6147BA-79AA-1B79-67CD-082CBB7C6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F56907-FA0E-908C-511E-5D80F3BD9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87CD-B28C-224F-BAD5-0D942E4A53C8}" type="datetimeFigureOut">
              <a:rPr kumimoji="1" lang="ko-KR" altLang="en-US" smtClean="0"/>
              <a:t>2023. 3. 19.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8A57B6-6298-F180-8CDC-874DE22A0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E5B6D-155C-8E1D-27D6-A8D553495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40B5-3F70-764B-9DB2-D93D289D5C2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4608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F730C64-EAC3-2A59-4C95-FFDF12F9D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87CD-B28C-224F-BAD5-0D942E4A53C8}" type="datetimeFigureOut">
              <a:rPr kumimoji="1" lang="ko-KR" altLang="en-US" smtClean="0"/>
              <a:t>2023. 3. 19.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AF126-7054-6779-1136-5B6C76271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EC8F4E-C94A-012A-23FA-45EDF6DAA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40B5-3F70-764B-9DB2-D93D289D5C2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3397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4D5A4-DD03-A43B-37D7-B1F650BA2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B20B9D-E634-267B-AC85-0C9A6B0C3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49276D-7ACD-A018-BB38-3E1626AA2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554CE0-B7E0-30DD-74B6-232B726DE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87CD-B28C-224F-BAD5-0D942E4A53C8}" type="datetimeFigureOut">
              <a:rPr kumimoji="1" lang="ko-KR" altLang="en-US" smtClean="0"/>
              <a:t>2023. 3. 19.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6403F5-82FE-59FB-67CB-9127E1F25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099E52-C7EF-619D-AD0F-C9B0A1448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40B5-3F70-764B-9DB2-D93D289D5C2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9236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62A3B-4E64-4E92-60EE-DBCAEC70B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AFCAC6-0F73-D4A5-1842-894F8D70C3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F9EA92-F579-82D9-538D-908407C2E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BC4363-F564-C782-07F1-8D9A07880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87CD-B28C-224F-BAD5-0D942E4A53C8}" type="datetimeFigureOut">
              <a:rPr kumimoji="1" lang="ko-KR" altLang="en-US" smtClean="0"/>
              <a:t>2023. 3. 19.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0A0A22-2625-3345-6DD5-CA57E8C40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AE6F7C-720A-F0B4-0BE7-9D031E0D1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40B5-3F70-764B-9DB2-D93D289D5C2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55658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7BB093-2FD2-754A-9EF5-233C649CF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C05CE2-41B9-6012-B817-FD77C8D2E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C58A51-C5AD-EF33-D386-CD2C7BE439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B87CD-B28C-224F-BAD5-0D942E4A53C8}" type="datetimeFigureOut">
              <a:rPr kumimoji="1" lang="ko-KR" altLang="en-US" smtClean="0"/>
              <a:t>2023. 3. 19.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703EC5-E8AF-5FDB-4D81-012039E1D3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061317-450A-DF0E-24AE-0B6329C93F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240B5-3F70-764B-9DB2-D93D289D5C2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0173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EDC0D-A517-E770-6161-CAA84AA049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2</a:t>
            </a:r>
            <a:r>
              <a:rPr kumimoji="1" lang="ko-KR" altLang="en-US" dirty="0"/>
              <a:t>차 미팅 보고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F21C0B-6DDD-5E18-0B1E-218B3E4F5C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2023.03.20</a:t>
            </a:r>
            <a:r>
              <a:rPr kumimoji="1" lang="ko-KR" altLang="en-US" dirty="0"/>
              <a:t> 신채영 </a:t>
            </a:r>
            <a:r>
              <a:rPr kumimoji="1" lang="ko-KR" altLang="en-US" dirty="0" err="1"/>
              <a:t>이규근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0521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4E8F7F-0FB8-247F-4AD4-539ADCB14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ko-KR" b="1" dirty="0"/>
              <a:t>SDE</a:t>
            </a:r>
            <a:br>
              <a:rPr kumimoji="1" lang="en-US" altLang="ko-KR" b="1" dirty="0"/>
            </a:br>
            <a:r>
              <a:rPr lang="en" altLang="ko-KR" sz="3600" dirty="0">
                <a:effectLst/>
                <a:latin typeface="Helvetica Neue" panose="02000503000000020004" pitchFamily="2" charset="0"/>
              </a:rPr>
              <a:t>(Separate Detection and Embedding model)</a:t>
            </a:r>
            <a:endParaRPr kumimoji="1"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04B263-48C6-E03E-4A47-DC0DBB6EE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>
                <a:effectLst/>
                <a:latin typeface="Helvetica Neue" panose="02000503000000020004" pitchFamily="2" charset="0"/>
              </a:rPr>
              <a:t>이 논문에서 사용한</a:t>
            </a:r>
            <a:r>
              <a:rPr lang="en-US" altLang="ko-KR" sz="2400" dirty="0">
                <a:latin typeface="Helvetica Neue" panose="02000503000000020004" pitchFamily="2" charset="0"/>
              </a:rPr>
              <a:t> </a:t>
            </a:r>
            <a:r>
              <a:rPr lang="ko-KR" altLang="en-US" sz="2400" dirty="0" err="1">
                <a:latin typeface="Helvetica Neue" panose="02000503000000020004" pitchFamily="2" charset="0"/>
              </a:rPr>
              <a:t>아키텍쳐</a:t>
            </a:r>
            <a:endParaRPr lang="en-US" altLang="ko-KR" sz="2400" dirty="0">
              <a:latin typeface="Helvetica Neue" panose="02000503000000020004" pitchFamily="2" charset="0"/>
            </a:endParaRPr>
          </a:p>
          <a:p>
            <a:pPr lvl="1"/>
            <a:r>
              <a:rPr lang="en" altLang="ko-KR" dirty="0">
                <a:latin typeface="Helvetica Neue" panose="02000503000000020004" pitchFamily="2" charset="0"/>
              </a:rPr>
              <a:t>Detector(YOLOX)</a:t>
            </a:r>
          </a:p>
          <a:p>
            <a:pPr lvl="2"/>
            <a:r>
              <a:rPr lang="ko-KR" altLang="en-US" dirty="0">
                <a:latin typeface="Helvetica Neue" panose="02000503000000020004" pitchFamily="2" charset="0"/>
              </a:rPr>
              <a:t>단일 프레임에 객체들을 찾고 </a:t>
            </a:r>
            <a:r>
              <a:rPr lang="en" altLang="ko-KR" dirty="0">
                <a:latin typeface="Helvetica Neue" panose="02000503000000020004" pitchFamily="2" charset="0"/>
              </a:rPr>
              <a:t>bounding box</a:t>
            </a:r>
            <a:r>
              <a:rPr lang="ko-KR" altLang="en-US" dirty="0">
                <a:latin typeface="Helvetica Neue" panose="02000503000000020004" pitchFamily="2" charset="0"/>
              </a:rPr>
              <a:t>에 넣는다</a:t>
            </a:r>
            <a:endParaRPr lang="en-US" altLang="ko-KR" dirty="0">
              <a:latin typeface="Helvetica Neue" panose="02000503000000020004" pitchFamily="2" charset="0"/>
            </a:endParaRPr>
          </a:p>
          <a:p>
            <a:pPr lvl="1"/>
            <a:r>
              <a:rPr lang="en" altLang="ko-KR" b="1" dirty="0">
                <a:latin typeface="Helvetica Neue" panose="02000503000000020004" pitchFamily="2" charset="0"/>
              </a:rPr>
              <a:t>Re-identification model(SMC)</a:t>
            </a:r>
          </a:p>
          <a:p>
            <a:pPr lvl="2"/>
            <a:r>
              <a:rPr lang="en" altLang="ko-KR" dirty="0">
                <a:latin typeface="Helvetica Neue" panose="02000503000000020004" pitchFamily="2" charset="0"/>
              </a:rPr>
              <a:t>box</a:t>
            </a:r>
            <a:r>
              <a:rPr lang="ko-KR" altLang="en-US" dirty="0">
                <a:latin typeface="Helvetica Neue" panose="02000503000000020004" pitchFamily="2" charset="0"/>
              </a:rPr>
              <a:t>에서 모든 객체 추출해서 </a:t>
            </a:r>
            <a:r>
              <a:rPr lang="en" altLang="ko-KR" dirty="0">
                <a:latin typeface="Helvetica Neue" panose="02000503000000020004" pitchFamily="2" charset="0"/>
              </a:rPr>
              <a:t>embedding </a:t>
            </a:r>
            <a:r>
              <a:rPr lang="ko-KR" altLang="en-US" dirty="0">
                <a:latin typeface="Helvetica Neue" panose="02000503000000020004" pitchFamily="2" charset="0"/>
              </a:rPr>
              <a:t>생성 </a:t>
            </a:r>
            <a:r>
              <a:rPr lang="en-US" altLang="ko-KR" dirty="0">
                <a:latin typeface="Helvetica Neue" panose="02000503000000020004" pitchFamily="2" charset="0"/>
              </a:rPr>
              <a:t>+ </a:t>
            </a:r>
            <a:r>
              <a:rPr lang="ko-KR" altLang="en-US" dirty="0">
                <a:latin typeface="Helvetica Neue" panose="02000503000000020004" pitchFamily="2" charset="0"/>
              </a:rPr>
              <a:t>기존의 궤도에 연결하거나 새로운 트랙 만들기</a:t>
            </a:r>
            <a:endParaRPr lang="en" altLang="ko-KR" dirty="0">
              <a:effectLst/>
              <a:latin typeface="Helvetica Neue" panose="02000503000000020004" pitchFamily="2" charset="0"/>
            </a:endParaRPr>
          </a:p>
          <a:p>
            <a:r>
              <a:rPr lang="en" altLang="ko-KR" sz="2400" dirty="0">
                <a:effectLst/>
                <a:latin typeface="Helvetica Neue" panose="02000503000000020004" pitchFamily="2" charset="0"/>
              </a:rPr>
              <a:t>real-time inference</a:t>
            </a:r>
            <a:r>
              <a:rPr lang="ko-KR" altLang="en-US" sz="2400" dirty="0">
                <a:effectLst/>
                <a:latin typeface="Helvetica Neue" panose="02000503000000020004" pitchFamily="2" charset="0"/>
              </a:rPr>
              <a:t>이 불가능하다</a:t>
            </a:r>
            <a:r>
              <a:rPr lang="en-US" altLang="ko-KR" sz="2400" dirty="0">
                <a:effectLst/>
                <a:latin typeface="Helvetica Neue" panose="02000503000000020004" pitchFamily="2" charset="0"/>
              </a:rPr>
              <a:t>.</a:t>
            </a:r>
            <a:r>
              <a:rPr lang="ko-KR" altLang="en-US" sz="2400" dirty="0">
                <a:effectLst/>
                <a:latin typeface="Helvetica Neue" panose="02000503000000020004" pitchFamily="2" charset="0"/>
              </a:rPr>
              <a:t> </a:t>
            </a:r>
            <a:r>
              <a:rPr lang="en-US" altLang="ko-KR" sz="2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ko-KR" altLang="en-US" sz="2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두 가지 모델을 동시에 돌리므로</a:t>
            </a:r>
            <a:r>
              <a:rPr lang="en-US" altLang="ko-KR" sz="2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endParaRPr lang="en-US" altLang="ko-KR" sz="2400" dirty="0">
              <a:effectLst/>
              <a:latin typeface="Helvetica Neue" panose="02000503000000020004" pitchFamily="2" charset="0"/>
            </a:endParaRPr>
          </a:p>
          <a:p>
            <a:endParaRPr kumimoji="1"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02C08C-7916-D638-F791-9B44C01A2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510802"/>
            <a:ext cx="7772400" cy="19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53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4E2AF-E19C-4A50-EF54-1FDEB0CDD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Methodology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22E3FB-A426-A57C-3AF9-C7B709CE6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161" y="1824382"/>
            <a:ext cx="8151678" cy="3556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3AF9CD-58B0-D2EA-AF03-D0F004F09F60}"/>
              </a:ext>
            </a:extLst>
          </p:cNvPr>
          <p:cNvSpPr txBox="1"/>
          <p:nvPr/>
        </p:nvSpPr>
        <p:spPr>
          <a:xfrm>
            <a:off x="4852678" y="5514076"/>
            <a:ext cx="2486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Architecture Overview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9E6F97-6CDC-4D22-858E-DC829A821144}"/>
              </a:ext>
            </a:extLst>
          </p:cNvPr>
          <p:cNvSpPr txBox="1"/>
          <p:nvPr/>
        </p:nvSpPr>
        <p:spPr>
          <a:xfrm>
            <a:off x="2544417" y="6400800"/>
            <a:ext cx="4228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Q. YOLOX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PRB</a:t>
            </a:r>
            <a:r>
              <a:rPr kumimoji="1" lang="ko-KR" altLang="en-US" dirty="0"/>
              <a:t>의 관계성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r>
              <a:rPr kumimoji="1" lang="en-US" altLang="ko-KR" dirty="0"/>
              <a:t>Ref.</a:t>
            </a:r>
            <a:r>
              <a:rPr kumimoji="1" lang="ko-KR" altLang="en-US" dirty="0"/>
              <a:t> </a:t>
            </a:r>
            <a:r>
              <a:rPr kumimoji="1" lang="en-US" altLang="ko-KR" dirty="0"/>
              <a:t>4 </a:t>
            </a:r>
            <a:r>
              <a:rPr kumimoji="1" lang="ko-KR" altLang="en-US" dirty="0"/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153062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DFAB77-A99D-DDCE-4F0B-637407712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Hungarian Algorithm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E236DB-86E1-41F8-4CC4-C0380F2EA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Assignment problem</a:t>
            </a:r>
            <a:r>
              <a:rPr kumimoji="1" lang="ko-KR" altLang="en-US" dirty="0"/>
              <a:t>을 해결하기 위함</a:t>
            </a:r>
            <a:endParaRPr kumimoji="1" lang="en-US" altLang="ko-KR" dirty="0"/>
          </a:p>
          <a:p>
            <a:r>
              <a:rPr kumimoji="1" lang="ko-KR" altLang="en-US" dirty="0"/>
              <a:t>           을 최소로 만드는 시그마 찾기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56BE9B-C2C5-93D6-2BA8-6A7C3A688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992" y="2188265"/>
            <a:ext cx="1320800" cy="723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CA24B16-C014-EC44-0690-75E9A4624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47102"/>
            <a:ext cx="7772400" cy="165163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1429984-C48A-14DA-6FB1-79798276F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37101"/>
            <a:ext cx="7537174" cy="20208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862C970-34B2-C4B3-B021-C7EB1D4129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0600" y="3558581"/>
            <a:ext cx="3307539" cy="247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531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DFAB77-A99D-DDCE-4F0B-637407712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Hungarian Algorithm</a:t>
            </a:r>
            <a:endParaRPr kumimoji="1"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71A0C24-242E-8DED-A6EA-8BF0B8BE7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38" y="1530387"/>
            <a:ext cx="5476461" cy="144413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6BEA4B0-8683-F922-9C40-B83A1CC00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37" y="3146048"/>
            <a:ext cx="5476461" cy="146207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0FE4573-049B-74B3-4283-BF92FB774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537" y="4779645"/>
            <a:ext cx="5476461" cy="14398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5397863-AD3E-7473-CE93-1D5726F3D5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4661" y="1530387"/>
            <a:ext cx="5720883" cy="155187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31D4DBB-48EB-80BB-7BC3-5FC4B7D265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4661" y="3191460"/>
            <a:ext cx="5476461" cy="116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443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460E6-E184-E724-FBA6-430D3A466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SLM for Re-ID</a:t>
            </a:r>
            <a:endParaRPr kumimoji="1"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47431EF-432D-4106-8930-AD908C7885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0500" y="1581944"/>
            <a:ext cx="6731000" cy="3009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78FDA3-0963-491C-9160-B4158BC3348C}"/>
              </a:ext>
            </a:extLst>
          </p:cNvPr>
          <p:cNvSpPr txBox="1"/>
          <p:nvPr/>
        </p:nvSpPr>
        <p:spPr>
          <a:xfrm>
            <a:off x="-3587" y="5808663"/>
            <a:ext cx="12199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두 객체를 입력 값으로 넣고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feature extractor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통과시킨 뒤 </a:t>
            </a:r>
            <a:r>
              <a:rPr kumimoji="1" lang="en-US" altLang="ko-KR" dirty="0"/>
              <a:t>fully connected layer</a:t>
            </a:r>
            <a:r>
              <a:rPr kumimoji="1" lang="ko-KR" altLang="en-US" dirty="0"/>
              <a:t>을 사용하여 </a:t>
            </a:r>
            <a:r>
              <a:rPr kumimoji="1" lang="en-US" altLang="ko-KR" dirty="0"/>
              <a:t>feature</a:t>
            </a:r>
            <a:r>
              <a:rPr kumimoji="1" lang="ko-KR" altLang="en-US" dirty="0"/>
              <a:t> 통합</a:t>
            </a:r>
            <a:endParaRPr kumimoji="1" lang="en-US" altLang="ko-KR" dirty="0"/>
          </a:p>
          <a:p>
            <a:pPr algn="ctr"/>
            <a:r>
              <a:rPr kumimoji="1" lang="en-US" altLang="ko-KR" dirty="0"/>
              <a:t>Cosine similarity distance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적용하여 유사도 계산</a:t>
            </a:r>
            <a:r>
              <a:rPr kumimoji="1" lang="en-US" altLang="ko-KR" dirty="0"/>
              <a:t>,</a:t>
            </a:r>
            <a:r>
              <a:rPr kumimoji="1" lang="ko-KR" altLang="en-US" dirty="0"/>
              <a:t> 두 객체가 같은 객체라면 최대한 높게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그렇지 않다면 </a:t>
            </a:r>
            <a:r>
              <a:rPr kumimoji="1" lang="en-US" altLang="ko-KR" dirty="0"/>
              <a:t>0</a:t>
            </a:r>
            <a:r>
              <a:rPr kumimoji="1" lang="ko-KR" altLang="en-US" dirty="0"/>
              <a:t>에 가깝게</a:t>
            </a:r>
          </a:p>
        </p:txBody>
      </p:sp>
    </p:spTree>
    <p:extLst>
      <p:ext uri="{BB962C8B-B14F-4D97-AF65-F5344CB8AC3E}">
        <p14:creationId xmlns:p14="http://schemas.microsoft.com/office/powerpoint/2010/main" val="3445681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8DE53-8B28-8D48-6B27-1EAEC6397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Cosine Similarity</a:t>
            </a:r>
            <a:endParaRPr kumimoji="1"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BD7998-0D63-9803-9476-145F4B5CB1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828" y="2225554"/>
            <a:ext cx="7880343" cy="240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A6B60E1-309F-EECE-BA67-99547B9AE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024" y="4632446"/>
            <a:ext cx="65659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696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E6DAD-AFA9-709D-A08E-E0B169C24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ko-KR" dirty="0"/>
              <a:t>The Image Slicing Attention (ISA) Block </a:t>
            </a:r>
            <a:endParaRPr kumimoji="1"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926E03B-E916-CDA2-2777-902C0AD47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3800" y="2585244"/>
            <a:ext cx="47244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512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4E8F7F-0FB8-247F-4AD4-539ADCB14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ko-KR" sz="4800" b="1" dirty="0"/>
              <a:t>SMC</a:t>
            </a:r>
            <a:br>
              <a:rPr kumimoji="1" lang="en-US" altLang="ko-KR" b="1" dirty="0"/>
            </a:br>
            <a:r>
              <a:rPr kumimoji="1" lang="en-US" altLang="ko-KR" sz="3600" b="1" dirty="0"/>
              <a:t>(</a:t>
            </a:r>
            <a:r>
              <a:rPr lang="en" altLang="ko-KR" sz="3600" dirty="0">
                <a:effectLst/>
                <a:latin typeface="Helvetica Neue" panose="02000503000000020004" pitchFamily="2" charset="0"/>
              </a:rPr>
              <a:t>Similarity Matching Cascade</a:t>
            </a:r>
            <a:r>
              <a:rPr lang="en-US" altLang="ko-KR" sz="3600" dirty="0">
                <a:effectLst/>
                <a:latin typeface="Helvetica Neue" panose="02000503000000020004" pitchFamily="2" charset="0"/>
              </a:rPr>
              <a:t>)</a:t>
            </a:r>
            <a:endParaRPr kumimoji="1" lang="ko-KR" altLang="en-US" b="1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D5DCCE2-5F32-E509-AD6A-C465813EB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추적기의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연관성을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위해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R" dirty="0">
                <a:effectLst/>
                <a:latin typeface="Helvetica Neue" panose="02000503000000020004" pitchFamily="2" charset="0"/>
              </a:rPr>
              <a:t>SMC</a:t>
            </a:r>
            <a:r>
              <a:rPr lang="ko-KR" altLang="en-US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설계한다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endParaRPr lang="ko-KR" altLang="en-US" dirty="0">
              <a:effectLst/>
              <a:latin typeface="Helvetica Neue" panose="02000503000000020004" pitchFamily="2" charset="0"/>
            </a:endParaRPr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F7026B5-7C84-92CE-658D-C0F32DFF1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" y="2389909"/>
            <a:ext cx="1033272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81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8D261-66C1-6C25-9ACC-49AD4B2DE4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 err="1"/>
              <a:t>SMILEtrack</a:t>
            </a:r>
            <a:endParaRPr kumimoji="1"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64BD2670-A361-466A-BDF9-110C86775C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" altLang="ko-KR" sz="2800" i="0" dirty="0" err="1">
                <a:solidFill>
                  <a:srgbClr val="000000"/>
                </a:solidFill>
                <a:effectLst/>
              </a:rPr>
              <a:t>SiMIlarity</a:t>
            </a:r>
            <a:r>
              <a:rPr lang="en" altLang="ko-KR" sz="2800" i="0" dirty="0">
                <a:solidFill>
                  <a:srgbClr val="000000"/>
                </a:solidFill>
                <a:effectLst/>
              </a:rPr>
              <a:t> </a:t>
            </a:r>
            <a:r>
              <a:rPr lang="en" altLang="ko-KR" sz="2800" i="0" dirty="0" err="1">
                <a:solidFill>
                  <a:srgbClr val="000000"/>
                </a:solidFill>
                <a:effectLst/>
              </a:rPr>
              <a:t>LEarning</a:t>
            </a:r>
            <a:r>
              <a:rPr lang="en" altLang="ko-KR" sz="2800" i="0" dirty="0">
                <a:solidFill>
                  <a:srgbClr val="000000"/>
                </a:solidFill>
                <a:effectLst/>
              </a:rPr>
              <a:t> for Multiple Object Tracking</a:t>
            </a:r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92007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4E8F7F-0FB8-247F-4AD4-539ADCB14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altLang="ko-KR" b="1" dirty="0">
                <a:effectLst/>
                <a:latin typeface="Helvetica Neue" panose="02000503000000020004" pitchFamily="2" charset="0"/>
              </a:rPr>
              <a:t>Tracking By-Detection(TBD)</a:t>
            </a:r>
            <a:endParaRPr kumimoji="1"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04B263-48C6-E03E-4A47-DC0DBB6EE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객체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검출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(</a:t>
            </a:r>
            <a:r>
              <a:rPr lang="en" altLang="ko-KR" dirty="0">
                <a:effectLst/>
                <a:latin typeface="Helvetica Neue" panose="02000503000000020004" pitchFamily="2" charset="0"/>
              </a:rPr>
              <a:t>object detection)</a:t>
            </a:r>
          </a:p>
          <a:p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연관성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(</a:t>
            </a:r>
            <a:r>
              <a:rPr lang="en" altLang="ko-KR" dirty="0">
                <a:effectLst/>
                <a:latin typeface="Helvetica Neue" panose="02000503000000020004" pitchFamily="2" charset="0"/>
              </a:rPr>
              <a:t>data association)</a:t>
            </a:r>
          </a:p>
          <a:p>
            <a:r>
              <a:rPr lang="ko-KR" altLang="en-US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트랙렛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(</a:t>
            </a:r>
            <a:r>
              <a:rPr lang="en" altLang="ko-KR" dirty="0" err="1">
                <a:effectLst/>
                <a:latin typeface="Helvetica Neue" panose="02000503000000020004" pitchFamily="2" charset="0"/>
              </a:rPr>
              <a:t>tracklet</a:t>
            </a:r>
            <a:r>
              <a:rPr lang="en" altLang="ko-KR" dirty="0">
                <a:effectLst/>
                <a:latin typeface="Helvetica Neue" panose="02000503000000020004" pitchFamily="2" charset="0"/>
              </a:rPr>
              <a:t>)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생성</a:t>
            </a:r>
            <a:endParaRPr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업데이트</a:t>
            </a:r>
            <a:endParaRPr lang="en-US" altLang="ko-KR" dirty="0">
              <a:effectLst/>
              <a:latin typeface="Helvetica Neue" panose="02000503000000020004" pitchFamily="2" charset="0"/>
            </a:endParaRP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4070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4E8F7F-0FB8-247F-4AD4-539ADCB14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" altLang="ko-KR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Siamese Network</a:t>
            </a:r>
            <a:endParaRPr kumimoji="1"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04B263-48C6-E03E-4A47-DC0DBB6EE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9618" cy="4351338"/>
          </a:xfrm>
        </p:spPr>
        <p:txBody>
          <a:bodyPr/>
          <a:lstStyle/>
          <a:p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비교를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위한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두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이상의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동일한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구조의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인공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신경망으로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구성된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</a:t>
            </a:r>
            <a:endParaRPr lang="en-US" altLang="ko-KR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일반적으로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두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개의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입력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이미지를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받아서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두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이미지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간의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유사도를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계산</a:t>
            </a:r>
            <a:endParaRPr lang="en-US" altLang="ko-KR" dirty="0">
              <a:effectLst/>
              <a:latin typeface="Helvetica Neue" panose="02000503000000020004" pitchFamily="2" charset="0"/>
              <a:ea typeface="Apple SD Gothic Neo" panose="02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Helvetica Neue" panose="02000503000000020004" pitchFamily="2" charset="0"/>
              <a:ea typeface="Apple SD Gothic Neo" panose="02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Helvetica Neue" panose="02000503000000020004" pitchFamily="2" charset="0"/>
                <a:ea typeface="Apple SD Gothic Neo" panose="02000300000000000000" pitchFamily="2" charset="-127"/>
              </a:rPr>
              <a:t>-&gt; </a:t>
            </a:r>
            <a:r>
              <a:rPr lang="ko-KR" altLang="en-US" dirty="0">
                <a:latin typeface="Helvetica Neue" panose="02000503000000020004" pitchFamily="2" charset="0"/>
                <a:ea typeface="Apple SD Gothic Neo" panose="02000300000000000000" pitchFamily="2" charset="-127"/>
              </a:rPr>
              <a:t>이 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논문은 </a:t>
            </a:r>
            <a:r>
              <a:rPr lang="en" altLang="ko-KR" dirty="0">
                <a:effectLst/>
                <a:latin typeface="Helvetica Neue" panose="02000503000000020004" pitchFamily="2" charset="0"/>
              </a:rPr>
              <a:t>Siamese network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영감을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받음</a:t>
            </a:r>
            <a:endParaRPr lang="en-US" altLang="ko-KR" dirty="0">
              <a:effectLst/>
              <a:latin typeface="Helvetica Neue" panose="02000503000000020004" pitchFamily="2" charset="0"/>
            </a:endParaRPr>
          </a:p>
          <a:p>
            <a:pPr lvl="1"/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중요한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객체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외관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특징을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추출하기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위한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R" b="1" dirty="0">
                <a:effectLst/>
                <a:latin typeface="Helvetica Neue" panose="02000503000000020004" pitchFamily="2" charset="0"/>
              </a:rPr>
              <a:t>Similarity Learning Module (SLM)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endParaRPr lang="en-US" altLang="ko-KR" dirty="0">
              <a:effectLst/>
              <a:latin typeface="Helvetica Neue" panose="02000503000000020004" pitchFamily="2" charset="0"/>
            </a:endParaRPr>
          </a:p>
          <a:p>
            <a:pPr lvl="1"/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객체의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모션과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외관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특징을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효과적으로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결합</a:t>
            </a:r>
            <a:endParaRPr lang="en-US" altLang="ko-KR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/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연결을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위한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객체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모션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및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외관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특징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모델링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강화</a:t>
            </a:r>
          </a:p>
          <a:p>
            <a:endParaRPr lang="en-US" altLang="ko-KR" dirty="0">
              <a:effectLst/>
              <a:latin typeface="Helvetica Neue" panose="02000503000000020004" pitchFamily="2" charset="0"/>
            </a:endParaRPr>
          </a:p>
          <a:p>
            <a:endParaRPr lang="ko-KR" altLang="en-US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988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4E8F7F-0FB8-247F-4AD4-539ADCB14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" altLang="ko-KR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Siamese Network</a:t>
            </a:r>
            <a:endParaRPr kumimoji="1"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04B263-48C6-E03E-4A47-DC0DBB6EE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두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개의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이미지를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비교하면서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유사도를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계산하고</a:t>
            </a:r>
            <a:endParaRPr lang="en-US" altLang="ko-KR" b="1" dirty="0">
              <a:latin typeface="Helvetica Neue" panose="02000503000000020004" pitchFamily="2" charset="0"/>
              <a:ea typeface="Apple SD Gothic Neo" panose="02000300000000000000" pitchFamily="2" charset="-127"/>
            </a:endParaRPr>
          </a:p>
          <a:p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이를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최소화하도록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네트워크를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학습</a:t>
            </a:r>
            <a:endParaRPr lang="en-US" altLang="ko-KR" b="1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dirty="0">
                <a:latin typeface="Helvetica Neue" panose="02000503000000020004" pitchFamily="2" charset="0"/>
                <a:ea typeface="Apple SD Gothic Neo" panose="02000300000000000000" pitchFamily="2" charset="-127"/>
              </a:rPr>
              <a:t>단일 카메라에서 다수의 객체를 추적할 수 있는 물체 외관 학습 방법</a:t>
            </a:r>
            <a:endParaRPr lang="en-US" altLang="ko-KR" dirty="0">
              <a:latin typeface="Helvetica Neue" panose="02000503000000020004" pitchFamily="2" charset="0"/>
              <a:ea typeface="Apple SD Gothic Neo" panose="02000300000000000000" pitchFamily="2" charset="-127"/>
            </a:endParaRPr>
          </a:p>
          <a:p>
            <a:endParaRPr lang="en-US" altLang="ko-KR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비교적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작은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데이터셋으로부터도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높은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정확도를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달성할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있다</a:t>
            </a:r>
            <a:endParaRPr lang="en-US" altLang="ko-KR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sz="2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주요</a:t>
            </a:r>
            <a:r>
              <a:rPr lang="ko-KR" altLang="en-US" sz="2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응용</a:t>
            </a:r>
            <a:r>
              <a:rPr lang="ko-KR" altLang="en-US" sz="2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분야</a:t>
            </a:r>
            <a:endParaRPr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/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얼굴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인식</a:t>
            </a:r>
            <a:r>
              <a:rPr lang="en-US" altLang="ko-KR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영상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검색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등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sz="2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학습</a:t>
            </a:r>
            <a:r>
              <a:rPr lang="ko-KR" altLang="en-US" sz="2400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sz="2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방법</a:t>
            </a:r>
            <a:endParaRPr lang="en-US" altLang="ko-KR" sz="2400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/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일반적으로</a:t>
            </a:r>
            <a:r>
              <a:rPr lang="ko-KR" altLang="en-US" sz="2000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R" sz="2000" dirty="0">
                <a:effectLst/>
                <a:latin typeface="Helvetica Neue" panose="02000503000000020004" pitchFamily="2" charset="0"/>
              </a:rPr>
              <a:t>Contrastive Loss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나</a:t>
            </a:r>
            <a:r>
              <a:rPr lang="ko-KR" altLang="en-US" sz="2000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R" sz="2000" dirty="0">
                <a:effectLst/>
                <a:latin typeface="Helvetica Neue" panose="02000503000000020004" pitchFamily="2" charset="0"/>
              </a:rPr>
              <a:t>Triplet Loss</a:t>
            </a:r>
            <a:r>
              <a:rPr lang="ko-KR" altLang="en-US" sz="2000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</a:t>
            </a:r>
            <a:endParaRPr lang="en-US" altLang="ko-KR" sz="2000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ko-KR" altLang="en-US" b="1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ko-KR" altLang="en-US" sz="2400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80122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4E8F7F-0FB8-247F-4AD4-539ADCB1453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9600" y="1736076"/>
            <a:ext cx="10515600" cy="1325563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" altLang="ko-KR" sz="3200" dirty="0" err="1">
                <a:effectLst/>
                <a:latin typeface="Helvetica Neue" panose="02000503000000020004" pitchFamily="2" charset="0"/>
              </a:rPr>
              <a:t>SMILEtrack</a:t>
            </a:r>
            <a:r>
              <a:rPr lang="ko-KR" altLang="en-US" sz="32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은</a:t>
            </a:r>
            <a:r>
              <a:rPr lang="ko-KR" altLang="en-US" sz="3200" dirty="0">
                <a:effectLst/>
                <a:latin typeface="Helvetica Neue" panose="02000503000000020004" pitchFamily="2" charset="0"/>
              </a:rPr>
              <a:t> </a:t>
            </a:r>
            <a:br>
              <a:rPr lang="en-US" altLang="ko-KR" sz="3200" dirty="0">
                <a:latin typeface="Helvetica Neue" panose="02000503000000020004" pitchFamily="2" charset="0"/>
              </a:rPr>
            </a:br>
            <a:r>
              <a:rPr lang="en" altLang="ko-KR" sz="3200" dirty="0" err="1">
                <a:effectLst/>
                <a:latin typeface="Helvetica Neue" panose="02000503000000020004" pitchFamily="2" charset="0"/>
              </a:rPr>
              <a:t>MOTChallenge</a:t>
            </a:r>
            <a:r>
              <a:rPr lang="ko-KR" altLang="en-US" sz="32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와</a:t>
            </a:r>
            <a:r>
              <a:rPr lang="ko-KR" altLang="en-US" sz="3200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R" sz="3200" dirty="0">
                <a:effectLst/>
                <a:latin typeface="Helvetica Neue" panose="02000503000000020004" pitchFamily="2" charset="0"/>
              </a:rPr>
              <a:t>MOT17 </a:t>
            </a:r>
            <a:r>
              <a:rPr lang="ko-KR" altLang="en-US" sz="32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테스트</a:t>
            </a:r>
            <a:r>
              <a:rPr lang="ko-KR" altLang="en-US" sz="3200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sz="32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세트에서</a:t>
            </a:r>
            <a:r>
              <a:rPr lang="ko-KR" altLang="en-US" sz="3200" dirty="0">
                <a:effectLst/>
                <a:latin typeface="Helvetica Neue" panose="02000503000000020004" pitchFamily="2" charset="0"/>
              </a:rPr>
              <a:t> </a:t>
            </a:r>
            <a:br>
              <a:rPr lang="en-US" altLang="ko-KR" sz="3200" dirty="0">
                <a:effectLst/>
                <a:latin typeface="Helvetica Neue" panose="02000503000000020004" pitchFamily="2" charset="0"/>
              </a:rPr>
            </a:br>
            <a:r>
              <a:rPr lang="en-US" altLang="ko-KR" sz="3200" b="1" dirty="0">
                <a:effectLst/>
                <a:latin typeface="Helvetica Neue" panose="02000503000000020004" pitchFamily="2" charset="0"/>
              </a:rPr>
              <a:t>81.06 </a:t>
            </a:r>
            <a:r>
              <a:rPr lang="en" altLang="ko-KR" sz="3200" b="1" dirty="0">
                <a:effectLst/>
                <a:latin typeface="Helvetica Neue" panose="02000503000000020004" pitchFamily="2" charset="0"/>
              </a:rPr>
              <a:t>MOTA</a:t>
            </a:r>
            <a:r>
              <a:rPr lang="ko-KR" altLang="en-US" sz="32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와</a:t>
            </a:r>
            <a:r>
              <a:rPr lang="ko-KR" altLang="en-US" sz="3200" dirty="0">
                <a:effectLst/>
                <a:latin typeface="Helvetica Neue" panose="02000503000000020004" pitchFamily="2" charset="0"/>
              </a:rPr>
              <a:t> </a:t>
            </a:r>
            <a:r>
              <a:rPr lang="en-US" altLang="ko-KR" sz="3200" b="1" dirty="0">
                <a:effectLst/>
                <a:latin typeface="Helvetica Neue" panose="02000503000000020004" pitchFamily="2" charset="0"/>
              </a:rPr>
              <a:t>80.5 </a:t>
            </a:r>
            <a:r>
              <a:rPr lang="en" altLang="ko-KR" sz="3200" b="1" dirty="0">
                <a:effectLst/>
                <a:latin typeface="Helvetica Neue" panose="02000503000000020004" pitchFamily="2" charset="0"/>
              </a:rPr>
              <a:t>IDF1</a:t>
            </a:r>
            <a:r>
              <a:rPr lang="ko-KR" altLang="en-US" sz="32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</a:t>
            </a:r>
            <a:r>
              <a:rPr lang="ko-KR" altLang="en-US" sz="3200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sz="32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달성합니다</a:t>
            </a:r>
            <a:r>
              <a:rPr lang="en-US" altLang="ko-KR" sz="3200" dirty="0">
                <a:effectLst/>
                <a:latin typeface="Helvetica Neue" panose="02000503000000020004" pitchFamily="2" charset="0"/>
              </a:rPr>
              <a:t>.</a:t>
            </a:r>
            <a:br>
              <a:rPr lang="en-US" altLang="ko-KR" sz="3200" dirty="0">
                <a:effectLst/>
                <a:latin typeface="Helvetica Neue" panose="02000503000000020004" pitchFamily="2" charset="0"/>
              </a:rPr>
            </a:br>
            <a:endParaRPr kumimoji="1"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7D287C-F937-43F6-E864-D64456B30B6D}"/>
              </a:ext>
            </a:extLst>
          </p:cNvPr>
          <p:cNvSpPr txBox="1"/>
          <p:nvPr/>
        </p:nvSpPr>
        <p:spPr>
          <a:xfrm>
            <a:off x="609600" y="3301675"/>
            <a:ext cx="111965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" altLang="ko-KR" sz="2400" b="1" dirty="0">
                <a:effectLst/>
                <a:latin typeface="Helvetica Neue" panose="02000503000000020004" pitchFamily="2" charset="0"/>
              </a:rPr>
              <a:t>MOTA(Multiple Object Tracking Accuracy)</a:t>
            </a:r>
            <a:r>
              <a:rPr lang="ko-KR" altLang="en-US" sz="2400" b="1" dirty="0">
                <a:effectLst/>
                <a:latin typeface="Helvetica Neue" panose="02000503000000020004" pitchFamily="2" charset="0"/>
              </a:rPr>
              <a:t> </a:t>
            </a:r>
            <a:endParaRPr lang="en-US" altLang="ko-KR" sz="2400" b="1" dirty="0">
              <a:latin typeface="Helvetica Neue" panose="02000503000000020004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effectLst/>
                <a:latin typeface="Helvetica Neue" panose="02000503000000020004" pitchFamily="2" charset="0"/>
              </a:rPr>
              <a:t>추적기가 정확하게 추적한 객체 수와 놓친 객체 수를 기반으로 하는 정확도</a:t>
            </a:r>
            <a:r>
              <a:rPr lang="en-US" altLang="ko-KR" sz="2400" dirty="0">
                <a:effectLst/>
                <a:latin typeface="Helvetica Neue" panose="02000503000000020004" pitchFamily="2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909AB7-F15B-0EBD-CFAE-E2748DDF2010}"/>
              </a:ext>
            </a:extLst>
          </p:cNvPr>
          <p:cNvSpPr txBox="1"/>
          <p:nvPr/>
        </p:nvSpPr>
        <p:spPr>
          <a:xfrm>
            <a:off x="609600" y="4189765"/>
            <a:ext cx="997351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342900" indent="-342900">
              <a:buFont typeface="Arial" panose="020B0604020202020204" pitchFamily="34" charset="0"/>
              <a:buChar char="•"/>
              <a:defRPr sz="2400" b="1">
                <a:effectLst/>
                <a:latin typeface="Helvetica Neue" panose="02000503000000020004" pitchFamily="2" charset="0"/>
              </a:defRPr>
            </a:lvl1pPr>
            <a:lvl2pPr marL="800100" lvl="1" indent="-342900">
              <a:buFont typeface="Arial" panose="020B0604020202020204" pitchFamily="34" charset="0"/>
              <a:buChar char="•"/>
              <a:defRPr sz="2400">
                <a:effectLst/>
                <a:latin typeface="Helvetica Neue" panose="02000503000000020004" pitchFamily="2" charset="0"/>
              </a:defRPr>
            </a:lvl2pPr>
          </a:lstStyle>
          <a:p>
            <a:r>
              <a:rPr lang="en" altLang="ko-KR" dirty="0"/>
              <a:t>IDF1(Intersection over Detection F1-score</a:t>
            </a:r>
            <a:r>
              <a:rPr lang="en-US" altLang="ko-KR" dirty="0"/>
              <a:t>)</a:t>
            </a:r>
            <a:endParaRPr lang="en" altLang="ko-KR" dirty="0"/>
          </a:p>
          <a:p>
            <a:pPr lvl="1"/>
            <a:r>
              <a:rPr lang="ko-KR" altLang="en-US" dirty="0"/>
              <a:t>추적기가 찾은 객체 중에서 실제 객체와 겹치는 영역의 비율을 측정</a:t>
            </a:r>
            <a:endParaRPr lang="en-US" altLang="ko-KR" dirty="0"/>
          </a:p>
          <a:p>
            <a:pPr lvl="1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객체 검출과 추적의 두 단계 모두에서 모델의 성능을 평가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D2F0A5-6EF8-55F9-74D3-9957EA6574B0}"/>
              </a:ext>
            </a:extLst>
          </p:cNvPr>
          <p:cNvSpPr txBox="1"/>
          <p:nvPr/>
        </p:nvSpPr>
        <p:spPr>
          <a:xfrm>
            <a:off x="2177728" y="451366"/>
            <a:ext cx="78365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3600" b="1" dirty="0">
                <a:effectLst/>
                <a:latin typeface="Helvetica Neue" panose="02000503000000020004" pitchFamily="2" charset="0"/>
              </a:rPr>
              <a:t>MOT </a:t>
            </a:r>
            <a:r>
              <a:rPr lang="ko-KR" altLang="en-US" sz="3600" b="1" dirty="0">
                <a:effectLst/>
                <a:latin typeface="Helvetica Neue" panose="02000503000000020004" pitchFamily="2" charset="0"/>
              </a:rPr>
              <a:t>추적 알고리즘의 성능 측정 지표</a:t>
            </a:r>
            <a:r>
              <a:rPr lang="en-US" altLang="ko-KR" sz="3600" b="1" dirty="0">
                <a:effectLst/>
                <a:latin typeface="Helvetica Neue" panose="02000503000000020004" pitchFamily="2" charset="0"/>
              </a:rPr>
              <a:t> 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936290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62B8770-6E00-E953-1823-BC867BC9B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730891"/>
            <a:ext cx="7772400" cy="417219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FC7279A-6A09-CF50-FA4D-C525E4CF8417}"/>
              </a:ext>
            </a:extLst>
          </p:cNvPr>
          <p:cNvSpPr/>
          <p:nvPr/>
        </p:nvSpPr>
        <p:spPr>
          <a:xfrm>
            <a:off x="2785640" y="5405377"/>
            <a:ext cx="6620719" cy="43983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032AD18-A4FF-76C7-8CBC-FC83C5638597}"/>
              </a:ext>
            </a:extLst>
          </p:cNvPr>
          <p:cNvSpPr txBox="1">
            <a:spLocks/>
          </p:cNvSpPr>
          <p:nvPr/>
        </p:nvSpPr>
        <p:spPr>
          <a:xfrm>
            <a:off x="838200" y="518229"/>
            <a:ext cx="10515600" cy="87336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b="1" dirty="0"/>
              <a:t>MOT </a:t>
            </a:r>
            <a:r>
              <a:rPr kumimoji="1" lang="en-US" altLang="ko-KR" sz="4800" b="1" dirty="0"/>
              <a:t>evaluation</a:t>
            </a:r>
            <a:r>
              <a:rPr kumimoji="1" lang="en-US" altLang="ko-KR" b="1" dirty="0"/>
              <a:t> results</a:t>
            </a:r>
          </a:p>
        </p:txBody>
      </p:sp>
    </p:spTree>
    <p:extLst>
      <p:ext uri="{BB962C8B-B14F-4D97-AF65-F5344CB8AC3E}">
        <p14:creationId xmlns:p14="http://schemas.microsoft.com/office/powerpoint/2010/main" val="2115014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4E8F7F-0FB8-247F-4AD4-539ADCB14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ko-KR" b="1" dirty="0"/>
              <a:t>SDE</a:t>
            </a:r>
            <a:br>
              <a:rPr kumimoji="1" lang="en-US" altLang="ko-KR" b="1" dirty="0"/>
            </a:br>
            <a:r>
              <a:rPr lang="en" altLang="ko-KR" sz="3600" dirty="0">
                <a:effectLst/>
                <a:latin typeface="Helvetica Neue" panose="02000503000000020004" pitchFamily="2" charset="0"/>
              </a:rPr>
              <a:t>(Separate Detection and Embedding model)</a:t>
            </a:r>
            <a:endParaRPr kumimoji="1"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04B263-48C6-E03E-4A47-DC0DBB6EE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>
                <a:effectLst/>
                <a:latin typeface="Helvetica Neue" panose="02000503000000020004" pitchFamily="2" charset="0"/>
              </a:rPr>
              <a:t>이 논문에서 사용한</a:t>
            </a:r>
            <a:r>
              <a:rPr lang="en-US" altLang="ko-KR" sz="2400" dirty="0">
                <a:latin typeface="Helvetica Neue" panose="02000503000000020004" pitchFamily="2" charset="0"/>
              </a:rPr>
              <a:t> </a:t>
            </a:r>
            <a:r>
              <a:rPr lang="ko-KR" altLang="en-US" sz="2400" dirty="0" err="1">
                <a:latin typeface="Helvetica Neue" panose="02000503000000020004" pitchFamily="2" charset="0"/>
              </a:rPr>
              <a:t>아키텍쳐</a:t>
            </a:r>
            <a:endParaRPr lang="en-US" altLang="ko-KR" sz="2400" dirty="0">
              <a:latin typeface="Helvetica Neue" panose="02000503000000020004" pitchFamily="2" charset="0"/>
            </a:endParaRPr>
          </a:p>
          <a:p>
            <a:pPr lvl="1"/>
            <a:r>
              <a:rPr lang="en" altLang="ko-KR" dirty="0">
                <a:latin typeface="Helvetica Neue" panose="02000503000000020004" pitchFamily="2" charset="0"/>
              </a:rPr>
              <a:t>Detector(YOLOX)</a:t>
            </a:r>
          </a:p>
          <a:p>
            <a:pPr lvl="2"/>
            <a:r>
              <a:rPr lang="ko-KR" altLang="en-US" dirty="0">
                <a:latin typeface="Helvetica Neue" panose="02000503000000020004" pitchFamily="2" charset="0"/>
              </a:rPr>
              <a:t>단일 프레임에 객체들을 찾고 </a:t>
            </a:r>
            <a:r>
              <a:rPr lang="en" altLang="ko-KR" dirty="0">
                <a:latin typeface="Helvetica Neue" panose="02000503000000020004" pitchFamily="2" charset="0"/>
              </a:rPr>
              <a:t>bounding box</a:t>
            </a:r>
            <a:r>
              <a:rPr lang="ko-KR" altLang="en-US" dirty="0">
                <a:latin typeface="Helvetica Neue" panose="02000503000000020004" pitchFamily="2" charset="0"/>
              </a:rPr>
              <a:t>에 넣는다</a:t>
            </a:r>
            <a:endParaRPr lang="en-US" altLang="ko-KR" dirty="0">
              <a:latin typeface="Helvetica Neue" panose="02000503000000020004" pitchFamily="2" charset="0"/>
            </a:endParaRPr>
          </a:p>
          <a:p>
            <a:pPr lvl="1"/>
            <a:r>
              <a:rPr lang="en" altLang="ko-KR" dirty="0">
                <a:latin typeface="Helvetica Neue" panose="02000503000000020004" pitchFamily="2" charset="0"/>
              </a:rPr>
              <a:t>Re-identification model(SMC)</a:t>
            </a:r>
          </a:p>
          <a:p>
            <a:pPr lvl="2"/>
            <a:r>
              <a:rPr lang="en" altLang="ko-KR" dirty="0">
                <a:latin typeface="Helvetica Neue" panose="02000503000000020004" pitchFamily="2" charset="0"/>
              </a:rPr>
              <a:t>box</a:t>
            </a:r>
            <a:r>
              <a:rPr lang="ko-KR" altLang="en-US" dirty="0">
                <a:latin typeface="Helvetica Neue" panose="02000503000000020004" pitchFamily="2" charset="0"/>
              </a:rPr>
              <a:t>에서 모든 객체 추출해서 </a:t>
            </a:r>
            <a:r>
              <a:rPr lang="en" altLang="ko-KR" dirty="0">
                <a:latin typeface="Helvetica Neue" panose="02000503000000020004" pitchFamily="2" charset="0"/>
              </a:rPr>
              <a:t>embedding </a:t>
            </a:r>
            <a:r>
              <a:rPr lang="ko-KR" altLang="en-US" dirty="0">
                <a:latin typeface="Helvetica Neue" panose="02000503000000020004" pitchFamily="2" charset="0"/>
              </a:rPr>
              <a:t>생성 </a:t>
            </a:r>
            <a:r>
              <a:rPr lang="en-US" altLang="ko-KR" dirty="0">
                <a:latin typeface="Helvetica Neue" panose="02000503000000020004" pitchFamily="2" charset="0"/>
              </a:rPr>
              <a:t>+ </a:t>
            </a:r>
            <a:r>
              <a:rPr lang="ko-KR" altLang="en-US" dirty="0">
                <a:latin typeface="Helvetica Neue" panose="02000503000000020004" pitchFamily="2" charset="0"/>
              </a:rPr>
              <a:t>기존의 궤도에 연결하거나 새로운 트랙 만들기</a:t>
            </a:r>
            <a:endParaRPr lang="en" altLang="ko-KR" dirty="0">
              <a:effectLst/>
              <a:latin typeface="Helvetica Neue" panose="02000503000000020004" pitchFamily="2" charset="0"/>
            </a:endParaRPr>
          </a:p>
          <a:p>
            <a:r>
              <a:rPr lang="en" altLang="ko-KR" sz="2400" dirty="0">
                <a:effectLst/>
                <a:latin typeface="Helvetica Neue" panose="02000503000000020004" pitchFamily="2" charset="0"/>
              </a:rPr>
              <a:t>real-time inference</a:t>
            </a:r>
            <a:r>
              <a:rPr lang="ko-KR" altLang="en-US" sz="2400" dirty="0">
                <a:effectLst/>
                <a:latin typeface="Helvetica Neue" panose="02000503000000020004" pitchFamily="2" charset="0"/>
              </a:rPr>
              <a:t>이 불가능하다</a:t>
            </a:r>
            <a:r>
              <a:rPr lang="en-US" altLang="ko-KR" sz="2400" dirty="0">
                <a:effectLst/>
                <a:latin typeface="Helvetica Neue" panose="02000503000000020004" pitchFamily="2" charset="0"/>
              </a:rPr>
              <a:t>.</a:t>
            </a:r>
            <a:r>
              <a:rPr lang="ko-KR" altLang="en-US" sz="2400" dirty="0">
                <a:effectLst/>
                <a:latin typeface="Helvetica Neue" panose="02000503000000020004" pitchFamily="2" charset="0"/>
              </a:rPr>
              <a:t> </a:t>
            </a:r>
            <a:r>
              <a:rPr lang="en-US" altLang="ko-KR" sz="2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ko-KR" altLang="en-US" sz="2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두 가지 모델을 동시에 돌리므로</a:t>
            </a:r>
            <a:r>
              <a:rPr lang="en-US" altLang="ko-KR" sz="2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endParaRPr lang="en-US" altLang="ko-KR" sz="2400" dirty="0">
              <a:effectLst/>
              <a:latin typeface="Helvetica Neue" panose="02000503000000020004" pitchFamily="2" charset="0"/>
            </a:endParaRPr>
          </a:p>
          <a:p>
            <a:endParaRPr kumimoji="1"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02C08C-7916-D638-F791-9B44C01A2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510802"/>
            <a:ext cx="7772400" cy="19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563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4E8F7F-0FB8-247F-4AD4-539ADCB14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" altLang="ko-KR" b="1" dirty="0">
                <a:effectLst/>
                <a:latin typeface="Helvetica Neue" panose="02000503000000020004" pitchFamily="2" charset="0"/>
              </a:rPr>
              <a:t>JDE</a:t>
            </a:r>
            <a:br>
              <a:rPr lang="en" altLang="ko-KR" b="1" dirty="0">
                <a:effectLst/>
                <a:latin typeface="Helvetica Neue" panose="02000503000000020004" pitchFamily="2" charset="0"/>
              </a:rPr>
            </a:br>
            <a:r>
              <a:rPr lang="en" altLang="ko-KR" sz="3600" dirty="0">
                <a:effectLst/>
                <a:latin typeface="Helvetica Neue" panose="02000503000000020004" pitchFamily="2" charset="0"/>
              </a:rPr>
              <a:t>(Joint Detection and Embedding)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04B263-48C6-E03E-4A47-DC0DBB6EE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966" y="1849742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ko-KR" altLang="en-US" dirty="0">
                <a:effectLst/>
                <a:latin typeface="Helvetica Neue" panose="02000503000000020004" pitchFamily="2" charset="0"/>
              </a:rPr>
              <a:t>두 </a:t>
            </a:r>
            <a:r>
              <a:rPr lang="ko-KR" altLang="en-US" dirty="0">
                <a:latin typeface="Helvetica Neue" panose="02000503000000020004" pitchFamily="2" charset="0"/>
              </a:rPr>
              <a:t>모델을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단일 네트워크로 합친 것 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(</a:t>
            </a:r>
            <a:r>
              <a:rPr lang="en" altLang="ko-KR" dirty="0">
                <a:effectLst/>
                <a:latin typeface="Helvetica Neue" panose="02000503000000020004" pitchFamily="2" charset="0"/>
              </a:rPr>
              <a:t>single-shot deep network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)</a:t>
            </a:r>
          </a:p>
          <a:p>
            <a:pPr lvl="2"/>
            <a:r>
              <a:rPr lang="ko-KR" altLang="en-US" sz="2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한</a:t>
            </a:r>
            <a:r>
              <a:rPr lang="ko-KR" altLang="en-US" sz="2400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sz="2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번의</a:t>
            </a:r>
            <a:r>
              <a:rPr lang="ko-KR" altLang="en-US" sz="2400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R" sz="2400" dirty="0">
                <a:effectLst/>
                <a:latin typeface="Helvetica Neue" panose="02000503000000020004" pitchFamily="2" charset="0"/>
              </a:rPr>
              <a:t>inference</a:t>
            </a:r>
            <a:r>
              <a:rPr lang="ko-KR" altLang="en-US" sz="2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</a:t>
            </a:r>
            <a:r>
              <a:rPr lang="ko-KR" altLang="en-US" sz="2400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sz="2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동시에</a:t>
            </a:r>
            <a:r>
              <a:rPr lang="ko-KR" altLang="en-US" sz="2400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sz="2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출력</a:t>
            </a:r>
            <a:endParaRPr lang="ko-KR" altLang="en-US" sz="2400" dirty="0">
              <a:effectLst/>
              <a:latin typeface="Helvetica Neue" panose="0200050300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effectLst/>
                <a:latin typeface="Helvetica Neue" panose="02000503000000020004" pitchFamily="2" charset="0"/>
              </a:rPr>
              <a:t>문제점</a:t>
            </a:r>
            <a:endParaRPr lang="en-US" altLang="ko-KR" dirty="0">
              <a:latin typeface="Helvetica Neue" panose="02000503000000020004" pitchFamily="2" charset="0"/>
            </a:endParaRPr>
          </a:p>
          <a:p>
            <a:pPr marL="1200150" lvl="2" indent="-285750"/>
            <a:r>
              <a:rPr lang="ko-KR" altLang="en-US" sz="2400" dirty="0">
                <a:effectLst/>
                <a:latin typeface="Helvetica Neue" panose="02000503000000020004" pitchFamily="2" charset="0"/>
              </a:rPr>
              <a:t>두 </a:t>
            </a:r>
            <a:r>
              <a:rPr lang="ko-KR" altLang="en-US" sz="2400" dirty="0" err="1">
                <a:effectLst/>
                <a:latin typeface="Helvetica Neue" panose="02000503000000020004" pitchFamily="2" charset="0"/>
              </a:rPr>
              <a:t>요소간의</a:t>
            </a:r>
            <a:r>
              <a:rPr lang="ko-KR" altLang="en-US" sz="2400" dirty="0">
                <a:effectLst/>
                <a:latin typeface="Helvetica Neue" panose="02000503000000020004" pitchFamily="2" charset="0"/>
              </a:rPr>
              <a:t> 충돌 발생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" altLang="ko-KR" sz="2400" dirty="0">
                <a:effectLst/>
                <a:latin typeface="Helvetica Neue" panose="02000503000000020004" pitchFamily="2" charset="0"/>
              </a:rPr>
              <a:t>Detector</a:t>
            </a:r>
            <a:r>
              <a:rPr lang="ko-KR" altLang="en-US" sz="2400" dirty="0">
                <a:effectLst/>
                <a:latin typeface="Helvetica Neue" panose="02000503000000020004" pitchFamily="2" charset="0"/>
              </a:rPr>
              <a:t>는 객체를 분류하기 위해  </a:t>
            </a:r>
            <a:r>
              <a:rPr lang="en" altLang="ko-KR" sz="2400" dirty="0">
                <a:effectLst/>
                <a:latin typeface="Helvetica Neue" panose="02000503000000020004" pitchFamily="2" charset="0"/>
              </a:rPr>
              <a:t>high-level </a:t>
            </a:r>
            <a:r>
              <a:rPr lang="ko-KR" altLang="en-US" sz="2400" dirty="0">
                <a:effectLst/>
                <a:latin typeface="Helvetica Neue" panose="02000503000000020004" pitchFamily="2" charset="0"/>
              </a:rPr>
              <a:t>기능 필요</a:t>
            </a:r>
          </a:p>
          <a:p>
            <a:pPr lvl="3"/>
            <a:r>
              <a:rPr lang="en" altLang="ko-KR" sz="2400" dirty="0">
                <a:effectLst/>
                <a:latin typeface="Helvetica Neue" panose="02000503000000020004" pitchFamily="2" charset="0"/>
              </a:rPr>
              <a:t>Re-identification model</a:t>
            </a:r>
            <a:r>
              <a:rPr lang="ko-KR" altLang="en-US" sz="2400" dirty="0">
                <a:effectLst/>
                <a:latin typeface="Helvetica Neue" panose="02000503000000020004" pitchFamily="2" charset="0"/>
              </a:rPr>
              <a:t>는 같은 클래스에서의 다른 인스턴스를 구별하기 위해 </a:t>
            </a:r>
            <a:r>
              <a:rPr lang="en" altLang="ko-KR" sz="2400" dirty="0">
                <a:effectLst/>
                <a:latin typeface="Helvetica Neue" panose="02000503000000020004" pitchFamily="2" charset="0"/>
              </a:rPr>
              <a:t>low-level </a:t>
            </a:r>
            <a:r>
              <a:rPr lang="ko-KR" altLang="en-US" sz="2400" dirty="0">
                <a:effectLst/>
                <a:latin typeface="Helvetica Neue" panose="02000503000000020004" pitchFamily="2" charset="0"/>
              </a:rPr>
              <a:t>기능 사용</a:t>
            </a:r>
            <a:endParaRPr lang="en-US" altLang="ko-KR" sz="2400" dirty="0">
              <a:effectLst/>
              <a:latin typeface="Helvetica Neue" panose="02000503000000020004" pitchFamily="2" charset="0"/>
            </a:endParaRPr>
          </a:p>
          <a:p>
            <a:pPr marL="1600200" lvl="3" indent="-228600">
              <a:buFont typeface="Arial" panose="020B0604020202020204" pitchFamily="34" charset="0"/>
              <a:buChar char="•"/>
            </a:pPr>
            <a:endParaRPr lang="en-US" altLang="ko-KR" sz="2400" dirty="0">
              <a:effectLst/>
              <a:latin typeface="Helvetica Neue" panose="02000503000000020004" pitchFamily="2" charset="0"/>
            </a:endParaRPr>
          </a:p>
          <a:p>
            <a:pPr lvl="2"/>
            <a:r>
              <a:rPr lang="en" altLang="ko-KR" sz="2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SDE</a:t>
            </a:r>
            <a:r>
              <a:rPr lang="ko-KR" altLang="en-US" sz="2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로는</a:t>
            </a:r>
            <a:r>
              <a:rPr lang="ko-KR" altLang="en-US" sz="2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</a:t>
            </a:r>
            <a:r>
              <a:rPr lang="ko-KR" altLang="en-US" sz="2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문제</a:t>
            </a:r>
            <a:r>
              <a:rPr lang="ko-KR" altLang="en-US" sz="2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해결</a:t>
            </a:r>
            <a:r>
              <a:rPr lang="ko-KR" altLang="en-US" sz="2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가능하므로 더 낫다고 판단하여 채택</a:t>
            </a:r>
            <a:endParaRPr lang="ko-KR" altLang="en-US" sz="2200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3521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488</Words>
  <Application>Microsoft Macintosh PowerPoint</Application>
  <PresentationFormat>와이드스크린</PresentationFormat>
  <Paragraphs>74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Apple SD Gothic Neo</vt:lpstr>
      <vt:lpstr>Arial</vt:lpstr>
      <vt:lpstr>Helvetica Neue</vt:lpstr>
      <vt:lpstr>Office 테마</vt:lpstr>
      <vt:lpstr>2차 미팅 보고</vt:lpstr>
      <vt:lpstr>SMILEtrack</vt:lpstr>
      <vt:lpstr>Tracking By-Detection(TBD)</vt:lpstr>
      <vt:lpstr>Siamese Network</vt:lpstr>
      <vt:lpstr>Siamese Network</vt:lpstr>
      <vt:lpstr>SMILEtrack은  MOTChallenge와 MOT17 테스트 세트에서  81.06 MOTA와 80.5 IDF1을 달성합니다. </vt:lpstr>
      <vt:lpstr>PowerPoint 프레젠테이션</vt:lpstr>
      <vt:lpstr>SDE (Separate Detection and Embedding model)</vt:lpstr>
      <vt:lpstr>JDE (Joint Detection and Embedding)</vt:lpstr>
      <vt:lpstr>SDE (Separate Detection and Embedding model)</vt:lpstr>
      <vt:lpstr>Methodology</vt:lpstr>
      <vt:lpstr>Hungarian Algorithm</vt:lpstr>
      <vt:lpstr>Hungarian Algorithm</vt:lpstr>
      <vt:lpstr>SLM for Re-ID</vt:lpstr>
      <vt:lpstr>Cosine Similarity</vt:lpstr>
      <vt:lpstr>The Image Slicing Attention (ISA) Block </vt:lpstr>
      <vt:lpstr>SMC (Similarity Matching Cascade)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2차 미팅 보고</dc:title>
  <dc:creator>신채영</dc:creator>
  <cp:lastModifiedBy>신채영</cp:lastModifiedBy>
  <cp:revision>2</cp:revision>
  <dcterms:created xsi:type="dcterms:W3CDTF">2023-03-19T14:05:12Z</dcterms:created>
  <dcterms:modified xsi:type="dcterms:W3CDTF">2023-03-20T03:51:18Z</dcterms:modified>
</cp:coreProperties>
</file>