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/>
    <p:restoredTop sz="94593"/>
  </p:normalViewPr>
  <p:slideViewPr>
    <p:cSldViewPr snapToGrid="0">
      <p:cViewPr>
        <p:scale>
          <a:sx n="114" d="100"/>
          <a:sy n="114" d="100"/>
        </p:scale>
        <p:origin x="6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62C8-50B2-C52D-E51F-9BDB809E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211E1-9C42-13DE-E6B4-8F5326F7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22D6-28B9-CFED-A226-AB0C29E5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DA17B-B20C-CB6E-5CFE-2EE506C3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9E07-CAF6-FFA0-EA46-5565120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77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AEA6A-6041-AC52-758D-C03FEC96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CEA-F168-8747-188B-FE3619CC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28B2C-B655-3EA3-251F-EE0008DA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32D89-7856-D5DE-14BA-2C9B8DD8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29686-CA98-7856-3057-CAB602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CFBC1-A83D-46BD-6540-58B5FAFA0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E24E7B-6A8D-A3CA-07D0-EB337543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7CF44-BD23-7939-CA89-99A6FE81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7778-8806-923A-0941-AD9D5FDE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8A48D-A9C5-BA4F-4723-8CD6FC5D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223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F7D5-8F24-D12A-0E75-D959628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9D544-9EB7-5BD2-E6F3-54825A01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C2B47-C9A7-2B21-E922-B85BEF0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45A4B-4BF1-7B85-985E-38264EC5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3895-2832-71D3-F718-34806E4C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3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5485-255C-4698-E2B2-FEE54B87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F50F4-BD48-E03A-7737-20A8E8FB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05C54-E717-2670-3D02-59045848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3840F-C113-F7DF-E3BC-28B62EF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416C1-948E-6724-5857-6F7D297D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67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81420-C813-B888-0148-4546DFD3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376F-AE27-0DC4-62C5-1FE681D7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8D4FD-FE61-68CA-73C6-1E9EE659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CF2DC-C24A-4C12-A322-6C2CD4A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FEDC4-4693-584E-43D6-4B0E8D31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D6DE8-6BF1-8CEC-61FF-3D2F74CC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7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3346-FE67-0651-9847-DE08083C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F1C5-3454-663B-CCA6-FEE12A82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C6EE6-D199-A44D-13D4-BF241455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1C9F3-ED95-DE7D-9899-A27B2CF9E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F91044-9DB8-0E75-BE9C-9CFF64D5E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617790-AC09-42EC-BEF9-9773C22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414F0-4C74-701B-6CCF-AC4CD4AD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8EF748-90D8-37B3-E551-8B72715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73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B730E-B2C3-BD77-418C-D7AA3283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8188A-C7E5-262D-D270-DA799BB7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43088-EBD0-FC66-D321-5913A50D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8B3D5-16F2-51BB-48CA-9DF9DF9E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0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821ECB-33BF-A0F7-16C9-897E57C4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3F9ABB-4563-9635-B846-1A22848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13D15-9FBB-F1DD-37DF-CAD1B4C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0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07A85-4B6A-2FD0-1A52-9105BBD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39DE-6D0F-E46E-1D70-BF079C52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40EAB-EC2C-C2AB-A385-BE20348B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BFB9A-A4F9-0551-F471-98A22DEE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DDB8BC-0BA8-4001-F356-6EEE99E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E2D67-936B-5EFB-FF7C-4868ED4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9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D450-6EAE-8582-9A3E-62F9D26E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41028D-E651-9460-1C38-617994550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9CAC2-70FE-1325-8378-57B71B62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F0663-0533-5136-EAF7-F94D85D8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99BEE-FF65-3C7A-BB5D-1C4C8A0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58AB0-548D-18DE-EA5E-EE5A7B8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06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C2610-0519-4DAB-7148-06155A84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7998D-9D6E-43FB-73E1-D0B75FFA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78EE2-1086-ED3B-CEF5-77D4A0E4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5249-4657-E144-BC7D-FA9EF63620A5}" type="datetimeFigureOut">
              <a:rPr kumimoji="1" lang="ko-KR" altLang="en-US" smtClean="0"/>
              <a:t>2023. 4. 5.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7D5B5-3753-8597-6FAA-C2B4485E9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C58AD-F29B-B6DB-4E53-8489F8D7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A1BB-E032-9E46-81E8-F5AB303959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6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5e5b258a370e49cf8ddf98fd4096c8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tchallenge.net/data/MOT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fzhang/ByteTr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주차 미팅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7C137-9560-D0EE-2790-3857A909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이규근</a:t>
            </a:r>
            <a:r>
              <a:rPr kumimoji="1" lang="ko-KR" altLang="en-US" dirty="0"/>
              <a:t> 신채영</a:t>
            </a:r>
          </a:p>
        </p:txBody>
      </p:sp>
    </p:spTree>
    <p:extLst>
      <p:ext uri="{BB962C8B-B14F-4D97-AF65-F5344CB8AC3E}">
        <p14:creationId xmlns:p14="http://schemas.microsoft.com/office/powerpoint/2010/main" val="34868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505ED-F0E9-7410-DD25-B8CA81C9A997}"/>
              </a:ext>
            </a:extLst>
          </p:cNvPr>
          <p:cNvSpPr txBox="1"/>
          <p:nvPr/>
        </p:nvSpPr>
        <p:spPr>
          <a:xfrm>
            <a:off x="550983" y="454089"/>
            <a:ext cx="1038664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-</a:t>
            </a:r>
            <a:r>
              <a:rPr lang="ko-KR" altLang="en-US" sz="2000" dirty="0" err="1"/>
              <a:t>v</a:t>
            </a:r>
            <a:r>
              <a:rPr lang="ko-KR" altLang="en-US" sz="2000" dirty="0"/>
              <a:t> 옵션</a:t>
            </a:r>
            <a:r>
              <a:rPr lang="en-US" altLang="ko-KR" sz="2000" dirty="0"/>
              <a:t>:</a:t>
            </a:r>
            <a:r>
              <a:rPr lang="ko-KR" altLang="en-US" sz="2000" dirty="0"/>
              <a:t> 호스트와 컨테이너 간에 디렉토리를 공유.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세 개의 디렉토리 공유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pretrained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datasets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YOLOX_outputs</a:t>
            </a: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—</a:t>
            </a:r>
            <a:r>
              <a:rPr lang="ko-KR" altLang="en-US" sz="2000" dirty="0" err="1"/>
              <a:t>device</a:t>
            </a:r>
            <a:r>
              <a:rPr lang="ko-KR" altLang="en-US" sz="2000" dirty="0"/>
              <a:t> 옵션</a:t>
            </a:r>
            <a:r>
              <a:rPr lang="en-US" altLang="ko-KR" sz="2000" dirty="0"/>
              <a:t>:</a:t>
            </a:r>
            <a:r>
              <a:rPr lang="ko-KR" altLang="en-US" sz="2000" dirty="0"/>
              <a:t>  호스트의 장치를 컨테이너와 공유 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/</a:t>
            </a:r>
            <a:r>
              <a:rPr lang="ko-KR" altLang="en-US" sz="2000" dirty="0" err="1"/>
              <a:t>dev</a:t>
            </a:r>
            <a:r>
              <a:rPr lang="ko-KR" altLang="en-US" sz="2000" dirty="0"/>
              <a:t>/video0 장치 공유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—</a:t>
            </a:r>
            <a:r>
              <a:rPr lang="ko-KR" altLang="en-US" sz="2000" dirty="0" err="1"/>
              <a:t>net</a:t>
            </a:r>
            <a:r>
              <a:rPr lang="ko-KR" altLang="en-US" sz="2000" dirty="0"/>
              <a:t>=</a:t>
            </a:r>
            <a:r>
              <a:rPr lang="ko-KR" altLang="en-US" sz="2000" dirty="0" err="1"/>
              <a:t>host</a:t>
            </a:r>
            <a:r>
              <a:rPr lang="ko-KR" altLang="en-US" sz="2000" dirty="0"/>
              <a:t> 옵션</a:t>
            </a:r>
            <a:r>
              <a:rPr lang="en-US" altLang="ko-KR" sz="2000" dirty="0"/>
              <a:t>:</a:t>
            </a:r>
            <a:r>
              <a:rPr lang="ko-KR" altLang="en-US" sz="2000" dirty="0"/>
              <a:t> 컨테이너와 호스트가 같은 네트워크를 사용하도록 설정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-</a:t>
            </a:r>
            <a:r>
              <a:rPr lang="ko-KR" altLang="en-US" sz="2000" dirty="0" err="1"/>
              <a:t>e</a:t>
            </a:r>
            <a:r>
              <a:rPr lang="ko-KR" altLang="en-US" sz="2000" dirty="0"/>
              <a:t> 옵션</a:t>
            </a:r>
            <a:r>
              <a:rPr lang="en-US" altLang="ko-KR" sz="2000" dirty="0"/>
              <a:t>:</a:t>
            </a:r>
            <a:r>
              <a:rPr lang="ko-KR" altLang="en-US" sz="2000" dirty="0"/>
              <a:t> 환경 변수 설정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XDG_RUNTIME_DIR과</a:t>
            </a:r>
            <a:r>
              <a:rPr lang="ko-KR" altLang="en-US" sz="2000" dirty="0"/>
              <a:t> DISPLAY 환경 변수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—</a:t>
            </a:r>
            <a:r>
              <a:rPr lang="ko-KR" altLang="en-US" sz="2000" dirty="0" err="1"/>
              <a:t>privileged</a:t>
            </a:r>
            <a:r>
              <a:rPr lang="ko-KR" altLang="en-US" sz="2000" dirty="0"/>
              <a:t> 옵션</a:t>
            </a:r>
            <a:r>
              <a:rPr lang="en-US" altLang="ko-KR" sz="2000" dirty="0"/>
              <a:t>:</a:t>
            </a:r>
            <a:r>
              <a:rPr lang="ko-KR" altLang="en-US" sz="2000" dirty="0"/>
              <a:t> 컨테이너가 호스트 시스템의 모든 기능을 사용할 수 있도록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77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200B-3D93-53ED-4091-1A0E0EC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</a:t>
            </a:r>
            <a:r>
              <a:rPr lang="ko-KR" altLang="en-US" dirty="0"/>
              <a:t>데이터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C6FFF-BDCD-9ACB-0436-42B44462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+mj-lt"/>
              </a:rPr>
              <a:t>images: </a:t>
            </a:r>
            <a:r>
              <a:rPr lang="ko-KR" altLang="en-US" b="0" i="0" dirty="0">
                <a:effectLst/>
                <a:latin typeface="+mj-lt"/>
              </a:rPr>
              <a:t>이미지에 대한 정보를 담고 있는 리스트</a:t>
            </a:r>
            <a:endParaRPr lang="en-US" altLang="ko-KR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+mj-lt"/>
              </a:rPr>
              <a:t>annotations: </a:t>
            </a:r>
            <a:r>
              <a:rPr lang="ko-KR" altLang="en-US" b="0" i="0" dirty="0">
                <a:effectLst/>
                <a:latin typeface="+mj-lt"/>
              </a:rPr>
              <a:t>객체에 대한 정보를 담고 있는 리스트 </a:t>
            </a:r>
            <a:endParaRPr lang="en-US" altLang="ko-KR" b="0" i="0" dirty="0">
              <a:effectLst/>
              <a:latin typeface="+mj-lt"/>
            </a:endParaRPr>
          </a:p>
          <a:p>
            <a:pPr lvl="1"/>
            <a:r>
              <a:rPr lang="ko-KR" altLang="en-US" b="0" i="0" dirty="0" err="1">
                <a:effectLst/>
                <a:latin typeface="+mj-lt"/>
              </a:rPr>
              <a:t>바운딩</a:t>
            </a:r>
            <a:r>
              <a:rPr lang="ko-KR" altLang="en-US" b="0" i="0" dirty="0">
                <a:effectLst/>
                <a:latin typeface="+mj-lt"/>
              </a:rPr>
              <a:t> 박스 좌표 등</a:t>
            </a:r>
            <a:endParaRPr lang="en-US" altLang="ko-KR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+mj-lt"/>
              </a:rPr>
              <a:t>categories: </a:t>
            </a:r>
            <a:r>
              <a:rPr lang="ko-KR" altLang="en-US" b="0" i="0" dirty="0">
                <a:effectLst/>
                <a:latin typeface="+mj-lt"/>
              </a:rPr>
              <a:t>객체 카테고리에 대한 정보를 담고 있는 리스트</a:t>
            </a:r>
            <a:endParaRPr lang="en" altLang="ko-KR" dirty="0">
              <a:effectLst/>
              <a:latin typeface="+mj-lt"/>
            </a:endParaRPr>
          </a:p>
          <a:p>
            <a:endParaRPr lang="en" altLang="ko-KR" dirty="0">
              <a:latin typeface="+mj-lt"/>
            </a:endParaRPr>
          </a:p>
          <a:p>
            <a:r>
              <a:rPr lang="en" altLang="ko-KR" dirty="0">
                <a:effectLst/>
                <a:latin typeface="+mj-lt"/>
              </a:rPr>
              <a:t>cd</a:t>
            </a:r>
            <a:r>
              <a:rPr lang="en" altLang="ko-KR" dirty="0">
                <a:latin typeface="+mj-lt"/>
              </a:rPr>
              <a:t> </a:t>
            </a:r>
            <a:r>
              <a:rPr lang="en" altLang="ko-KR" dirty="0">
                <a:effectLst/>
                <a:latin typeface="+mj-lt"/>
              </a:rPr>
              <a:t>&lt;</a:t>
            </a:r>
            <a:r>
              <a:rPr lang="en" altLang="ko-KR" dirty="0" err="1">
                <a:latin typeface="+mj-lt"/>
              </a:rPr>
              <a:t>ByteTrack_HOME</a:t>
            </a:r>
            <a:r>
              <a:rPr lang="en" altLang="ko-KR" dirty="0">
                <a:effectLst/>
                <a:latin typeface="+mj-lt"/>
              </a:rPr>
              <a:t>&gt;</a:t>
            </a:r>
            <a:endParaRPr lang="en" altLang="ko-KR" dirty="0">
              <a:latin typeface="+mj-lt"/>
            </a:endParaRPr>
          </a:p>
          <a:p>
            <a:r>
              <a:rPr lang="en" altLang="ko-KR" dirty="0">
                <a:latin typeface="+mj-lt"/>
              </a:rPr>
              <a:t>python3 tools/convert_mot20_to_coco.py</a:t>
            </a:r>
          </a:p>
          <a:p>
            <a:pPr lvl="1"/>
            <a:r>
              <a:rPr lang="en" altLang="ko-KR" b="0" i="0" dirty="0">
                <a:effectLst/>
                <a:latin typeface="+mj-lt"/>
              </a:rPr>
              <a:t>MOT20 </a:t>
            </a:r>
            <a:r>
              <a:rPr lang="ko-KR" altLang="en-US" b="0" i="0" dirty="0">
                <a:effectLst/>
                <a:latin typeface="+mj-lt"/>
              </a:rPr>
              <a:t>데이터셋에서 추적 데이터를 </a:t>
            </a:r>
            <a:r>
              <a:rPr lang="en" altLang="ko-KR" b="0" i="0" dirty="0">
                <a:effectLst/>
                <a:latin typeface="+mj-lt"/>
              </a:rPr>
              <a:t>COCO </a:t>
            </a:r>
            <a:r>
              <a:rPr lang="ko-KR" altLang="en-US" b="0" i="0" dirty="0">
                <a:effectLst/>
                <a:latin typeface="+mj-lt"/>
              </a:rPr>
              <a:t>데이터셋 형식으로 변환</a:t>
            </a:r>
            <a:endParaRPr lang="en-US" altLang="ko-KR" b="0" i="0" dirty="0">
              <a:effectLst/>
              <a:latin typeface="+mj-lt"/>
            </a:endParaRPr>
          </a:p>
          <a:p>
            <a:pPr lvl="1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7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200B-3D93-53ED-4091-1A0E0EC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C6FFF-BDCD-9ACB-0436-42B44462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>
                <a:latin typeface="+mj-lt"/>
              </a:rPr>
              <a:t>train.py</a:t>
            </a:r>
            <a:r>
              <a:rPr lang="ko-KR" altLang="en-US" dirty="0">
                <a:latin typeface="+mj-lt"/>
              </a:rPr>
              <a:t>에서 에러</a:t>
            </a:r>
            <a:endParaRPr lang="en-US" altLang="ko-KR" dirty="0">
              <a:latin typeface="+mj-lt"/>
            </a:endParaRPr>
          </a:p>
          <a:p>
            <a:pPr lvl="2"/>
            <a:r>
              <a:rPr lang="en" altLang="ko-KR" sz="1800" b="0" i="0" dirty="0" err="1">
                <a:effectLst/>
              </a:rPr>
              <a:t>num_gpu</a:t>
            </a:r>
            <a:r>
              <a:rPr lang="en" altLang="ko-KR" sz="1800" b="0" i="0" dirty="0">
                <a:effectLst/>
              </a:rPr>
              <a:t> = </a:t>
            </a:r>
            <a:r>
              <a:rPr lang="en" altLang="ko-KR" sz="1800" b="0" i="0" dirty="0" err="1">
                <a:effectLst/>
              </a:rPr>
              <a:t>torch.cuda.device_count</a:t>
            </a:r>
            <a:r>
              <a:rPr lang="en" altLang="ko-KR" sz="1800" b="0" i="0" dirty="0">
                <a:effectLst/>
              </a:rPr>
              <a:t>() if </a:t>
            </a:r>
            <a:r>
              <a:rPr lang="en" altLang="ko-KR" sz="1800" b="0" i="0" dirty="0" err="1">
                <a:effectLst/>
              </a:rPr>
              <a:t>args.devices</a:t>
            </a:r>
            <a:r>
              <a:rPr lang="en" altLang="ko-KR" sz="1800" b="0" i="0" dirty="0">
                <a:effectLst/>
              </a:rPr>
              <a:t> is None else </a:t>
            </a:r>
            <a:r>
              <a:rPr lang="en" altLang="ko-KR" sz="1800" b="0" i="0" dirty="0" err="1">
                <a:effectLst/>
              </a:rPr>
              <a:t>args</a:t>
            </a:r>
            <a:r>
              <a:rPr lang="en" altLang="ko-KR" sz="1800" b="0" i="0" dirty="0">
                <a:effectLst/>
              </a:rPr>
              <a:t>.</a:t>
            </a:r>
            <a:r>
              <a:rPr lang="en-US" altLang="ko-KR" sz="1800" dirty="0"/>
              <a:t>devices</a:t>
            </a:r>
            <a:endParaRPr lang="en" altLang="ko-KR" sz="1800" b="0" i="0" dirty="0">
              <a:effectLst/>
            </a:endParaRPr>
          </a:p>
          <a:p>
            <a:pPr lvl="2"/>
            <a:r>
              <a:rPr lang="en-US" altLang="ko-KR" sz="1800" dirty="0"/>
              <a:t>assert </a:t>
            </a:r>
            <a:r>
              <a:rPr lang="en-US" altLang="ko-KR" sz="1800" dirty="0" err="1"/>
              <a:t>num_gpu</a:t>
            </a:r>
            <a:r>
              <a:rPr lang="en-US" altLang="ko-KR" sz="1800" dirty="0"/>
              <a:t> &lt;= </a:t>
            </a:r>
            <a:r>
              <a:rPr lang="en-US" altLang="ko-KR" sz="1800" dirty="0" err="1"/>
              <a:t>torch.cuda.device_count</a:t>
            </a:r>
            <a:r>
              <a:rPr lang="en-US" altLang="ko-KR" sz="1800" dirty="0"/>
              <a:t>()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j-lt"/>
              </a:rPr>
              <a:t>Assertion error</a:t>
            </a:r>
          </a:p>
          <a:p>
            <a:pPr lvl="2"/>
            <a:r>
              <a:rPr lang="en-US" altLang="ko-KR" strike="sngStrike" dirty="0">
                <a:solidFill>
                  <a:srgbClr val="FF0000"/>
                </a:solidFill>
                <a:latin typeface="+mj-lt"/>
              </a:rPr>
              <a:t>CUDA</a:t>
            </a:r>
            <a:r>
              <a:rPr lang="ko-KR" altLang="en-US" strike="sngStrike" dirty="0" err="1">
                <a:solidFill>
                  <a:srgbClr val="FF0000"/>
                </a:solidFill>
                <a:latin typeface="+mj-lt"/>
              </a:rPr>
              <a:t>를</a:t>
            </a:r>
            <a:r>
              <a:rPr lang="ko-KR" altLang="en-US" strike="sngStrike" dirty="0">
                <a:solidFill>
                  <a:srgbClr val="FF0000"/>
                </a:solidFill>
                <a:latin typeface="+mj-lt"/>
              </a:rPr>
              <a:t> 지원하지 않아서 발생했다 예상했으나</a:t>
            </a:r>
            <a:endParaRPr lang="en-US" altLang="ko-KR" strike="sngStrike" dirty="0">
              <a:solidFill>
                <a:srgbClr val="FF0000"/>
              </a:solidFill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옵션 중 </a:t>
            </a:r>
            <a:r>
              <a:rPr lang="en-US" altLang="ko-KR" dirty="0">
                <a:latin typeface="+mj-lt"/>
              </a:rPr>
              <a:t>–d </a:t>
            </a:r>
            <a:r>
              <a:rPr lang="ko-KR" altLang="en-US" dirty="0">
                <a:latin typeface="+mj-lt"/>
              </a:rPr>
              <a:t>이 할당할 </a:t>
            </a:r>
            <a:r>
              <a:rPr lang="en-US" altLang="ko-KR" dirty="0" err="1">
                <a:latin typeface="+mj-lt"/>
              </a:rPr>
              <a:t>gpu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개수를 뜻하는데</a:t>
            </a:r>
            <a:r>
              <a:rPr lang="en-US" altLang="ko-KR" dirty="0">
                <a:latin typeface="+mj-lt"/>
              </a:rPr>
              <a:t> </a:t>
            </a:r>
          </a:p>
          <a:p>
            <a:pPr lvl="2"/>
            <a:r>
              <a:rPr lang="ko-KR" altLang="en-US" dirty="0">
                <a:latin typeface="+mj-lt"/>
              </a:rPr>
              <a:t>할당을 안 해줬을 경우 사용가능한 최대 자원이 할당된다</a:t>
            </a:r>
            <a:r>
              <a:rPr lang="en-US" altLang="ko-KR" dirty="0">
                <a:latin typeface="+mj-lt"/>
              </a:rPr>
              <a:t>.</a:t>
            </a:r>
          </a:p>
          <a:p>
            <a:pPr lvl="3"/>
            <a:r>
              <a:rPr lang="en" altLang="ko-KR" b="0" i="0" dirty="0" err="1">
                <a:effectLst/>
                <a:latin typeface="ui-monospace"/>
              </a:rPr>
              <a:t>num_gpu</a:t>
            </a:r>
            <a:r>
              <a:rPr lang="en" altLang="ko-KR" b="0" i="0" dirty="0">
                <a:effectLst/>
                <a:latin typeface="ui-monospace"/>
              </a:rPr>
              <a:t> = </a:t>
            </a:r>
            <a:r>
              <a:rPr lang="en" altLang="ko-KR" b="0" i="0" dirty="0" err="1">
                <a:effectLst/>
                <a:latin typeface="ui-monospace"/>
              </a:rPr>
              <a:t>torch.cuda.device_count</a:t>
            </a:r>
            <a:r>
              <a:rPr lang="en" altLang="ko-KR" b="0" i="0" dirty="0">
                <a:effectLst/>
                <a:latin typeface="ui-monospace"/>
              </a:rPr>
              <a:t>()</a:t>
            </a:r>
            <a:endParaRPr lang="en-US" altLang="ko-KR" b="0" i="0" dirty="0">
              <a:effectLst/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깃에서 제시한 예시에서는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가용 자원이 하나인데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이라고 옵션을 줬기 때문에 </a:t>
            </a:r>
            <a:r>
              <a:rPr lang="ko-KR" altLang="en-US" dirty="0">
                <a:latin typeface="+mj-lt"/>
              </a:rPr>
              <a:t>에러가 발생한 것</a:t>
            </a:r>
            <a:endParaRPr lang="en-US" altLang="ko-KR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해결</a:t>
            </a:r>
            <a:r>
              <a:rPr lang="en-US" altLang="ko-KR" dirty="0">
                <a:latin typeface="+mj-lt"/>
              </a:rPr>
              <a:t>!</a:t>
            </a:r>
          </a:p>
          <a:p>
            <a:pPr lvl="2"/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955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200B-3D93-53ED-4091-1A0E0EC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3E6626-F4F5-B35C-D9B1-CFF09BA7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28" y="1914800"/>
            <a:ext cx="74422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9703B-C32E-6C4E-D95D-42110379D021}"/>
              </a:ext>
            </a:extLst>
          </p:cNvPr>
          <p:cNvSpPr txBox="1"/>
          <p:nvPr/>
        </p:nvSpPr>
        <p:spPr>
          <a:xfrm>
            <a:off x="1078328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에러</a:t>
            </a:r>
          </a:p>
        </p:txBody>
      </p:sp>
    </p:spTree>
    <p:extLst>
      <p:ext uri="{BB962C8B-B14F-4D97-AF65-F5344CB8AC3E}">
        <p14:creationId xmlns:p14="http://schemas.microsoft.com/office/powerpoint/2010/main" val="13369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200B-3D93-53ED-4091-1A0E0EC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9703B-C32E-6C4E-D95D-42110379D021}"/>
              </a:ext>
            </a:extLst>
          </p:cNvPr>
          <p:cNvSpPr txBox="1"/>
          <p:nvPr/>
        </p:nvSpPr>
        <p:spPr>
          <a:xfrm>
            <a:off x="1078328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F512E-AA9D-B806-C4DE-F3A80D66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21" y="726223"/>
            <a:ext cx="3241261" cy="54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Docker(</a:t>
            </a:r>
            <a:r>
              <a:rPr kumimoji="1" lang="ko-KR" altLang="en-US" dirty="0" err="1"/>
              <a:t>도커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container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7C137-9560-D0EE-2790-3857A909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Söhne"/>
              </a:rPr>
              <a:t>애플리케이션을 실행하는 데 사용되는 </a:t>
            </a:r>
            <a:r>
              <a:rPr lang="ko-KR" altLang="en-US" b="0" i="0" dirty="0" err="1">
                <a:effectLst/>
                <a:latin typeface="Söhne"/>
              </a:rPr>
              <a:t>가상화된</a:t>
            </a:r>
            <a:r>
              <a:rPr lang="ko-KR" altLang="en-US" b="0" i="0" dirty="0">
                <a:effectLst/>
                <a:latin typeface="Söhne"/>
              </a:rPr>
              <a:t> 환경</a:t>
            </a:r>
            <a:endParaRPr lang="en-US" altLang="ko-KR" b="0" i="0" dirty="0">
              <a:effectLst/>
              <a:latin typeface="Söhne"/>
            </a:endParaRPr>
          </a:p>
          <a:p>
            <a:pPr algn="l"/>
            <a:r>
              <a:rPr lang="ko-KR" altLang="en-US" b="0" i="0" dirty="0">
                <a:effectLst/>
                <a:latin typeface="Söhne"/>
              </a:rPr>
              <a:t>각 </a:t>
            </a:r>
            <a:r>
              <a:rPr lang="en" altLang="ko-KR" b="0" i="0" dirty="0">
                <a:effectLst/>
                <a:latin typeface="Söhne"/>
              </a:rPr>
              <a:t>container</a:t>
            </a:r>
            <a:r>
              <a:rPr lang="ko-KR" altLang="en-US" b="0" i="0" dirty="0">
                <a:effectLst/>
                <a:latin typeface="Söhne"/>
              </a:rPr>
              <a:t>가 독립적으로 실행되며</a:t>
            </a:r>
            <a:r>
              <a:rPr lang="ko-KR" altLang="en-US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실행되는 애플리케이션은 호스트 시스템에 영향을 미치지 </a:t>
            </a:r>
            <a:r>
              <a:rPr lang="ko-KR" altLang="en-US" dirty="0">
                <a:latin typeface="Söhne"/>
              </a:rPr>
              <a:t>않는다</a:t>
            </a:r>
            <a:r>
              <a:rPr lang="en-US" altLang="ko-KR" dirty="0">
                <a:latin typeface="Söhne"/>
              </a:rPr>
              <a:t>.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2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서버 접속 및 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7C137-9560-D0EE-2790-3857A909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" altLang="ko-KR" sz="2400" dirty="0">
                <a:hlinkClick r:id="rId2"/>
              </a:rPr>
              <a:t>https://www.notion.so/5e5b258a370e49cf8ddf98fd4096c8ca</a:t>
            </a:r>
            <a:endParaRPr kumimoji="1" lang="en" altLang="ko-KR" sz="2400" dirty="0"/>
          </a:p>
          <a:p>
            <a:pPr lvl="1"/>
            <a:r>
              <a:rPr kumimoji="1" lang="ko-KR" altLang="en-US" dirty="0"/>
              <a:t>안내서를 따라 유저</a:t>
            </a:r>
            <a:r>
              <a:rPr kumimoji="1" lang="en-US" altLang="ko-KR" dirty="0"/>
              <a:t> student_00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접속해보려 했으나 </a:t>
            </a:r>
            <a:r>
              <a:rPr kumimoji="1" lang="ko-KR" altLang="en-US" dirty="0">
                <a:solidFill>
                  <a:srgbClr val="FF0000"/>
                </a:solidFill>
              </a:rPr>
              <a:t>실패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lang="en" altLang="ko-KR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" altLang="ko-KR" dirty="0" err="1">
                <a:solidFill>
                  <a:srgbClr val="EB5757"/>
                </a:solidFill>
                <a:effectLst/>
                <a:latin typeface="SFMono-Regular"/>
              </a:rPr>
              <a:t>etc</a:t>
            </a:r>
            <a:r>
              <a:rPr lang="en" altLang="ko-KR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" altLang="ko-KR" dirty="0" err="1">
                <a:solidFill>
                  <a:srgbClr val="EB5757"/>
                </a:solidFill>
                <a:effectLst/>
                <a:latin typeface="SFMono-Regular"/>
              </a:rPr>
              <a:t>ssh</a:t>
            </a:r>
            <a:r>
              <a:rPr lang="en" altLang="ko-KR" dirty="0">
                <a:solidFill>
                  <a:srgbClr val="EB5757"/>
                </a:solidFill>
                <a:effectLst/>
                <a:latin typeface="SFMono-Regular"/>
              </a:rPr>
              <a:t>/</a:t>
            </a:r>
            <a:r>
              <a:rPr lang="en" altLang="ko-KR" dirty="0" err="1">
                <a:solidFill>
                  <a:srgbClr val="EB5757"/>
                </a:solidFill>
                <a:effectLst/>
                <a:latin typeface="SFMono-Regular"/>
              </a:rPr>
              <a:t>ssh_config</a:t>
            </a:r>
            <a:r>
              <a:rPr lang="ko-KR" altLang="en-US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kumimoji="1" lang="ko-KR" altLang="en-US" dirty="0" err="1">
                <a:effectLst/>
                <a:latin typeface="SFMono-Regular"/>
              </a:rPr>
              <a:t>를</a:t>
            </a:r>
            <a:r>
              <a:rPr kumimoji="1" lang="ko-KR" altLang="en-US" dirty="0">
                <a:effectLst/>
                <a:latin typeface="SFMono-Regular"/>
              </a:rPr>
              <a:t> 선택하고 비밀번호를 입력하면 </a:t>
            </a:r>
            <a:r>
              <a:rPr kumimoji="1" lang="en-US" altLang="ko-KR" dirty="0" err="1">
                <a:effectLst/>
                <a:latin typeface="SFMono-Regular"/>
              </a:rPr>
              <a:t>vscode</a:t>
            </a:r>
            <a:r>
              <a:rPr kumimoji="1" lang="ko-KR" altLang="en-US" dirty="0">
                <a:effectLst/>
                <a:latin typeface="SFMono-Regular"/>
              </a:rPr>
              <a:t> </a:t>
            </a:r>
            <a:r>
              <a:rPr kumimoji="1" lang="en-US" altLang="ko-KR" dirty="0">
                <a:effectLst/>
                <a:latin typeface="SFMono-Regular"/>
              </a:rPr>
              <a:t>extension</a:t>
            </a:r>
            <a:r>
              <a:rPr kumimoji="1" lang="ko-KR" altLang="en-US" dirty="0">
                <a:effectLst/>
                <a:latin typeface="SFMono-Regular"/>
              </a:rPr>
              <a:t>화면으로 </a:t>
            </a:r>
            <a:r>
              <a:rPr kumimoji="1" lang="ko-KR" altLang="en-US" dirty="0" err="1">
                <a:effectLst/>
                <a:latin typeface="SFMono-Regular"/>
              </a:rPr>
              <a:t>돌아감</a:t>
            </a:r>
            <a:endParaRPr kumimoji="1" lang="en-US" altLang="ko-KR" dirty="0">
              <a:effectLst/>
              <a:latin typeface="SFMono-Regular"/>
            </a:endParaRPr>
          </a:p>
          <a:p>
            <a:r>
              <a:rPr kumimoji="1" lang="ko-KR" altLang="en-US" sz="2400" dirty="0">
                <a:latin typeface="SFMono-Regular"/>
              </a:rPr>
              <a:t>구글링을 통해 해결</a:t>
            </a:r>
            <a:endParaRPr kumimoji="1" lang="en-US" altLang="ko-KR" sz="2400" dirty="0">
              <a:latin typeface="SFMono-Regular"/>
            </a:endParaRPr>
          </a:p>
          <a:p>
            <a:pPr lvl="1"/>
            <a:r>
              <a:rPr kumimoji="1" lang="en-US" altLang="ko-KR" dirty="0"/>
              <a:t>Config file </a:t>
            </a:r>
            <a:r>
              <a:rPr kumimoji="1" lang="ko-KR" altLang="en-US" dirty="0"/>
              <a:t>하단에 아래 내용 추가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Host project2023</a:t>
            </a:r>
          </a:p>
          <a:p>
            <a:pPr lvl="3"/>
            <a:r>
              <a:rPr kumimoji="1" lang="en-US" altLang="ko-KR" dirty="0" err="1"/>
              <a:t>HostName</a:t>
            </a:r>
            <a:r>
              <a:rPr kumimoji="1" lang="en-US" altLang="ko-KR" dirty="0"/>
              <a:t>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166.104.112.56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Port 8022</a:t>
            </a:r>
          </a:p>
          <a:p>
            <a:pPr lvl="3"/>
            <a:r>
              <a:rPr kumimoji="1" lang="en-US" altLang="ko-KR" dirty="0"/>
              <a:t>User student_00</a:t>
            </a:r>
          </a:p>
          <a:p>
            <a:pPr lvl="1"/>
            <a:r>
              <a:rPr kumimoji="1" lang="ko-KR" altLang="en-US" dirty="0"/>
              <a:t>생성된 </a:t>
            </a:r>
            <a:r>
              <a:rPr kumimoji="1" lang="en-US" altLang="ko-KR" dirty="0"/>
              <a:t>host</a:t>
            </a:r>
            <a:r>
              <a:rPr kumimoji="1" lang="ko-KR" altLang="en-US" dirty="0"/>
              <a:t>에 연결 후 할당된 컨테이너에 접속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0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데이터 다운로드 및 업로드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7C137-9560-D0EE-2790-3857A909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>
                <a:hlinkClick r:id="rId2"/>
              </a:rPr>
              <a:t>https://motchallenge.net/data/MOT20/</a:t>
            </a:r>
            <a:endParaRPr lang="en-US" altLang="ko-KR" sz="2400" dirty="0"/>
          </a:p>
          <a:p>
            <a:pPr algn="l"/>
            <a:r>
              <a:rPr lang="en-US" altLang="ko-KR" sz="2400" dirty="0"/>
              <a:t>MOT20 </a:t>
            </a:r>
            <a:r>
              <a:rPr lang="ko-KR" altLang="en-US" sz="2400" dirty="0"/>
              <a:t>데이터 다운로드</a:t>
            </a:r>
            <a:endParaRPr lang="en-US" altLang="ko-KR" sz="2400" dirty="0"/>
          </a:p>
          <a:p>
            <a:pPr algn="l"/>
            <a:r>
              <a:rPr lang="ko-KR" altLang="en-US" sz="2400" dirty="0"/>
              <a:t>드래그로 컨테이너에 로드</a:t>
            </a:r>
            <a:endParaRPr lang="en-US" altLang="ko-KR" sz="2400" dirty="0"/>
          </a:p>
          <a:p>
            <a:pPr lvl="1"/>
            <a:r>
              <a:rPr lang="ko-KR" altLang="en-US" dirty="0"/>
              <a:t>시간이 </a:t>
            </a:r>
            <a:r>
              <a:rPr lang="en-US" altLang="ko-KR" dirty="0"/>
              <a:t>2</a:t>
            </a:r>
            <a:r>
              <a:rPr lang="ko-KR" altLang="en-US" dirty="0"/>
              <a:t>시간 이상 걸림</a:t>
            </a:r>
            <a:endParaRPr lang="en-US" altLang="ko-KR" dirty="0"/>
          </a:p>
          <a:p>
            <a:pPr lvl="1"/>
            <a:r>
              <a:rPr lang="ko-KR" altLang="en-US" dirty="0"/>
              <a:t>다른 방법</a:t>
            </a:r>
            <a:r>
              <a:rPr lang="en-US" altLang="ko-KR" dirty="0"/>
              <a:t>?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SCP(</a:t>
            </a:r>
            <a:r>
              <a:rPr lang="en" altLang="ko-KR" dirty="0">
                <a:solidFill>
                  <a:srgbClr val="FF0000"/>
                </a:solidFill>
              </a:rPr>
              <a:t>Secure Copy)</a:t>
            </a:r>
          </a:p>
          <a:p>
            <a:pPr lvl="1"/>
            <a:r>
              <a:rPr lang="ko-KR" altLang="en-US" dirty="0"/>
              <a:t>보안 채널을 통해 파일을 안전하게 전송하는 유틸리티</a:t>
            </a:r>
            <a:endParaRPr lang="en-US" altLang="ko-KR" dirty="0"/>
          </a:p>
          <a:p>
            <a:pPr lvl="1"/>
            <a:r>
              <a:rPr lang="en" altLang="ko-KR" dirty="0"/>
              <a:t>SSH </a:t>
            </a:r>
            <a:r>
              <a:rPr lang="ko-KR" altLang="en-US" dirty="0"/>
              <a:t>프로토콜을 기반으로 하며</a:t>
            </a:r>
            <a:r>
              <a:rPr lang="en-US" altLang="ko-KR" dirty="0"/>
              <a:t>, </a:t>
            </a:r>
            <a:r>
              <a:rPr lang="ko-KR" altLang="en-US" dirty="0"/>
              <a:t>리눅스와 유닉스 계열의 운영체제에서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02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SCP(secure copy)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35B96-0BDA-0607-E99B-90BF869D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7" y="2353400"/>
            <a:ext cx="10492776" cy="749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A19071-0132-AF01-981C-20D4CDAB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7" y="1801156"/>
            <a:ext cx="4968728" cy="35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15910-33E3-3951-E936-C9ABC66CB605}"/>
              </a:ext>
            </a:extLst>
          </p:cNvPr>
          <p:cNvSpPr txBox="1"/>
          <p:nvPr/>
        </p:nvSpPr>
        <p:spPr>
          <a:xfrm>
            <a:off x="809846" y="3442430"/>
            <a:ext cx="1015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파일을 호스트로 전송하는 과정에서 파일의 용량보다 파일 개수가 문제가 된다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Titillium"/>
              </a:rPr>
              <a:t>파일이 하나 전송될 때마다 전송에 관련된 </a:t>
            </a:r>
            <a:r>
              <a:rPr lang="en" altLang="ko-KR" sz="2400" b="0" i="0" dirty="0">
                <a:effectLst/>
                <a:latin typeface="Titillium"/>
              </a:rPr>
              <a:t>instance</a:t>
            </a:r>
            <a:r>
              <a:rPr lang="ko-KR" altLang="en-US" sz="2400" b="0" i="0" dirty="0" err="1">
                <a:effectLst/>
                <a:latin typeface="Titillium"/>
              </a:rPr>
              <a:t>를</a:t>
            </a:r>
            <a:r>
              <a:rPr lang="ko-KR" altLang="en-US" sz="2400" b="0" i="0" dirty="0">
                <a:effectLst/>
                <a:latin typeface="Titillium"/>
              </a:rPr>
              <a:t> 열어 전송을 하는데</a:t>
            </a:r>
            <a:r>
              <a:rPr lang="en-US" altLang="ko-KR" sz="2400" b="0" i="0" dirty="0">
                <a:effectLst/>
                <a:latin typeface="Titillium"/>
              </a:rPr>
              <a:t>, </a:t>
            </a:r>
            <a:r>
              <a:rPr lang="ko-KR" altLang="en-US" sz="2400" b="0" i="0" dirty="0">
                <a:effectLst/>
                <a:latin typeface="Titillium"/>
              </a:rPr>
              <a:t>이런 절차가 내부적으로 반복된다</a:t>
            </a:r>
            <a:r>
              <a:rPr lang="en-US" altLang="ko-KR" sz="2400" b="0" i="0" dirty="0">
                <a:effectLst/>
                <a:latin typeface="Titilliu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Instance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open/close</a:t>
            </a:r>
            <a:r>
              <a:rPr kumimoji="1" lang="ko-KR" altLang="en-US" sz="2400" dirty="0"/>
              <a:t>에 많은 시간이 필요하기 때문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ko-KR" altLang="en-US" sz="2400" dirty="0">
                <a:solidFill>
                  <a:srgbClr val="FF0000"/>
                </a:solidFill>
              </a:rPr>
              <a:t>파일을 압축한 후 호스트로 전송</a:t>
            </a:r>
          </a:p>
        </p:txBody>
      </p:sp>
    </p:spTree>
    <p:extLst>
      <p:ext uri="{BB962C8B-B14F-4D97-AF65-F5344CB8AC3E}">
        <p14:creationId xmlns:p14="http://schemas.microsoft.com/office/powerpoint/2010/main" val="18106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8F4D5-C1F9-B6AD-644F-E52B5620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Host to Container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78885-516C-A5D3-E262-3B21B917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docker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cp</a:t>
            </a:r>
            <a:r>
              <a:rPr lang="ko-KR" altLang="en-US" sz="2400" dirty="0"/>
              <a:t> /</a:t>
            </a:r>
            <a:r>
              <a:rPr lang="ko-KR" altLang="en-US" sz="2400" dirty="0" err="1"/>
              <a:t>data</a:t>
            </a:r>
            <a:r>
              <a:rPr lang="ko-KR" altLang="en-US" sz="2400" dirty="0"/>
              <a:t>/student_00/MOT20.tar student_00:/</a:t>
            </a:r>
            <a:r>
              <a:rPr lang="ko-KR" altLang="en-US" sz="2400" dirty="0" err="1"/>
              <a:t>root</a:t>
            </a:r>
            <a:r>
              <a:rPr lang="ko-KR" altLang="en-US" sz="2400" dirty="0"/>
              <a:t>/</a:t>
            </a:r>
            <a:r>
              <a:rPr lang="ko-KR" altLang="en-US" sz="2400" dirty="0" err="1"/>
              <a:t>data</a:t>
            </a:r>
            <a:r>
              <a:rPr lang="ko-KR" altLang="en-US" sz="2400" dirty="0"/>
              <a:t>/</a:t>
            </a:r>
            <a:endParaRPr kumimoji="1" lang="en-US" altLang="ko-KR" sz="2400" b="1" dirty="0"/>
          </a:p>
          <a:p>
            <a:r>
              <a:rPr kumimoji="1" lang="en-US" altLang="ko-KR" dirty="0"/>
              <a:t>Host </a:t>
            </a:r>
            <a:r>
              <a:rPr kumimoji="1" lang="ko-KR" altLang="en-US" dirty="0"/>
              <a:t>내의 파일을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컨테이너로 보내는 과정</a:t>
            </a:r>
            <a:endParaRPr kumimoji="1" lang="en-US" altLang="ko-KR" dirty="0"/>
          </a:p>
          <a:p>
            <a:r>
              <a:rPr kumimoji="1" lang="en-US" altLang="ko-KR" dirty="0"/>
              <a:t>Docker cp </a:t>
            </a:r>
            <a:r>
              <a:rPr kumimoji="1" lang="ko-KR" altLang="en-US" dirty="0"/>
              <a:t>키워드 사용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3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압축 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7C137-9560-D0EE-2790-3857A909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xf</a:t>
            </a:r>
            <a:r>
              <a:rPr lang="en-US" altLang="ko-KR" dirty="0"/>
              <a:t> MOT20.tar</a:t>
            </a:r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 환경의 압축 파일</a:t>
            </a:r>
            <a:r>
              <a:rPr lang="en-US" altLang="ko-KR" dirty="0"/>
              <a:t>(</a:t>
            </a:r>
            <a:r>
              <a:rPr lang="en-US" altLang="ko-KR" dirty="0" err="1"/>
              <a:t>bsd</a:t>
            </a:r>
            <a:r>
              <a:rPr lang="en-US" altLang="ko-KR" dirty="0"/>
              <a:t>-tar)</a:t>
            </a:r>
            <a:r>
              <a:rPr lang="ko-KR" altLang="en-US" dirty="0"/>
              <a:t>과 </a:t>
            </a:r>
            <a:r>
              <a:rPr lang="en-US" altLang="ko-KR" dirty="0"/>
              <a:t>Linux</a:t>
            </a:r>
            <a:r>
              <a:rPr lang="ko-KR" altLang="en-US" dirty="0"/>
              <a:t> 환경의 압축 파일</a:t>
            </a:r>
            <a:r>
              <a:rPr lang="en-US" altLang="ko-KR" dirty="0"/>
              <a:t>(gnu-tar)</a:t>
            </a:r>
            <a:r>
              <a:rPr lang="ko-KR" altLang="en-US" dirty="0"/>
              <a:t>의 차이를 무시하는 경고문이 나타난 후 성공적으로 압축 해제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FA5DE-321D-2072-AE23-441BB43A8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8" b="40646"/>
          <a:stretch/>
        </p:blipFill>
        <p:spPr>
          <a:xfrm>
            <a:off x="1767029" y="3272249"/>
            <a:ext cx="3802497" cy="25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519A-7418-C2A6-AE6D-4259451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Bytetrack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B0C8E9-5BC8-A922-21AC-8C3D25CC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5555" cy="4351338"/>
          </a:xfrm>
        </p:spPr>
        <p:txBody>
          <a:bodyPr>
            <a:normAutofit/>
          </a:bodyPr>
          <a:lstStyle/>
          <a:p>
            <a:r>
              <a:rPr lang="en" altLang="ko-KR" dirty="0">
                <a:hlinkClick r:id="rId2"/>
              </a:rPr>
              <a:t>https://github.com/ifzhang/ByteTrack</a:t>
            </a:r>
            <a:endParaRPr lang="en" altLang="ko-KR" dirty="0"/>
          </a:p>
          <a:p>
            <a:pPr lvl="1"/>
            <a:r>
              <a:rPr lang="ko-KR" altLang="en-US" dirty="0"/>
              <a:t>클론</a:t>
            </a:r>
            <a:endParaRPr lang="en-US" altLang="ko-KR" dirty="0"/>
          </a:p>
          <a:p>
            <a:r>
              <a:rPr lang="ko-KR" altLang="en-US" dirty="0"/>
              <a:t>필요한 것들 </a:t>
            </a:r>
            <a:r>
              <a:rPr lang="en-US" altLang="ko-KR" dirty="0"/>
              <a:t>install</a:t>
            </a:r>
          </a:p>
          <a:p>
            <a:pPr lvl="1"/>
            <a:r>
              <a:rPr lang="en-US" altLang="ko-KR" dirty="0" err="1"/>
              <a:t>Pycocotools</a:t>
            </a:r>
            <a:endParaRPr lang="en-US" altLang="ko-KR" dirty="0"/>
          </a:p>
          <a:p>
            <a:pPr lvl="2"/>
            <a:r>
              <a:rPr lang="ko-KR" altLang="en-US" dirty="0"/>
              <a:t>파이썬 객체 인식</a:t>
            </a:r>
            <a:endParaRPr lang="en-US" altLang="ko-KR" dirty="0"/>
          </a:p>
          <a:p>
            <a:pPr lvl="1"/>
            <a:r>
              <a:rPr lang="en-US" altLang="ko-KR" dirty="0" err="1"/>
              <a:t>Cython_bbox</a:t>
            </a:r>
            <a:endParaRPr lang="en-US" altLang="ko-KR" dirty="0"/>
          </a:p>
          <a:p>
            <a:pPr lvl="2"/>
            <a:r>
              <a:rPr lang="en" altLang="ko-KR" b="0" i="0" dirty="0">
                <a:effectLst/>
              </a:rPr>
              <a:t>Bounding Box </a:t>
            </a:r>
            <a:r>
              <a:rPr lang="ko-KR" altLang="en-US" b="0" i="0" dirty="0">
                <a:effectLst/>
              </a:rPr>
              <a:t>연산을 수행하기 위한 </a:t>
            </a:r>
            <a:r>
              <a:rPr lang="en" altLang="ko-KR" b="0" i="0" dirty="0" err="1">
                <a:effectLst/>
              </a:rPr>
              <a:t>Cython</a:t>
            </a:r>
            <a:r>
              <a:rPr lang="en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코드</a:t>
            </a:r>
            <a:endParaRPr lang="en-US" altLang="ko-KR" b="0" i="0" dirty="0">
              <a:effectLst/>
            </a:endParaRPr>
          </a:p>
          <a:p>
            <a:r>
              <a:rPr lang="en-US" altLang="ko-KR" dirty="0"/>
              <a:t>Docker Build(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</a:p>
          <a:p>
            <a:pPr lvl="1"/>
            <a:r>
              <a:rPr lang="en" altLang="ko-KR" b="0" i="0" dirty="0" err="1">
                <a:effectLst/>
              </a:rPr>
              <a:t>ByteTrack</a:t>
            </a:r>
            <a:r>
              <a:rPr lang="en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객체 검출 모델을 빌드하고 실행하기 위한 </a:t>
            </a:r>
            <a:r>
              <a:rPr lang="en" altLang="ko-KR" b="0" i="0" dirty="0">
                <a:effectLst/>
              </a:rPr>
              <a:t>Docker </a:t>
            </a:r>
            <a:r>
              <a:rPr lang="ko-KR" altLang="en-US" b="0" i="0" dirty="0">
                <a:effectLst/>
              </a:rPr>
              <a:t>이미지 생성</a:t>
            </a:r>
            <a:endParaRPr lang="en-US" altLang="ko-KR" b="0" i="0" dirty="0">
              <a:effectLst/>
            </a:endParaRPr>
          </a:p>
          <a:p>
            <a:pPr lvl="1"/>
            <a:endParaRPr lang="en-US" altLang="ko-KR" b="0" i="0" dirty="0">
              <a:solidFill>
                <a:srgbClr val="374151"/>
              </a:solidFill>
              <a:effectLst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505ED-F0E9-7410-DD25-B8CA81C9A997}"/>
              </a:ext>
            </a:extLst>
          </p:cNvPr>
          <p:cNvSpPr txBox="1"/>
          <p:nvPr/>
        </p:nvSpPr>
        <p:spPr>
          <a:xfrm>
            <a:off x="445475" y="278243"/>
            <a:ext cx="10386647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docker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</a:t>
            </a:r>
            <a:r>
              <a:rPr lang="ko-KR" altLang="en-US" sz="2000" dirty="0"/>
              <a:t> -</a:t>
            </a:r>
            <a:r>
              <a:rPr lang="ko-KR" altLang="en-US" sz="2000" dirty="0" err="1"/>
              <a:t>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bytetrack:latest</a:t>
            </a:r>
            <a:r>
              <a:rPr lang="ko-KR" altLang="en-US" sz="2000" dirty="0"/>
              <a:t> .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현재 위치에서 </a:t>
            </a:r>
            <a:r>
              <a:rPr lang="ko-KR" altLang="en-US" sz="2000" dirty="0" err="1"/>
              <a:t>Dockerfile을</a:t>
            </a:r>
            <a:r>
              <a:rPr lang="ko-KR" altLang="en-US" sz="2000" dirty="0"/>
              <a:t> 사용하여 </a:t>
            </a:r>
            <a:r>
              <a:rPr lang="ko-KR" altLang="en-US" sz="2000" dirty="0" err="1"/>
              <a:t>bytetrack:latest라는</a:t>
            </a:r>
            <a:r>
              <a:rPr lang="ko-KR" altLang="en-US" sz="2000" dirty="0"/>
              <a:t> 이름의 이미지 빌드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docker: command not found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컨테이너에 </a:t>
            </a:r>
            <a:r>
              <a:rPr lang="en-US" altLang="ko-KR" sz="2000" dirty="0"/>
              <a:t>docker </a:t>
            </a:r>
            <a:r>
              <a:rPr lang="ko-KR" altLang="en-US" sz="2000" dirty="0"/>
              <a:t>설치 완료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Is the daemon running?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Docker </a:t>
            </a:r>
            <a:r>
              <a:rPr lang="ko-KR" altLang="en-US" sz="2000" dirty="0" err="1">
                <a:solidFill>
                  <a:srgbClr val="FF0000"/>
                </a:solidFill>
              </a:rPr>
              <a:t>데몬이</a:t>
            </a:r>
            <a:r>
              <a:rPr lang="ko-KR" altLang="en-US" sz="2000" dirty="0">
                <a:solidFill>
                  <a:srgbClr val="FF0000"/>
                </a:solidFill>
              </a:rPr>
              <a:t> 실행되고 있지 않거나 현재 사용자가 </a:t>
            </a:r>
            <a:r>
              <a:rPr lang="en-US" altLang="ko-KR" sz="2000" dirty="0">
                <a:solidFill>
                  <a:srgbClr val="FF0000"/>
                </a:solidFill>
              </a:rPr>
              <a:t>Docker </a:t>
            </a:r>
            <a:r>
              <a:rPr lang="ko-KR" altLang="en-US" sz="2000" dirty="0">
                <a:solidFill>
                  <a:srgbClr val="FF0000"/>
                </a:solidFill>
              </a:rPr>
              <a:t>그룹에 속해 있지 않은 경우 발생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해결 못 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****************************************************************</a:t>
            </a: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mkdir</a:t>
            </a:r>
            <a:r>
              <a:rPr lang="ko-KR" altLang="en-US" sz="2000" dirty="0"/>
              <a:t> -</a:t>
            </a:r>
            <a:r>
              <a:rPr lang="ko-KR" altLang="en-US" sz="2000" dirty="0" err="1"/>
              <a:t>p</a:t>
            </a:r>
            <a:r>
              <a:rPr lang="ko-KR" altLang="en-US" sz="2000" dirty="0"/>
              <a:t> </a:t>
            </a:r>
            <a:r>
              <a:rPr lang="en" altLang="ko-KR" sz="2000" dirty="0"/>
              <a:t>pretrained</a:t>
            </a:r>
            <a:r>
              <a:rPr lang="en-US" altLang="ko-KR" sz="2000" dirty="0"/>
              <a:t>    </a:t>
            </a:r>
            <a:r>
              <a:rPr lang="en" altLang="ko-KR" sz="2000" dirty="0" err="1"/>
              <a:t>mkdir</a:t>
            </a:r>
            <a:r>
              <a:rPr lang="en" altLang="ko-KR" sz="2000" dirty="0"/>
              <a:t> -p </a:t>
            </a:r>
            <a:r>
              <a:rPr lang="en" altLang="ko-KR" sz="2000" dirty="0" err="1"/>
              <a:t>YOLOX_outputs</a:t>
            </a:r>
            <a:endParaRPr lang="en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두 개의 디렉토리 생성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xhost</a:t>
            </a:r>
            <a:r>
              <a:rPr lang="ko-KR" altLang="en-US" sz="2000" dirty="0"/>
              <a:t> +</a:t>
            </a:r>
            <a:r>
              <a:rPr lang="ko-KR" altLang="en-US" sz="2000" dirty="0" err="1"/>
              <a:t>local</a:t>
            </a:r>
            <a:r>
              <a:rPr lang="ko-KR" altLang="en-US" sz="2000" dirty="0"/>
              <a:t>: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명령어는 호스트에서 실행 중인 서버에 대한 로컬 접근 권한 부여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000" dirty="0"/>
              <a:t>docker run --</a:t>
            </a:r>
            <a:r>
              <a:rPr lang="en" altLang="ko-KR" sz="2000" dirty="0" err="1"/>
              <a:t>gpus</a:t>
            </a:r>
            <a:r>
              <a:rPr lang="en" altLang="ko-KR" sz="2000" dirty="0"/>
              <a:t> all -it –rm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Docker</a:t>
            </a:r>
            <a:r>
              <a:rPr lang="ko-KR" altLang="en-US" sz="2000" dirty="0"/>
              <a:t> 컨테이너 실행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--</a:t>
            </a:r>
            <a:r>
              <a:rPr lang="ko-KR" altLang="en-US" sz="2000" dirty="0" err="1"/>
              <a:t>gpus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all</a:t>
            </a:r>
            <a:r>
              <a:rPr lang="en-US" altLang="ko-KR" sz="2000" dirty="0"/>
              <a:t>:</a:t>
            </a:r>
            <a:r>
              <a:rPr lang="ko-KR" altLang="en-US" sz="2000" dirty="0"/>
              <a:t> 모든 GPU 사용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-</a:t>
            </a:r>
            <a:r>
              <a:rPr lang="ko-KR" altLang="en-US" sz="2000" dirty="0" err="1"/>
              <a:t>it</a:t>
            </a:r>
            <a:r>
              <a:rPr lang="en-US" altLang="ko-KR" sz="2000" dirty="0"/>
              <a:t>:</a:t>
            </a:r>
            <a:r>
              <a:rPr lang="ko-KR" altLang="en-US" sz="2000" dirty="0"/>
              <a:t> 대화형 모드로 실행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-</a:t>
            </a:r>
            <a:r>
              <a:rPr lang="ko-KR" altLang="en-US" sz="2000" dirty="0" err="1"/>
              <a:t>rm</a:t>
            </a:r>
            <a:r>
              <a:rPr lang="en-US" altLang="ko-KR" sz="2000" dirty="0"/>
              <a:t>:</a:t>
            </a:r>
            <a:r>
              <a:rPr lang="ko-KR" altLang="en-US" sz="2000" dirty="0"/>
              <a:t> 컨테이너가 종료될 때 자동으로 삭제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7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655</Words>
  <Application>Microsoft Macintosh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SFMono-Regular</vt:lpstr>
      <vt:lpstr>Söhne</vt:lpstr>
      <vt:lpstr>Titillium</vt:lpstr>
      <vt:lpstr>ui-monospace</vt:lpstr>
      <vt:lpstr>Arial</vt:lpstr>
      <vt:lpstr>Office 테마</vt:lpstr>
      <vt:lpstr>4주차 미팅 보고</vt:lpstr>
      <vt:lpstr>Docker(도커) container</vt:lpstr>
      <vt:lpstr>서버 접속 및 사용</vt:lpstr>
      <vt:lpstr>학습 데이터 다운로드 및 업로드</vt:lpstr>
      <vt:lpstr>SCP(secure copy) </vt:lpstr>
      <vt:lpstr>Host to Container</vt:lpstr>
      <vt:lpstr>압축 해제</vt:lpstr>
      <vt:lpstr>Bytetrack</vt:lpstr>
      <vt:lpstr>PowerPoint 프레젠테이션</vt:lpstr>
      <vt:lpstr>PowerPoint 프레젠테이션</vt:lpstr>
      <vt:lpstr>COCO 데이터 형식</vt:lpstr>
      <vt:lpstr>Training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미팅 보고</dc:title>
  <dc:creator>신채영</dc:creator>
  <cp:lastModifiedBy>신채영</cp:lastModifiedBy>
  <cp:revision>14</cp:revision>
  <dcterms:created xsi:type="dcterms:W3CDTF">2023-04-04T16:06:01Z</dcterms:created>
  <dcterms:modified xsi:type="dcterms:W3CDTF">2023-04-06T02:02:12Z</dcterms:modified>
</cp:coreProperties>
</file>