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919191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919191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919191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919191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919191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919191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919191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919191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919191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6" name="Shape 4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7" name="Shape 8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 { ApolloClient, InMemoryCache } from 'apollo-boost'</a:t>
            </a:r>
          </a:p>
          <a:p>
            <a:pPr/>
            <a:r>
              <a:t>import { ApolloProvider } from 'react-apollo'</a:t>
            </a:r>
          </a:p>
          <a:p>
            <a:pPr/>
            <a:r>
              <a:t>import { split } from 'apollo-link'</a:t>
            </a:r>
          </a:p>
          <a:p>
            <a:pPr/>
            <a:r>
              <a:t>import { HttpLink } from 'apollo-link-http'</a:t>
            </a:r>
          </a:p>
          <a:p>
            <a:pPr/>
            <a:r>
              <a:t>import { WebSocketLink } from 'apollo-link-ws'</a:t>
            </a:r>
          </a:p>
          <a:p>
            <a:pPr/>
            <a:r>
              <a:t>import { getMainDefinition } from ‘apollo-utilities'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標題"/>
          <p:cNvSpPr txBox="1"/>
          <p:nvPr>
            <p:ph type="body" sz="quarter" idx="21" hasCustomPrompt="1"/>
          </p:nvPr>
        </p:nvSpPr>
        <p:spPr>
          <a:xfrm>
            <a:off x="1308769" y="5147661"/>
            <a:ext cx="21766463" cy="1831341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lnSpc>
                <a:spcPts val="21900"/>
              </a:lnSpc>
              <a:spcBef>
                <a:spcPts val="0"/>
              </a:spcBef>
              <a:defRPr b="1" spc="979" sz="9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投影片標題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d Black (中文項目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圓角矩形"/>
          <p:cNvSpPr/>
          <p:nvPr>
            <p:ph type="body" sz="quarter" idx="21"/>
          </p:nvPr>
        </p:nvSpPr>
        <p:spPr>
          <a:xfrm>
            <a:off x="995843" y="515117"/>
            <a:ext cx="22392314" cy="133985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effectLst>
            <a:outerShdw sx="100000" sy="100000" kx="0" ky="0" algn="b" rotWithShape="0" blurRad="762000" dist="84195" dir="5400000">
              <a:srgbClr val="009193">
                <a:alpha val="43820"/>
              </a:srgbClr>
            </a:outerShdw>
          </a:effectLst>
        </p:spPr>
        <p:txBody>
          <a:bodyPr lIns="50800" tIns="50800" rIns="50800" bIns="50800" anchor="ctr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</a:p>
        </p:txBody>
      </p:sp>
      <p:sp>
        <p:nvSpPr>
          <p:cNvPr id="104" name="圓角矩形"/>
          <p:cNvSpPr/>
          <p:nvPr/>
        </p:nvSpPr>
        <p:spPr>
          <a:xfrm>
            <a:off x="876851" y="2199174"/>
            <a:ext cx="22630298" cy="13122480"/>
          </a:xfrm>
          <a:prstGeom prst="roundRect">
            <a:avLst>
              <a:gd name="adj" fmla="val 62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sx="100000" sy="100000" kx="0" ky="0" algn="b" rotWithShape="0" blurRad="635000" dist="84195" dir="540000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5" name="文字"/>
          <p:cNvSpPr txBox="1"/>
          <p:nvPr>
            <p:ph type="body" sz="quarter" idx="22" hasCustomPrompt="1"/>
          </p:nvPr>
        </p:nvSpPr>
        <p:spPr>
          <a:xfrm>
            <a:off x="2839474" y="6461886"/>
            <a:ext cx="18705052" cy="792228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marL="838200" indent="-838200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pc="324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文字</a:t>
            </a:r>
          </a:p>
        </p:txBody>
      </p:sp>
      <p:sp>
        <p:nvSpPr>
          <p:cNvPr id="106" name="圓角矩形"/>
          <p:cNvSpPr/>
          <p:nvPr/>
        </p:nvSpPr>
        <p:spPr>
          <a:xfrm>
            <a:off x="23373488" y="12751259"/>
            <a:ext cx="1545368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431800" dist="120923" dir="5400000">
              <a:srgbClr val="7A899F">
                <a:alpha val="31007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457200">
              <a:defRPr spc="-24">
                <a:solidFill>
                  <a:srgbClr val="7A899F"/>
                </a:solidFill>
              </a:defRPr>
            </a:pP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xfrm>
            <a:off x="23383147" y="12798091"/>
            <a:ext cx="681719" cy="459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d Black (項目 + co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圓角矩形"/>
          <p:cNvSpPr/>
          <p:nvPr>
            <p:ph type="body" sz="quarter" idx="21"/>
          </p:nvPr>
        </p:nvSpPr>
        <p:spPr>
          <a:xfrm>
            <a:off x="995843" y="515117"/>
            <a:ext cx="22392314" cy="133985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effectLst>
            <a:outerShdw sx="100000" sy="100000" kx="0" ky="0" algn="b" rotWithShape="0" blurRad="762000" dist="84195" dir="5400000">
              <a:srgbClr val="009193">
                <a:alpha val="43820"/>
              </a:srgbClr>
            </a:outerShdw>
          </a:effectLst>
        </p:spPr>
        <p:txBody>
          <a:bodyPr lIns="50800" tIns="50800" rIns="50800" bIns="50800" anchor="ctr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</a:p>
        </p:txBody>
      </p:sp>
      <p:sp>
        <p:nvSpPr>
          <p:cNvPr id="115" name="圓角矩形"/>
          <p:cNvSpPr/>
          <p:nvPr/>
        </p:nvSpPr>
        <p:spPr>
          <a:xfrm>
            <a:off x="876851" y="2199174"/>
            <a:ext cx="22630298" cy="13122480"/>
          </a:xfrm>
          <a:prstGeom prst="roundRect">
            <a:avLst>
              <a:gd name="adj" fmla="val 62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sx="100000" sy="100000" kx="0" ky="0" algn="b" rotWithShape="0" blurRad="635000" dist="84195" dir="540000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6" name="文字"/>
          <p:cNvSpPr txBox="1"/>
          <p:nvPr>
            <p:ph type="body" sz="quarter" idx="22" hasCustomPrompt="1"/>
          </p:nvPr>
        </p:nvSpPr>
        <p:spPr>
          <a:xfrm>
            <a:off x="2839474" y="4669809"/>
            <a:ext cx="18705052" cy="792228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marL="838200" indent="-838200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pc="324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文字</a:t>
            </a:r>
          </a:p>
        </p:txBody>
      </p:sp>
      <p:sp>
        <p:nvSpPr>
          <p:cNvPr id="117" name="main() {…"/>
          <p:cNvSpPr txBox="1"/>
          <p:nvPr>
            <p:ph type="body" sz="quarter" idx="23"/>
          </p:nvPr>
        </p:nvSpPr>
        <p:spPr>
          <a:xfrm>
            <a:off x="2849772" y="6883706"/>
            <a:ext cx="18684456" cy="2082801"/>
          </a:xfrm>
          <a:prstGeom prst="rect">
            <a:avLst/>
          </a:prstGeom>
          <a:solidFill>
            <a:srgbClr val="FFFFFF">
              <a:alpha val="89084"/>
            </a:srgbClr>
          </a:solidFill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>
            <a:spAutoFit/>
          </a:bodyPr>
          <a:lstStyle/>
          <a:p>
            <a:pPr defTabSz="1828433">
              <a:lnSpc>
                <a:spcPct val="100000"/>
              </a:lnSpc>
              <a:spcBef>
                <a:spcPts val="0"/>
              </a:spcBef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main() {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This is me.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18" name="圓角矩形"/>
          <p:cNvSpPr/>
          <p:nvPr/>
        </p:nvSpPr>
        <p:spPr>
          <a:xfrm>
            <a:off x="23373488" y="12751259"/>
            <a:ext cx="1545368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431800" dist="120923" dir="5400000">
              <a:srgbClr val="7A899F">
                <a:alpha val="31007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457200">
              <a:defRPr spc="-24">
                <a:solidFill>
                  <a:srgbClr val="7A899F"/>
                </a:solidFill>
              </a:defRPr>
            </a:pPr>
          </a:p>
        </p:txBody>
      </p:sp>
      <p:sp>
        <p:nvSpPr>
          <p:cNvPr id="119" name="幻燈片編號"/>
          <p:cNvSpPr txBox="1"/>
          <p:nvPr>
            <p:ph type="sldNum" sz="quarter" idx="2"/>
          </p:nvPr>
        </p:nvSpPr>
        <p:spPr>
          <a:xfrm>
            <a:off x="23381537" y="12798091"/>
            <a:ext cx="681718" cy="459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d Black (Item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圓角矩形"/>
          <p:cNvSpPr/>
          <p:nvPr/>
        </p:nvSpPr>
        <p:spPr>
          <a:xfrm>
            <a:off x="-656553" y="-6594"/>
            <a:ext cx="25697106" cy="13729188"/>
          </a:xfrm>
          <a:prstGeom prst="roundRect">
            <a:avLst>
              <a:gd name="adj" fmla="val 6759"/>
            </a:avLst>
          </a:prstGeom>
          <a:gradFill>
            <a:gsLst>
              <a:gs pos="0">
                <a:srgbClr val="E4EAF2">
                  <a:alpha val="62425"/>
                </a:srgbClr>
              </a:gs>
              <a:gs pos="100000">
                <a:srgbClr val="CFD8E4">
                  <a:alpha val="64889"/>
                </a:srgbClr>
              </a:gs>
            </a:gsLst>
            <a:lin ang="2150221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圓角矩形"/>
          <p:cNvSpPr/>
          <p:nvPr>
            <p:ph type="body" sz="quarter" idx="21"/>
          </p:nvPr>
        </p:nvSpPr>
        <p:spPr>
          <a:xfrm>
            <a:off x="995843" y="515117"/>
            <a:ext cx="22392314" cy="133985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effectLst>
            <a:outerShdw sx="100000" sy="100000" kx="0" ky="0" algn="b" rotWithShape="0" blurRad="762000" dist="84195" dir="5400000">
              <a:srgbClr val="009193">
                <a:alpha val="43820"/>
              </a:srgbClr>
            </a:outerShdw>
          </a:effectLst>
        </p:spPr>
        <p:txBody>
          <a:bodyPr lIns="50800" tIns="50800" rIns="50800" bIns="50800" anchor="ctr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</a:p>
        </p:txBody>
      </p:sp>
      <p:sp>
        <p:nvSpPr>
          <p:cNvPr id="128" name="圓角矩形"/>
          <p:cNvSpPr/>
          <p:nvPr/>
        </p:nvSpPr>
        <p:spPr>
          <a:xfrm>
            <a:off x="876851" y="2199174"/>
            <a:ext cx="22630298" cy="13122480"/>
          </a:xfrm>
          <a:prstGeom prst="roundRect">
            <a:avLst>
              <a:gd name="adj" fmla="val 62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sx="100000" sy="100000" kx="0" ky="0" algn="b" rotWithShape="0" blurRad="635000" dist="84195" dir="540000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/ 97"/>
          <p:cNvSpPr/>
          <p:nvPr/>
        </p:nvSpPr>
        <p:spPr>
          <a:xfrm>
            <a:off x="22946295" y="12751259"/>
            <a:ext cx="1972560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431800" dist="120923" dir="5400000">
              <a:srgbClr val="7A899F">
                <a:alpha val="31007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defRPr spc="-24">
                <a:solidFill>
                  <a:srgbClr val="7A899F"/>
                </a:solidFill>
              </a:defRPr>
            </a:lvl1pPr>
          </a:lstStyle>
          <a:p>
            <a:pPr/>
            <a:r>
              <a:t> / 97</a:t>
            </a:r>
          </a:p>
        </p:txBody>
      </p:sp>
      <p:sp>
        <p:nvSpPr>
          <p:cNvPr id="130" name="幻燈片編號"/>
          <p:cNvSpPr txBox="1"/>
          <p:nvPr>
            <p:ph type="sldNum" sz="quarter" idx="2"/>
          </p:nvPr>
        </p:nvSpPr>
        <p:spPr>
          <a:xfrm>
            <a:off x="23030062" y="12798091"/>
            <a:ext cx="681719" cy="459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圓角矩形"/>
          <p:cNvSpPr/>
          <p:nvPr>
            <p:ph type="body" sz="quarter" idx="22"/>
          </p:nvPr>
        </p:nvSpPr>
        <p:spPr>
          <a:xfrm>
            <a:off x="3234440" y="3372499"/>
            <a:ext cx="18390509" cy="1539584"/>
          </a:xfrm>
          <a:prstGeom prst="roundRect">
            <a:avLst>
              <a:gd name="adj" fmla="val 50000"/>
            </a:avLst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pc="552" sz="4600">
                <a:solidFill>
                  <a:srgbClr val="21212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32" name="橢圓形"/>
          <p:cNvSpPr/>
          <p:nvPr>
            <p:ph type="body" sz="quarter" idx="23"/>
          </p:nvPr>
        </p:nvSpPr>
        <p:spPr>
          <a:xfrm>
            <a:off x="2251868" y="3372499"/>
            <a:ext cx="1543714" cy="1539583"/>
          </a:xfrm>
          <a:prstGeom prst="ellipse">
            <a:avLst/>
          </a:prstGeom>
          <a:solidFill>
            <a:schemeClr val="accent1">
              <a:lumOff val="13529"/>
            </a:schemeClr>
          </a:solidFill>
        </p:spPr>
        <p:txBody>
          <a:bodyPr lIns="50800" tIns="50800" rIns="50800" bIns="50800" anchor="ctr">
            <a:no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圓角矩形"/>
          <p:cNvSpPr/>
          <p:nvPr/>
        </p:nvSpPr>
        <p:spPr>
          <a:xfrm>
            <a:off x="-656553" y="-6594"/>
            <a:ext cx="25697106" cy="13729188"/>
          </a:xfrm>
          <a:prstGeom prst="roundRect">
            <a:avLst>
              <a:gd name="adj" fmla="val 4620"/>
            </a:avLst>
          </a:prstGeom>
          <a:gradFill>
            <a:gsLst>
              <a:gs pos="0">
                <a:srgbClr val="E4EAF2">
                  <a:alpha val="62425"/>
                </a:srgbClr>
              </a:gs>
              <a:gs pos="100000">
                <a:srgbClr val="CFD8E4">
                  <a:alpha val="64889"/>
                </a:srgbClr>
              </a:gs>
            </a:gsLst>
            <a:lin ang="2150221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圓角矩形"/>
          <p:cNvSpPr/>
          <p:nvPr>
            <p:ph type="body" sz="quarter" idx="21"/>
          </p:nvPr>
        </p:nvSpPr>
        <p:spPr>
          <a:xfrm>
            <a:off x="1284110" y="791443"/>
            <a:ext cx="21815780" cy="1707130"/>
          </a:xfrm>
          <a:prstGeom prst="roundRect">
            <a:avLst>
              <a:gd name="adj" fmla="val 35140"/>
            </a:avLst>
          </a:prstGeom>
          <a:solidFill>
            <a:srgbClr val="FFFFFF"/>
          </a:solidFill>
          <a:effectLst>
            <a:outerShdw sx="100000" sy="100000" kx="0" ky="0" algn="b" rotWithShape="0" blurRad="762000" dist="84195" dir="5400000">
              <a:srgbClr val="009193">
                <a:alpha val="43820"/>
              </a:srgbClr>
            </a:outerShdw>
          </a:effectLst>
        </p:spPr>
        <p:txBody>
          <a:bodyPr lIns="50800" tIns="50800" rIns="50800" bIns="50800" anchor="ctr">
            <a:noAutofit/>
          </a:bodyPr>
          <a:lstStyle/>
          <a:p>
            <a:pPr algn="ctr" defTabSz="457200">
              <a:lnSpc>
                <a:spcPct val="11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</a:p>
        </p:txBody>
      </p:sp>
      <p:sp>
        <p:nvSpPr>
          <p:cNvPr id="141" name="圓角矩形"/>
          <p:cNvSpPr/>
          <p:nvPr/>
        </p:nvSpPr>
        <p:spPr>
          <a:xfrm>
            <a:off x="1284110" y="2869345"/>
            <a:ext cx="21815780" cy="11727172"/>
          </a:xfrm>
          <a:prstGeom prst="roundRect">
            <a:avLst>
              <a:gd name="adj" fmla="val 5014"/>
            </a:avLst>
          </a:prstGeom>
          <a:gradFill>
            <a:gsLst>
              <a:gs pos="0">
                <a:srgbClr val="3DC8FF"/>
              </a:gs>
              <a:gs pos="100000">
                <a:srgbClr val="328EF5"/>
              </a:gs>
            </a:gsLst>
            <a:lin ang="2270862"/>
          </a:gradFill>
          <a:ln w="12700">
            <a:miter lim="400000"/>
          </a:ln>
          <a:effectLst>
            <a:outerShdw sx="100000" sy="100000" kx="0" ky="0" algn="b" rotWithShape="0" blurRad="635000" dist="84195" dir="540000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/ 97"/>
          <p:cNvSpPr/>
          <p:nvPr/>
        </p:nvSpPr>
        <p:spPr>
          <a:xfrm>
            <a:off x="22946295" y="12751259"/>
            <a:ext cx="1972560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431800" dist="120923" dir="5400000">
              <a:srgbClr val="7A899F">
                <a:alpha val="31007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defRPr spc="-24">
                <a:solidFill>
                  <a:srgbClr val="7A899F"/>
                </a:solidFill>
              </a:defRPr>
            </a:lvl1pPr>
          </a:lstStyle>
          <a:p>
            <a:pPr/>
            <a:r>
              <a:t> / 97</a:t>
            </a:r>
          </a:p>
        </p:txBody>
      </p:sp>
      <p:sp>
        <p:nvSpPr>
          <p:cNvPr id="143" name="幻燈片編號"/>
          <p:cNvSpPr txBox="1"/>
          <p:nvPr>
            <p:ph type="sldNum" sz="quarter" idx="2"/>
          </p:nvPr>
        </p:nvSpPr>
        <p:spPr>
          <a:xfrm>
            <a:off x="23110023" y="12798092"/>
            <a:ext cx="615936" cy="459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d Blue (Item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圓角矩形"/>
          <p:cNvSpPr/>
          <p:nvPr/>
        </p:nvSpPr>
        <p:spPr>
          <a:xfrm>
            <a:off x="-656553" y="-6594"/>
            <a:ext cx="25697106" cy="13729188"/>
          </a:xfrm>
          <a:prstGeom prst="roundRect">
            <a:avLst>
              <a:gd name="adj" fmla="val 4620"/>
            </a:avLst>
          </a:prstGeom>
          <a:gradFill>
            <a:gsLst>
              <a:gs pos="0">
                <a:srgbClr val="E4EAF2">
                  <a:alpha val="62425"/>
                </a:srgbClr>
              </a:gs>
              <a:gs pos="100000">
                <a:srgbClr val="CFD8E4">
                  <a:alpha val="64889"/>
                </a:srgbClr>
              </a:gs>
            </a:gsLst>
            <a:lin ang="2150221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圓角矩形"/>
          <p:cNvSpPr/>
          <p:nvPr>
            <p:ph type="body" sz="quarter" idx="21"/>
          </p:nvPr>
        </p:nvSpPr>
        <p:spPr>
          <a:xfrm>
            <a:off x="1284110" y="791443"/>
            <a:ext cx="21815780" cy="1707130"/>
          </a:xfrm>
          <a:prstGeom prst="roundRect">
            <a:avLst>
              <a:gd name="adj" fmla="val 35140"/>
            </a:avLst>
          </a:prstGeom>
          <a:solidFill>
            <a:srgbClr val="FFFFFF"/>
          </a:solidFill>
          <a:effectLst>
            <a:outerShdw sx="100000" sy="100000" kx="0" ky="0" algn="b" rotWithShape="0" blurRad="762000" dist="84195" dir="5400000">
              <a:srgbClr val="009193">
                <a:alpha val="43820"/>
              </a:srgbClr>
            </a:outerShdw>
          </a:effectLst>
        </p:spPr>
        <p:txBody>
          <a:bodyPr lIns="50800" tIns="50800" rIns="50800" bIns="50800" anchor="ctr">
            <a:noAutofit/>
          </a:bodyPr>
          <a:lstStyle/>
          <a:p>
            <a:pPr algn="ctr" defTabSz="457200">
              <a:lnSpc>
                <a:spcPct val="11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</a:p>
        </p:txBody>
      </p:sp>
      <p:sp>
        <p:nvSpPr>
          <p:cNvPr id="152" name="圓角矩形"/>
          <p:cNvSpPr/>
          <p:nvPr/>
        </p:nvSpPr>
        <p:spPr>
          <a:xfrm>
            <a:off x="1284110" y="2869345"/>
            <a:ext cx="21815780" cy="11727172"/>
          </a:xfrm>
          <a:prstGeom prst="roundRect">
            <a:avLst>
              <a:gd name="adj" fmla="val 5014"/>
            </a:avLst>
          </a:prstGeom>
          <a:gradFill>
            <a:gsLst>
              <a:gs pos="0">
                <a:srgbClr val="3DC8FF"/>
              </a:gs>
              <a:gs pos="100000">
                <a:srgbClr val="328EF5"/>
              </a:gs>
            </a:gsLst>
            <a:lin ang="2270862"/>
          </a:gradFill>
          <a:ln w="12700">
            <a:miter lim="400000"/>
          </a:ln>
          <a:effectLst>
            <a:outerShdw sx="100000" sy="100000" kx="0" ky="0" algn="b" rotWithShape="0" blurRad="635000" dist="84195" dir="540000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/ 97"/>
          <p:cNvSpPr/>
          <p:nvPr/>
        </p:nvSpPr>
        <p:spPr>
          <a:xfrm>
            <a:off x="22946295" y="12751259"/>
            <a:ext cx="1972560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431800" dist="120923" dir="5400000">
              <a:srgbClr val="7A899F">
                <a:alpha val="31007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defRPr spc="-24">
                <a:solidFill>
                  <a:srgbClr val="7A899F"/>
                </a:solidFill>
              </a:defRPr>
            </a:lvl1pPr>
          </a:lstStyle>
          <a:p>
            <a:pPr/>
            <a:r>
              <a:t> / 97</a:t>
            </a:r>
          </a:p>
        </p:txBody>
      </p:sp>
      <p:sp>
        <p:nvSpPr>
          <p:cNvPr id="154" name="幻燈片編號"/>
          <p:cNvSpPr txBox="1"/>
          <p:nvPr>
            <p:ph type="sldNum" sz="quarter" idx="2"/>
          </p:nvPr>
        </p:nvSpPr>
        <p:spPr>
          <a:xfrm>
            <a:off x="23110023" y="12798092"/>
            <a:ext cx="615936" cy="459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文字"/>
          <p:cNvSpPr txBox="1"/>
          <p:nvPr>
            <p:ph type="body" sz="quarter" idx="22"/>
          </p:nvPr>
        </p:nvSpPr>
        <p:spPr>
          <a:xfrm>
            <a:off x="2839474" y="6424929"/>
            <a:ext cx="18705052" cy="866142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/>
          <a:p>
            <a:pPr marL="838200" indent="-838200" defTabSz="457200">
              <a:lnSpc>
                <a:spcPct val="140000"/>
              </a:lnSpc>
              <a:spcBef>
                <a:spcPts val="0"/>
              </a:spcBef>
              <a:buSzPct val="125000"/>
              <a:buChar char="•"/>
              <a:defRPr spc="360" sz="6000">
                <a:solidFill>
                  <a:srgbClr val="FFFFFF"/>
                </a:solidFill>
                <a:effectLst>
                  <a:outerShdw sx="100000" sy="100000" kx="0" ky="0" algn="b" rotWithShape="0" blurRad="12700" dist="25400" dir="18900000">
                    <a:srgbClr val="000000"/>
                  </a:outerShdw>
                </a:effectLst>
                <a:latin typeface="Heiti TC Light"/>
                <a:ea typeface="Heiti TC Light"/>
                <a:cs typeface="Heiti TC Light"/>
                <a:sym typeface="Heiti TC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感謝聆聽！"/>
          <p:cNvSpPr txBox="1"/>
          <p:nvPr/>
        </p:nvSpPr>
        <p:spPr>
          <a:xfrm>
            <a:off x="7961524" y="5324474"/>
            <a:ext cx="7872448" cy="183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lnSpc>
                <a:spcPts val="21900"/>
              </a:lnSpc>
              <a:defRPr spc="979" sz="9800">
                <a:solidFill>
                  <a:srgbClr val="FFFFFF"/>
                </a:solidFill>
              </a:defRPr>
            </a:lvl1pPr>
          </a:lstStyle>
          <a:p>
            <a:pPr/>
            <a:r>
              <a:t>感謝聆聽！</a:t>
            </a:r>
          </a:p>
        </p:txBody>
      </p:sp>
      <p:sp>
        <p:nvSpPr>
          <p:cNvPr id="16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與副標題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大標題文字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71" name="內文層級一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2" name="幻燈片編號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wrap="none" lIns="50800" tIns="50800" rIns="50800" bIns="50800" anchor="t"/>
          <a:lstStyle>
            <a:lvl1pPr algn="ctr" defTabSz="825500">
              <a:defRPr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影像"/>
          <p:cNvSpPr/>
          <p:nvPr>
            <p:ph type="pic" idx="21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0" name="大標題文字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lIns="50800" tIns="50800" rIns="50800" bIns="50800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81" name="內文層級一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lIns="50800" tIns="50800" rIns="50800" bIns="50800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2" name="幻燈片編號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wrap="none" lIns="50800" tIns="50800" rIns="50800" bIns="50800" anchor="t"/>
          <a:lstStyle>
            <a:lvl1pPr algn="ctr" defTabSz="825500">
              <a:defRPr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 - 中央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大標題文字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 lIns="50800" tIns="50800" rIns="50800" bIns="50800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90" name="幻燈片編號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wrap="none" lIns="50800" tIns="50800" rIns="50800" bIns="50800" anchor="t"/>
          <a:lstStyle>
            <a:lvl1pPr algn="ctr" defTabSz="825500">
              <a:defRPr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直式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影像"/>
          <p:cNvSpPr/>
          <p:nvPr>
            <p:ph type="pic" idx="21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8" name="大標題文字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8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99" name="內文層級一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lIns="50800" tIns="50800" rIns="50800" bIns="50800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0" name="幻燈片編號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wrap="none" lIns="50800" tIns="50800" rIns="50800" bIns="50800" anchor="t"/>
          <a:lstStyle>
            <a:lvl1pPr algn="ctr" defTabSz="825500">
              <a:defRPr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pag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/ 50"/>
          <p:cNvSpPr/>
          <p:nvPr/>
        </p:nvSpPr>
        <p:spPr>
          <a:xfrm>
            <a:off x="-220608" y="12901890"/>
            <a:ext cx="1972560" cy="55340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431800" dist="120923" dir="5400000">
              <a:srgbClr val="7A899F">
                <a:alpha val="31007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defRPr spc="-24">
                <a:solidFill>
                  <a:srgbClr val="7A899F"/>
                </a:solidFill>
              </a:defRPr>
            </a:lvl1pPr>
          </a:lstStyle>
          <a:p>
            <a:pPr/>
            <a:r>
              <a:t> / 50</a:t>
            </a:r>
          </a:p>
        </p:txBody>
      </p:sp>
      <p:sp>
        <p:nvSpPr>
          <p:cNvPr id="2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 - 上方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大標題文字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</p:spPr>
        <p:txBody>
          <a:bodyPr lIns="50800" tIns="50800" rIns="50800" bIns="50800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08" name="幻燈片編號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wrap="none" lIns="50800" tIns="50800" rIns="50800" bIns="50800" anchor="t"/>
          <a:lstStyle>
            <a:lvl1pPr algn="ctr" defTabSz="825500">
              <a:defRPr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與項目符號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大標題文字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</p:spPr>
        <p:txBody>
          <a:bodyPr lIns="50800" tIns="50800" rIns="50800" bIns="50800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6" name="內文層級一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544285" indent="-544285" defTabSz="825500">
              <a:lnSpc>
                <a:spcPct val="100000"/>
              </a:lnSpc>
              <a:spcBef>
                <a:spcPts val="5900"/>
              </a:spcBef>
              <a:buSzPct val="125000"/>
              <a:buChar char="•"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indent="-635000" defTabSz="825500">
              <a:lnSpc>
                <a:spcPct val="100000"/>
              </a:lnSpc>
              <a:spcBef>
                <a:spcPts val="5900"/>
              </a:spcBef>
              <a:buSzPct val="125000"/>
              <a:buChar char="•"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indent="-635000" defTabSz="825500">
              <a:lnSpc>
                <a:spcPct val="100000"/>
              </a:lnSpc>
              <a:spcBef>
                <a:spcPts val="5900"/>
              </a:spcBef>
              <a:buSzPct val="125000"/>
              <a:buChar char="•"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indent="-635000" defTabSz="825500">
              <a:lnSpc>
                <a:spcPct val="100000"/>
              </a:lnSpc>
              <a:spcBef>
                <a:spcPts val="5900"/>
              </a:spcBef>
              <a:buSzPct val="125000"/>
              <a:buChar char="•"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indent="-635000" defTabSz="825500">
              <a:lnSpc>
                <a:spcPct val="100000"/>
              </a:lnSpc>
              <a:spcBef>
                <a:spcPts val="5900"/>
              </a:spcBef>
              <a:buSzPct val="125000"/>
              <a:buChar char="•"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7" name="幻燈片編號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wrap="none" lIns="50800" tIns="50800" rIns="50800" bIns="50800" anchor="t"/>
          <a:lstStyle>
            <a:lvl1pPr algn="ctr" defTabSz="825500">
              <a:defRPr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、項目符號與照片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影像"/>
          <p:cNvSpPr/>
          <p:nvPr>
            <p:ph type="pic" idx="21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5" name="大標題文字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</p:spPr>
        <p:txBody>
          <a:bodyPr lIns="50800" tIns="50800" rIns="50800" bIns="50800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26" name="內文層級一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558800" indent="-558800" defTabSz="825500">
              <a:lnSpc>
                <a:spcPct val="100000"/>
              </a:lnSpc>
              <a:spcBef>
                <a:spcPts val="4500"/>
              </a:spcBef>
              <a:buSzPct val="125000"/>
              <a:buChar char="•"/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117600" indent="-558800" defTabSz="825500">
              <a:lnSpc>
                <a:spcPct val="100000"/>
              </a:lnSpc>
              <a:spcBef>
                <a:spcPts val="4500"/>
              </a:spcBef>
              <a:buSzPct val="125000"/>
              <a:buChar char="•"/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676400" indent="-558800" defTabSz="825500">
              <a:lnSpc>
                <a:spcPct val="100000"/>
              </a:lnSpc>
              <a:spcBef>
                <a:spcPts val="4500"/>
              </a:spcBef>
              <a:buSzPct val="125000"/>
              <a:buChar char="•"/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235200" indent="-558800" defTabSz="825500">
              <a:lnSpc>
                <a:spcPct val="100000"/>
              </a:lnSpc>
              <a:spcBef>
                <a:spcPts val="4500"/>
              </a:spcBef>
              <a:buSzPct val="125000"/>
              <a:buChar char="•"/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794000" indent="-558800" defTabSz="825500">
              <a:lnSpc>
                <a:spcPct val="100000"/>
              </a:lnSpc>
              <a:spcBef>
                <a:spcPts val="4500"/>
              </a:spcBef>
              <a:buSzPct val="125000"/>
              <a:buChar char="•"/>
              <a:defRPr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7" name="幻燈片編號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wrap="none" lIns="50800" tIns="50800" rIns="50800" bIns="50800" anchor="t"/>
          <a:lstStyle>
            <a:lvl1pPr algn="ctr" defTabSz="825500">
              <a:defRPr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項目符號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內文層級一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544285" indent="-544285" defTabSz="825500">
              <a:lnSpc>
                <a:spcPct val="100000"/>
              </a:lnSpc>
              <a:spcBef>
                <a:spcPts val="5900"/>
              </a:spcBef>
              <a:buSzPct val="125000"/>
              <a:buChar char="•"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indent="-635000" defTabSz="825500">
              <a:lnSpc>
                <a:spcPct val="100000"/>
              </a:lnSpc>
              <a:spcBef>
                <a:spcPts val="5900"/>
              </a:spcBef>
              <a:buSzPct val="125000"/>
              <a:buChar char="•"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indent="-635000" defTabSz="825500">
              <a:lnSpc>
                <a:spcPct val="100000"/>
              </a:lnSpc>
              <a:spcBef>
                <a:spcPts val="5900"/>
              </a:spcBef>
              <a:buSzPct val="125000"/>
              <a:buChar char="•"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indent="-635000" defTabSz="825500">
              <a:lnSpc>
                <a:spcPct val="100000"/>
              </a:lnSpc>
              <a:spcBef>
                <a:spcPts val="5900"/>
              </a:spcBef>
              <a:buSzPct val="125000"/>
              <a:buChar char="•"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indent="-635000" defTabSz="825500">
              <a:lnSpc>
                <a:spcPct val="100000"/>
              </a:lnSpc>
              <a:spcBef>
                <a:spcPts val="5900"/>
              </a:spcBef>
              <a:buSzPct val="125000"/>
              <a:buChar char="•"/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5" name="幻燈片編號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wrap="none" lIns="50800" tIns="50800" rIns="50800" bIns="50800" anchor="t"/>
          <a:lstStyle>
            <a:lvl1pPr algn="ctr" defTabSz="825500">
              <a:defRPr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一頁三張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影像"/>
          <p:cNvSpPr/>
          <p:nvPr>
            <p:ph type="pic" sz="quarter" idx="21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3" name="影像"/>
          <p:cNvSpPr/>
          <p:nvPr>
            <p:ph type="pic" sz="quarter" idx="22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4" name="影像"/>
          <p:cNvSpPr/>
          <p:nvPr>
            <p:ph type="pic" idx="23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5" name="幻燈片編號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wrap="none" lIns="50800" tIns="50800" rIns="50800" bIns="50800" anchor="t"/>
          <a:lstStyle>
            <a:lvl1pPr algn="ctr" defTabSz="825500">
              <a:defRPr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名言語錄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–王大明"/>
          <p:cNvSpPr txBox="1"/>
          <p:nvPr>
            <p:ph type="body" sz="quarter" idx="21"/>
          </p:nvPr>
        </p:nvSpPr>
        <p:spPr>
          <a:xfrm>
            <a:off x="2387600" y="8953500"/>
            <a:ext cx="19621500" cy="673100"/>
          </a:xfrm>
          <a:prstGeom prst="rect">
            <a:avLst/>
          </a:prstGeom>
        </p:spPr>
        <p:txBody>
          <a:bodyPr lIns="50800" tIns="50800" rIns="50800" bIns="50800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i="1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253" name="「在此輸入名言語錄。」"/>
          <p:cNvSpPr txBox="1"/>
          <p:nvPr>
            <p:ph type="body" sz="quarter" idx="22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254" name="幻燈片編號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wrap="none" lIns="50800" tIns="50800" rIns="50800" bIns="50800" anchor="t"/>
          <a:lstStyle>
            <a:lvl1pPr algn="ctr" defTabSz="825500">
              <a:defRPr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影像"/>
          <p:cNvSpPr/>
          <p:nvPr>
            <p:ph type="pic" idx="21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62" name="幻燈片編號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wrap="none" lIns="50800" tIns="50800" rIns="50800" bIns="50800" anchor="t"/>
          <a:lstStyle>
            <a:lvl1pPr algn="ctr" defTabSz="825500">
              <a:defRPr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幻燈片編號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wrap="none" lIns="50800" tIns="50800" rIns="50800" bIns="50800" anchor="t"/>
          <a:lstStyle>
            <a:lvl1pPr algn="ctr" defTabSz="825500">
              <a:defRPr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影像"/>
          <p:cNvSpPr/>
          <p:nvPr>
            <p:ph type="pic" idx="21"/>
          </p:nvPr>
        </p:nvSpPr>
        <p:spPr>
          <a:xfrm>
            <a:off x="-307975" y="-287382"/>
            <a:ext cx="24999950" cy="142907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77" name="圓角矩形"/>
          <p:cNvSpPr/>
          <p:nvPr/>
        </p:nvSpPr>
        <p:spPr>
          <a:xfrm>
            <a:off x="876851" y="598549"/>
            <a:ext cx="22630298" cy="12518902"/>
          </a:xfrm>
          <a:prstGeom prst="roundRect">
            <a:avLst>
              <a:gd name="adj" fmla="val 65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sx="100000" sy="100000" kx="0" ky="0" algn="b" rotWithShape="0" blurRad="635000" dist="84195" dir="540000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" name="幻燈片編號"/>
          <p:cNvSpPr txBox="1"/>
          <p:nvPr>
            <p:ph type="sldNum" sz="quarter" idx="2"/>
          </p:nvPr>
        </p:nvSpPr>
        <p:spPr>
          <a:xfrm>
            <a:off x="17509754" y="14665904"/>
            <a:ext cx="5686638" cy="459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9" name="/ 45"/>
          <p:cNvSpPr/>
          <p:nvPr/>
        </p:nvSpPr>
        <p:spPr>
          <a:xfrm>
            <a:off x="22946295" y="12751259"/>
            <a:ext cx="1972560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431800" dist="120923" dir="5400000">
              <a:srgbClr val="7A899F">
                <a:alpha val="31007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defRPr spc="-24">
                <a:solidFill>
                  <a:srgbClr val="7A899F"/>
                </a:solidFill>
              </a:defRPr>
            </a:lvl1pPr>
          </a:lstStyle>
          <a:p>
            <a:pPr/>
            <a:r>
              <a:t>/ 45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影像"/>
          <p:cNvSpPr/>
          <p:nvPr>
            <p:ph type="pic" sz="half" idx="21"/>
          </p:nvPr>
        </p:nvSpPr>
        <p:spPr>
          <a:xfrm>
            <a:off x="12195174" y="0"/>
            <a:ext cx="12188826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7" name="影像"/>
          <p:cNvSpPr/>
          <p:nvPr>
            <p:ph type="pic" sz="half" idx="22"/>
          </p:nvPr>
        </p:nvSpPr>
        <p:spPr>
          <a:xfrm>
            <a:off x="6350" y="0"/>
            <a:ext cx="1218882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8" name="幻燈片編號"/>
          <p:cNvSpPr txBox="1"/>
          <p:nvPr>
            <p:ph type="sldNum" sz="quarter" idx="2"/>
          </p:nvPr>
        </p:nvSpPr>
        <p:spPr>
          <a:xfrm>
            <a:off x="11785811" y="12151712"/>
            <a:ext cx="5686638" cy="385376"/>
          </a:xfrm>
          <a:prstGeom prst="rect">
            <a:avLst/>
          </a:prstGeom>
        </p:spPr>
        <p:txBody>
          <a:bodyPr/>
          <a:lstStyle>
            <a:lvl1pPr>
              <a:defRPr b="0" sz="2200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pag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/ 50"/>
          <p:cNvSpPr/>
          <p:nvPr/>
        </p:nvSpPr>
        <p:spPr>
          <a:xfrm>
            <a:off x="22946295" y="12751259"/>
            <a:ext cx="1972560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431800" dist="120923" dir="5400000">
              <a:srgbClr val="7A899F">
                <a:alpha val="31007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defRPr spc="-24">
                <a:solidFill>
                  <a:srgbClr val="7A899F"/>
                </a:solidFill>
              </a:defRPr>
            </a:lvl1pPr>
          </a:lstStyle>
          <a:p>
            <a:pPr/>
            <a:r>
              <a:t> / 50</a:t>
            </a:r>
          </a:p>
        </p:txBody>
      </p:sp>
      <p:sp>
        <p:nvSpPr>
          <p:cNvPr id="32" name="幻燈片編號"/>
          <p:cNvSpPr txBox="1"/>
          <p:nvPr>
            <p:ph type="sldNum" sz="quarter" idx="2"/>
          </p:nvPr>
        </p:nvSpPr>
        <p:spPr>
          <a:xfrm>
            <a:off x="23110023" y="12798092"/>
            <a:ext cx="615936" cy="459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影像"/>
          <p:cNvSpPr/>
          <p:nvPr>
            <p:ph type="pic" sz="quarter" idx="21"/>
          </p:nvPr>
        </p:nvSpPr>
        <p:spPr>
          <a:xfrm>
            <a:off x="1814732" y="5181384"/>
            <a:ext cx="2286222" cy="22862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96" name="影像"/>
          <p:cNvSpPr/>
          <p:nvPr>
            <p:ph type="pic" sz="quarter" idx="22"/>
          </p:nvPr>
        </p:nvSpPr>
        <p:spPr>
          <a:xfrm>
            <a:off x="7462115" y="5181384"/>
            <a:ext cx="2286223" cy="22862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97" name="影像"/>
          <p:cNvSpPr/>
          <p:nvPr>
            <p:ph type="pic" sz="quarter" idx="23"/>
          </p:nvPr>
        </p:nvSpPr>
        <p:spPr>
          <a:xfrm>
            <a:off x="13109500" y="5181384"/>
            <a:ext cx="2286223" cy="22862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98" name="影像"/>
          <p:cNvSpPr/>
          <p:nvPr>
            <p:ph type="pic" sz="quarter" idx="24"/>
          </p:nvPr>
        </p:nvSpPr>
        <p:spPr>
          <a:xfrm>
            <a:off x="18756884" y="5181384"/>
            <a:ext cx="2286223" cy="22862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99" name="幻燈片編號"/>
          <p:cNvSpPr txBox="1"/>
          <p:nvPr>
            <p:ph type="sldNum" sz="quarter" idx="2"/>
          </p:nvPr>
        </p:nvSpPr>
        <p:spPr>
          <a:xfrm>
            <a:off x="11785811" y="12151712"/>
            <a:ext cx="5686638" cy="385376"/>
          </a:xfrm>
          <a:prstGeom prst="rect">
            <a:avLst/>
          </a:prstGeom>
        </p:spPr>
        <p:txBody>
          <a:bodyPr/>
          <a:lstStyle>
            <a:lvl1pPr>
              <a:defRPr b="0" sz="2200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影像"/>
          <p:cNvSpPr/>
          <p:nvPr>
            <p:ph type="pic" idx="21"/>
          </p:nvPr>
        </p:nvSpPr>
        <p:spPr>
          <a:xfrm>
            <a:off x="11577025" y="-2"/>
            <a:ext cx="12806975" cy="1371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07" name="幻燈片編號"/>
          <p:cNvSpPr txBox="1"/>
          <p:nvPr>
            <p:ph type="sldNum" sz="quarter" idx="2"/>
          </p:nvPr>
        </p:nvSpPr>
        <p:spPr>
          <a:xfrm>
            <a:off x="11785811" y="12151712"/>
            <a:ext cx="5686638" cy="385376"/>
          </a:xfrm>
          <a:prstGeom prst="rect">
            <a:avLst/>
          </a:prstGeom>
        </p:spPr>
        <p:txBody>
          <a:bodyPr/>
          <a:lstStyle>
            <a:lvl1pPr>
              <a:defRPr b="0" sz="2200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影像"/>
          <p:cNvSpPr/>
          <p:nvPr>
            <p:ph type="pic" sz="half" idx="21"/>
          </p:nvPr>
        </p:nvSpPr>
        <p:spPr>
          <a:xfrm>
            <a:off x="9759950" y="0"/>
            <a:ext cx="14624050" cy="57912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5" name="/ 45"/>
          <p:cNvSpPr/>
          <p:nvPr/>
        </p:nvSpPr>
        <p:spPr>
          <a:xfrm>
            <a:off x="-408811" y="12751259"/>
            <a:ext cx="1972561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431800" dist="120923" dir="5400000">
              <a:srgbClr val="7A899F">
                <a:alpha val="31007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defRPr spc="-24">
                <a:solidFill>
                  <a:srgbClr val="7A899F"/>
                </a:solidFill>
              </a:defRPr>
            </a:lvl1pPr>
          </a:lstStyle>
          <a:p>
            <a:pPr/>
            <a:r>
              <a:t>      / 45</a:t>
            </a:r>
          </a:p>
        </p:txBody>
      </p:sp>
      <p:sp>
        <p:nvSpPr>
          <p:cNvPr id="316" name="幻燈片編號"/>
          <p:cNvSpPr txBox="1"/>
          <p:nvPr>
            <p:ph type="sldNum" sz="quarter" idx="2"/>
          </p:nvPr>
        </p:nvSpPr>
        <p:spPr>
          <a:xfrm>
            <a:off x="-131145" y="12798091"/>
            <a:ext cx="702901" cy="459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影像"/>
          <p:cNvSpPr/>
          <p:nvPr>
            <p:ph type="pic" idx="21"/>
          </p:nvPr>
        </p:nvSpPr>
        <p:spPr>
          <a:xfrm>
            <a:off x="9186926" y="-287382"/>
            <a:ext cx="15508224" cy="142907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4" name="幻燈片編號"/>
          <p:cNvSpPr txBox="1"/>
          <p:nvPr>
            <p:ph type="sldNum" sz="quarter" idx="2"/>
          </p:nvPr>
        </p:nvSpPr>
        <p:spPr>
          <a:xfrm>
            <a:off x="11785811" y="12151712"/>
            <a:ext cx="5686638" cy="385376"/>
          </a:xfrm>
          <a:prstGeom prst="rect">
            <a:avLst/>
          </a:prstGeom>
        </p:spPr>
        <p:txBody>
          <a:bodyPr/>
          <a:lstStyle>
            <a:lvl1pPr>
              <a:defRPr b="0" sz="2200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影像"/>
          <p:cNvSpPr/>
          <p:nvPr>
            <p:ph type="pic" idx="21"/>
          </p:nvPr>
        </p:nvSpPr>
        <p:spPr>
          <a:xfrm>
            <a:off x="4" y="0"/>
            <a:ext cx="24387174" cy="1371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2" name="幻燈片編號"/>
          <p:cNvSpPr txBox="1"/>
          <p:nvPr>
            <p:ph type="sldNum" sz="quarter" idx="2"/>
          </p:nvPr>
        </p:nvSpPr>
        <p:spPr>
          <a:xfrm>
            <a:off x="11785600" y="12148165"/>
            <a:ext cx="5689600" cy="392470"/>
          </a:xfrm>
          <a:prstGeom prst="rect">
            <a:avLst/>
          </a:prstGeom>
        </p:spPr>
        <p:txBody>
          <a:bodyPr/>
          <a:lstStyle>
            <a:lvl1pPr defTabSz="1828891">
              <a:defRPr b="0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大標題文字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</p:spPr>
        <p:txBody>
          <a:bodyPr lIns="91399" tIns="91399" rIns="91399" bIns="91399"/>
          <a:lstStyle>
            <a:lvl1pPr defTabSz="1828800">
              <a:defRPr sz="7400">
                <a:solidFill>
                  <a:srgbClr val="001E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40" name="內文層級一…"/>
          <p:cNvSpPr txBox="1"/>
          <p:nvPr>
            <p:ph type="body" idx="1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</p:spPr>
        <p:txBody>
          <a:bodyPr lIns="91399" tIns="91399" rIns="91399" bIns="91399"/>
          <a:lstStyle>
            <a:lvl1pPr marL="800100" indent="-685800" defTabSz="1828800">
              <a:buClr>
                <a:srgbClr val="000000"/>
              </a:buClr>
              <a:buSzPts val="4800"/>
              <a:buFont typeface="Arial"/>
              <a:buChar char="●"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37773" indent="-866273" defTabSz="1828800">
              <a:buClr>
                <a:srgbClr val="000000"/>
              </a:buClr>
              <a:buSzPts val="4800"/>
              <a:buFont typeface="Arial"/>
              <a:buChar char="○"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94973" indent="-866273" defTabSz="1828800">
              <a:buClr>
                <a:srgbClr val="000000"/>
              </a:buClr>
              <a:buSzPts val="4800"/>
              <a:buFont typeface="Arial"/>
              <a:buChar char="■"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52173" indent="-866273" defTabSz="1828800">
              <a:buClr>
                <a:srgbClr val="000000"/>
              </a:buClr>
              <a:buSzPts val="4800"/>
              <a:buFont typeface="Arial"/>
              <a:buChar char="●"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09373" indent="-866273" defTabSz="1828800">
              <a:buClr>
                <a:srgbClr val="000000"/>
              </a:buClr>
              <a:buSzPts val="4800"/>
              <a:buFont typeface="Arial"/>
              <a:buChar char="○"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41" name="幻燈片編號"/>
          <p:cNvSpPr txBox="1"/>
          <p:nvPr>
            <p:ph type="sldNum" sz="quarter" idx="2"/>
          </p:nvPr>
        </p:nvSpPr>
        <p:spPr>
          <a:xfrm>
            <a:off x="22144817" y="12794951"/>
            <a:ext cx="562784" cy="565698"/>
          </a:xfrm>
          <a:prstGeom prst="rect">
            <a:avLst/>
          </a:prstGeom>
        </p:spPr>
        <p:txBody>
          <a:bodyPr wrap="none" lIns="91399" tIns="91399" rIns="91399" bIns="91399"/>
          <a:lstStyle>
            <a:lvl1pPr defTabSz="1828800">
              <a:defRPr b="0"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大標題文字"/>
          <p:cNvSpPr txBox="1"/>
          <p:nvPr>
            <p:ph type="title"/>
          </p:nvPr>
        </p:nvSpPr>
        <p:spPr>
          <a:xfrm>
            <a:off x="831199" y="906266"/>
            <a:ext cx="22721602" cy="1527201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2438400">
              <a:lnSpc>
                <a:spcPct val="100000"/>
              </a:lnSpc>
              <a:defRPr sz="7400">
                <a:solidFill>
                  <a:srgbClr val="001E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49" name="Google Shape;22;p4"/>
          <p:cNvSpPr/>
          <p:nvPr/>
        </p:nvSpPr>
        <p:spPr>
          <a:xfrm>
            <a:off x="1121732" y="2651386"/>
            <a:ext cx="5583201" cy="127201"/>
          </a:xfrm>
          <a:prstGeom prst="roundRect">
            <a:avLst>
              <a:gd name="adj" fmla="val 50000"/>
            </a:avLst>
          </a:prstGeom>
          <a:solidFill>
            <a:srgbClr val="001E4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2438400">
              <a:defRPr b="0" sz="3600">
                <a:solidFill>
                  <a:srgbClr val="001E4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0" name="內文層級一…"/>
          <p:cNvSpPr txBox="1"/>
          <p:nvPr>
            <p:ph type="body" idx="1"/>
          </p:nvPr>
        </p:nvSpPr>
        <p:spPr>
          <a:xfrm>
            <a:off x="831199" y="3324866"/>
            <a:ext cx="22721602" cy="9110401"/>
          </a:xfrm>
          <a:prstGeom prst="rect">
            <a:avLst/>
          </a:prstGeom>
        </p:spPr>
        <p:txBody>
          <a:bodyPr lIns="243799" tIns="243799" rIns="243799" bIns="243799"/>
          <a:lstStyle>
            <a:lvl1pPr marL="1028700" indent="-914400" defTabSz="2438400">
              <a:lnSpc>
                <a:spcPct val="115000"/>
              </a:lnSpc>
              <a:spcBef>
                <a:spcPts val="2600"/>
              </a:spcBef>
              <a:buClr>
                <a:srgbClr val="000000"/>
              </a:buClr>
              <a:buSzPts val="4800"/>
              <a:buFont typeface="Arial"/>
              <a:buChar char="●"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685471" indent="-1088571" defTabSz="2438400">
              <a:lnSpc>
                <a:spcPct val="115000"/>
              </a:lnSpc>
              <a:spcBef>
                <a:spcPts val="2600"/>
              </a:spcBef>
              <a:buClr>
                <a:srgbClr val="000000"/>
              </a:buClr>
              <a:buSzPts val="4800"/>
              <a:buFont typeface="Arial"/>
              <a:buChar char="○"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42671" indent="-1088571" defTabSz="2438400">
              <a:lnSpc>
                <a:spcPct val="115000"/>
              </a:lnSpc>
              <a:spcBef>
                <a:spcPts val="2600"/>
              </a:spcBef>
              <a:buClr>
                <a:srgbClr val="000000"/>
              </a:buClr>
              <a:buSzPts val="4800"/>
              <a:buFont typeface="Arial"/>
              <a:buChar char="■"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9871" indent="-1088571" defTabSz="2438400">
              <a:lnSpc>
                <a:spcPct val="115000"/>
              </a:lnSpc>
              <a:spcBef>
                <a:spcPts val="2600"/>
              </a:spcBef>
              <a:buClr>
                <a:srgbClr val="000000"/>
              </a:buClr>
              <a:buSzPts val="4800"/>
              <a:buFont typeface="Arial"/>
              <a:buChar char="●"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57071" indent="-1088571" defTabSz="2438400">
              <a:lnSpc>
                <a:spcPct val="115000"/>
              </a:lnSpc>
              <a:spcBef>
                <a:spcPts val="2600"/>
              </a:spcBef>
              <a:buClr>
                <a:srgbClr val="000000"/>
              </a:buClr>
              <a:buSzPts val="4800"/>
              <a:buFont typeface="Arial"/>
              <a:buChar char="○"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1" name="幻燈片編號"/>
          <p:cNvSpPr txBox="1"/>
          <p:nvPr>
            <p:ph type="sldNum" sz="quarter" idx="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</p:spPr>
        <p:txBody>
          <a:bodyPr wrap="none" lIns="243799" tIns="243799" rIns="243799" bIns="243799"/>
          <a:lstStyle>
            <a:lvl1pPr defTabSz="2438400">
              <a:defRPr b="0"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大標題文字"/>
          <p:cNvSpPr txBox="1"/>
          <p:nvPr>
            <p:ph type="title"/>
          </p:nvPr>
        </p:nvSpPr>
        <p:spPr>
          <a:xfrm>
            <a:off x="831199" y="906266"/>
            <a:ext cx="22721602" cy="1527201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2438400">
              <a:lnSpc>
                <a:spcPct val="100000"/>
              </a:lnSpc>
              <a:defRPr sz="7400">
                <a:solidFill>
                  <a:srgbClr val="001E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59" name="Google Shape;27;p5"/>
          <p:cNvSpPr/>
          <p:nvPr/>
        </p:nvSpPr>
        <p:spPr>
          <a:xfrm>
            <a:off x="1121732" y="2651386"/>
            <a:ext cx="5583201" cy="127201"/>
          </a:xfrm>
          <a:prstGeom prst="roundRect">
            <a:avLst>
              <a:gd name="adj" fmla="val 50000"/>
            </a:avLst>
          </a:prstGeom>
          <a:solidFill>
            <a:srgbClr val="001E4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2438400">
              <a:defRPr b="0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0" name="內文層級一…"/>
          <p:cNvSpPr txBox="1"/>
          <p:nvPr>
            <p:ph type="body" sz="half" idx="1"/>
          </p:nvPr>
        </p:nvSpPr>
        <p:spPr>
          <a:xfrm>
            <a:off x="831199" y="3324866"/>
            <a:ext cx="10666401" cy="9110401"/>
          </a:xfrm>
          <a:prstGeom prst="rect">
            <a:avLst/>
          </a:prstGeom>
        </p:spPr>
        <p:txBody>
          <a:bodyPr lIns="243799" tIns="243799" rIns="243799" bIns="243799"/>
          <a:lstStyle>
            <a:lvl1pPr marL="1028700" indent="-914400" defTabSz="2438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4800"/>
              <a:buFont typeface="Arial"/>
              <a:buChar char="●"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574800" indent="-990600" defTabSz="2438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4800"/>
              <a:buFont typeface="Arial"/>
              <a:buChar char="○"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42671" indent="-1088571" defTabSz="2438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4800"/>
              <a:buFont typeface="Arial"/>
              <a:buChar char="■"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9871" indent="-1088571" defTabSz="2438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4800"/>
              <a:buFont typeface="Arial"/>
              <a:buChar char="●"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57071" indent="-1088571" defTabSz="2438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4800"/>
              <a:buFont typeface="Arial"/>
              <a:buChar char="○"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1" name="Google Shape;29;p5"/>
          <p:cNvSpPr txBox="1"/>
          <p:nvPr>
            <p:ph type="body" sz="half" idx="21"/>
          </p:nvPr>
        </p:nvSpPr>
        <p:spPr>
          <a:xfrm>
            <a:off x="11926799" y="3324866"/>
            <a:ext cx="10666402" cy="9110401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marL="1028700" indent="-914400" defTabSz="2438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4800"/>
              <a:buFont typeface="Arial"/>
              <a:buChar char="●"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2" name="幻燈片編號"/>
          <p:cNvSpPr txBox="1"/>
          <p:nvPr>
            <p:ph type="sldNum" sz="quarter" idx="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</p:spPr>
        <p:txBody>
          <a:bodyPr wrap="none" lIns="243799" tIns="243799" rIns="243799" bIns="243799"/>
          <a:lstStyle>
            <a:lvl1pPr defTabSz="2438400">
              <a:defRPr b="0"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幻燈片標題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2438338">
              <a:lnSpc>
                <a:spcPct val="80000"/>
              </a:lnSpc>
              <a:defRPr b="1" spc="-170" sz="8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幻燈片標題</a:t>
            </a:r>
          </a:p>
        </p:txBody>
      </p:sp>
      <p:sp>
        <p:nvSpPr>
          <p:cNvPr id="370" name="幻燈片子標題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/>
          <a:lstStyle>
            <a:lvl1pPr defTabSz="726440">
              <a:lnSpc>
                <a:spcPct val="100000"/>
              </a:lnSpc>
              <a:spcBef>
                <a:spcPts val="0"/>
              </a:spcBef>
              <a:defRPr b="1" sz="484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幻燈片子標題</a:t>
            </a:r>
          </a:p>
        </p:txBody>
      </p:sp>
      <p:sp>
        <p:nvSpPr>
          <p:cNvPr id="371" name="內文層級一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 lIns="50800" tIns="50800" rIns="50800" bIns="50800"/>
          <a:lstStyle>
            <a:lvl1pPr marL="609600" indent="-609600" defTabSz="2438338"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200" indent="-609600" defTabSz="2438338"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800" indent="-609600" defTabSz="2438338"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400" indent="-609600" defTabSz="2438338"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8000" indent="-609600" defTabSz="2438338"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72" name="幻燈片編號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wrap="none" lIns="50800" tIns="50800" rIns="50800" bIns="50800" anchor="b"/>
          <a:lstStyle>
            <a:lvl1pPr algn="ctr" defTabSz="584200">
              <a:defRPr b="0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/>
          <a:lstStyle>
            <a:lvl1pPr defTabSz="701675">
              <a:lnSpc>
                <a:spcPct val="100000"/>
              </a:lnSpc>
              <a:spcBef>
                <a:spcPts val="0"/>
              </a:spcBef>
              <a:defRPr b="1" sz="30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380" name="簡報標題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2438338">
              <a:lnSpc>
                <a:spcPct val="80000"/>
              </a:lnSpc>
              <a:defRPr b="1" spc="-232" sz="1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簡報標題</a:t>
            </a:r>
          </a:p>
        </p:txBody>
      </p:sp>
      <p:sp>
        <p:nvSpPr>
          <p:cNvPr id="381" name="內文層級一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 lIns="50800" tIns="50800" rIns="50800" bIns="50800"/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457200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914400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1371600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1828800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82" name="幻燈片編號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wrap="none" lIns="50800" tIns="50800" rIns="50800" bIns="50800" anchor="b"/>
          <a:lstStyle>
            <a:lvl1pPr algn="ctr" defTabSz="584200">
              <a:defRPr b="0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ull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圓角矩形"/>
          <p:cNvSpPr/>
          <p:nvPr/>
        </p:nvSpPr>
        <p:spPr>
          <a:xfrm>
            <a:off x="876851" y="598549"/>
            <a:ext cx="22630298" cy="12518902"/>
          </a:xfrm>
          <a:prstGeom prst="roundRect">
            <a:avLst>
              <a:gd name="adj" fmla="val 65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sx="100000" sy="100000" kx="0" ky="0" algn="b" rotWithShape="0" blurRad="635000" dist="84195" dir="540000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" name="圓角矩形"/>
          <p:cNvSpPr/>
          <p:nvPr/>
        </p:nvSpPr>
        <p:spPr>
          <a:xfrm>
            <a:off x="23450393" y="12751259"/>
            <a:ext cx="1468462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431800" dist="120923" dir="5400000">
              <a:srgbClr val="7A899F">
                <a:alpha val="31007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457200">
              <a:defRPr spc="-24">
                <a:solidFill>
                  <a:srgbClr val="7A899F"/>
                </a:solidFill>
              </a:defRPr>
            </a:pP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xfrm>
            <a:off x="23561239" y="12798091"/>
            <a:ext cx="580514" cy="459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與項目符號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大標題文字"/>
          <p:cNvSpPr txBox="1"/>
          <p:nvPr>
            <p:ph type="title"/>
          </p:nvPr>
        </p:nvSpPr>
        <p:spPr>
          <a:xfrm>
            <a:off x="3958828" y="214312"/>
            <a:ext cx="16466344" cy="285750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lnSpc>
                <a:spcPct val="100000"/>
              </a:lnSpc>
              <a:defRPr sz="9800">
                <a:solidFill>
                  <a:srgbClr val="FFFFFF">
                    <a:alpha val="95000"/>
                  </a:srgbClr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90" name="內文層級一…"/>
          <p:cNvSpPr txBox="1"/>
          <p:nvPr>
            <p:ph type="body" idx="1"/>
          </p:nvPr>
        </p:nvSpPr>
        <p:spPr>
          <a:xfrm>
            <a:off x="3958828" y="3696890"/>
            <a:ext cx="16466344" cy="910828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744279" indent="-744279" defTabSz="821531">
              <a:lnSpc>
                <a:spcPct val="100000"/>
              </a:lnSpc>
              <a:spcBef>
                <a:spcPts val="5900"/>
              </a:spcBef>
              <a:buSzPct val="40000"/>
              <a:buBlip>
                <a:blip r:embed="rId3"/>
              </a:buBlip>
              <a:defRPr sz="6000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1277679" indent="-744279" defTabSz="821531">
              <a:lnSpc>
                <a:spcPct val="100000"/>
              </a:lnSpc>
              <a:spcBef>
                <a:spcPts val="5900"/>
              </a:spcBef>
              <a:buSzPct val="40000"/>
              <a:buBlip>
                <a:blip r:embed="rId3"/>
              </a:buBlip>
              <a:defRPr sz="6000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811078" indent="-744278" defTabSz="821531">
              <a:lnSpc>
                <a:spcPct val="100000"/>
              </a:lnSpc>
              <a:spcBef>
                <a:spcPts val="5900"/>
              </a:spcBef>
              <a:buSzPct val="40000"/>
              <a:buBlip>
                <a:blip r:embed="rId3"/>
              </a:buBlip>
              <a:defRPr sz="6000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344478" indent="-744278" defTabSz="821531">
              <a:lnSpc>
                <a:spcPct val="100000"/>
              </a:lnSpc>
              <a:spcBef>
                <a:spcPts val="5900"/>
              </a:spcBef>
              <a:buSzPct val="40000"/>
              <a:buBlip>
                <a:blip r:embed="rId3"/>
              </a:buBlip>
              <a:defRPr sz="6000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2877878" indent="-744278" defTabSz="821531">
              <a:lnSpc>
                <a:spcPct val="100000"/>
              </a:lnSpc>
              <a:spcBef>
                <a:spcPts val="5900"/>
              </a:spcBef>
              <a:buSzPct val="40000"/>
              <a:buBlip>
                <a:blip r:embed="rId3"/>
              </a:buBlip>
              <a:defRPr sz="6000">
                <a:solidFill>
                  <a:srgbClr val="546056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91" name="幻燈片編號"/>
          <p:cNvSpPr txBox="1"/>
          <p:nvPr>
            <p:ph type="sldNum" sz="quarter" idx="2"/>
          </p:nvPr>
        </p:nvSpPr>
        <p:spPr>
          <a:xfrm>
            <a:off x="11952882" y="13162359"/>
            <a:ext cx="460376" cy="549276"/>
          </a:xfrm>
          <a:prstGeom prst="rect">
            <a:avLst/>
          </a:prstGeom>
        </p:spPr>
        <p:txBody>
          <a:bodyPr wrap="none" lIns="71437" tIns="71437" rIns="71437" bIns="71437" anchor="t"/>
          <a:lstStyle>
            <a:lvl1pPr algn="ctr" defTabSz="821531">
              <a:defRPr b="0">
                <a:solidFill>
                  <a:srgbClr val="FFFFFF">
                    <a:alpha val="95000"/>
                  </a:srgbClr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幻燈片編號"/>
          <p:cNvSpPr txBox="1"/>
          <p:nvPr>
            <p:ph type="sldNum" sz="quarter" idx="2"/>
          </p:nvPr>
        </p:nvSpPr>
        <p:spPr>
          <a:xfrm>
            <a:off x="11785811" y="12151712"/>
            <a:ext cx="5686638" cy="385376"/>
          </a:xfrm>
          <a:prstGeom prst="rect">
            <a:avLst/>
          </a:prstGeom>
        </p:spPr>
        <p:txBody>
          <a:bodyPr/>
          <a:lstStyle>
            <a:lvl1pPr>
              <a:defRPr b="0" sz="2200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d Black (項目 + co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圓角矩形"/>
          <p:cNvSpPr/>
          <p:nvPr/>
        </p:nvSpPr>
        <p:spPr>
          <a:xfrm>
            <a:off x="-656553" y="-6594"/>
            <a:ext cx="25697106" cy="13729188"/>
          </a:xfrm>
          <a:prstGeom prst="roundRect">
            <a:avLst>
              <a:gd name="adj" fmla="val 6759"/>
            </a:avLst>
          </a:prstGeom>
          <a:gradFill>
            <a:gsLst>
              <a:gs pos="0">
                <a:srgbClr val="E4EAF2">
                  <a:alpha val="62425"/>
                </a:srgbClr>
              </a:gs>
              <a:gs pos="100000">
                <a:srgbClr val="CFD8E4">
                  <a:alpha val="64889"/>
                </a:srgbClr>
              </a:gs>
            </a:gsLst>
            <a:lin ang="2150221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6" name="圓角矩形"/>
          <p:cNvSpPr/>
          <p:nvPr>
            <p:ph type="body" sz="quarter" idx="21"/>
          </p:nvPr>
        </p:nvSpPr>
        <p:spPr>
          <a:xfrm>
            <a:off x="995843" y="515117"/>
            <a:ext cx="22392314" cy="133985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effectLst>
            <a:outerShdw sx="100000" sy="100000" kx="0" ky="0" algn="b" rotWithShape="0" blurRad="762000" dist="84195" dir="5400000">
              <a:srgbClr val="009193">
                <a:alpha val="43820"/>
              </a:srgbClr>
            </a:outerShdw>
          </a:effectLst>
        </p:spPr>
        <p:txBody>
          <a:bodyPr lIns="50800" tIns="50800" rIns="50800" bIns="50800" anchor="ctr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</a:p>
        </p:txBody>
      </p:sp>
      <p:sp>
        <p:nvSpPr>
          <p:cNvPr id="407" name="圓角矩形"/>
          <p:cNvSpPr/>
          <p:nvPr/>
        </p:nvSpPr>
        <p:spPr>
          <a:xfrm>
            <a:off x="876851" y="2199174"/>
            <a:ext cx="22630298" cy="13122480"/>
          </a:xfrm>
          <a:prstGeom prst="roundRect">
            <a:avLst>
              <a:gd name="adj" fmla="val 62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sx="100000" sy="100000" kx="0" ky="0" algn="b" rotWithShape="0" blurRad="635000" dist="84195" dir="540000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8" name="/ 52"/>
          <p:cNvSpPr/>
          <p:nvPr/>
        </p:nvSpPr>
        <p:spPr>
          <a:xfrm>
            <a:off x="22946295" y="12751259"/>
            <a:ext cx="1972560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431800" dist="120923" dir="5400000">
              <a:srgbClr val="7A899F">
                <a:alpha val="31007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defRPr spc="-24">
                <a:solidFill>
                  <a:srgbClr val="7A899F"/>
                </a:solidFill>
              </a:defRPr>
            </a:lvl1pPr>
          </a:lstStyle>
          <a:p>
            <a:pPr/>
            <a:r>
              <a:t> / 52</a:t>
            </a:r>
          </a:p>
        </p:txBody>
      </p:sp>
      <p:sp>
        <p:nvSpPr>
          <p:cNvPr id="409" name="幻燈片編號"/>
          <p:cNvSpPr txBox="1"/>
          <p:nvPr>
            <p:ph type="sldNum" sz="quarter" idx="2"/>
          </p:nvPr>
        </p:nvSpPr>
        <p:spPr>
          <a:xfrm>
            <a:off x="23030062" y="12798091"/>
            <a:ext cx="681719" cy="459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0" name="文字"/>
          <p:cNvSpPr txBox="1"/>
          <p:nvPr>
            <p:ph type="body" sz="quarter" idx="22" hasCustomPrompt="1"/>
          </p:nvPr>
        </p:nvSpPr>
        <p:spPr>
          <a:xfrm>
            <a:off x="2839474" y="4632852"/>
            <a:ext cx="18705052" cy="866142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marL="838200" indent="-838200" defTabSz="457200">
              <a:lnSpc>
                <a:spcPct val="140000"/>
              </a:lnSpc>
              <a:spcBef>
                <a:spcPts val="0"/>
              </a:spcBef>
              <a:buSzPct val="125000"/>
              <a:buChar char="•"/>
              <a:defRPr spc="360" sz="60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文字</a:t>
            </a:r>
          </a:p>
        </p:txBody>
      </p:sp>
      <p:sp>
        <p:nvSpPr>
          <p:cNvPr id="411" name="main() {…"/>
          <p:cNvSpPr txBox="1"/>
          <p:nvPr>
            <p:ph type="body" sz="quarter" idx="23"/>
          </p:nvPr>
        </p:nvSpPr>
        <p:spPr>
          <a:xfrm>
            <a:off x="2849772" y="6750356"/>
            <a:ext cx="18684456" cy="2349501"/>
          </a:xfrm>
          <a:prstGeom prst="rect">
            <a:avLst/>
          </a:prstGeom>
          <a:solidFill>
            <a:srgbClr val="FFFFFF">
              <a:alpha val="89084"/>
            </a:srgbClr>
          </a:solidFill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>
            <a:spAutoFit/>
          </a:bodyPr>
          <a:lstStyle/>
          <a:p>
            <a:pPr defTabSz="1828433">
              <a:lnSpc>
                <a:spcPct val="100000"/>
              </a:lnSpc>
              <a:spcBef>
                <a:spcPts val="0"/>
              </a:spcBef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main() {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This is me.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d Black (中文項目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圓角矩形"/>
          <p:cNvSpPr/>
          <p:nvPr/>
        </p:nvSpPr>
        <p:spPr>
          <a:xfrm>
            <a:off x="-656553" y="-6594"/>
            <a:ext cx="25697106" cy="13729188"/>
          </a:xfrm>
          <a:prstGeom prst="roundRect">
            <a:avLst>
              <a:gd name="adj" fmla="val 6759"/>
            </a:avLst>
          </a:prstGeom>
          <a:gradFill>
            <a:gsLst>
              <a:gs pos="0">
                <a:srgbClr val="E4EAF2">
                  <a:alpha val="62425"/>
                </a:srgbClr>
              </a:gs>
              <a:gs pos="100000">
                <a:srgbClr val="CFD8E4">
                  <a:alpha val="64889"/>
                </a:srgbClr>
              </a:gs>
            </a:gsLst>
            <a:lin ang="2150221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" name="圓角矩形"/>
          <p:cNvSpPr/>
          <p:nvPr>
            <p:ph type="body" sz="quarter" idx="21"/>
          </p:nvPr>
        </p:nvSpPr>
        <p:spPr>
          <a:xfrm>
            <a:off x="995843" y="515117"/>
            <a:ext cx="22392314" cy="133985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effectLst>
            <a:outerShdw sx="100000" sy="100000" kx="0" ky="0" algn="b" rotWithShape="0" blurRad="762000" dist="84195" dir="5400000">
              <a:srgbClr val="009193">
                <a:alpha val="43820"/>
              </a:srgbClr>
            </a:outerShdw>
          </a:effectLst>
        </p:spPr>
        <p:txBody>
          <a:bodyPr lIns="50800" tIns="50800" rIns="50800" bIns="50800" anchor="ctr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</a:p>
        </p:txBody>
      </p:sp>
      <p:sp>
        <p:nvSpPr>
          <p:cNvPr id="420" name="圓角矩形"/>
          <p:cNvSpPr/>
          <p:nvPr/>
        </p:nvSpPr>
        <p:spPr>
          <a:xfrm>
            <a:off x="876851" y="2199174"/>
            <a:ext cx="22630298" cy="13122480"/>
          </a:xfrm>
          <a:prstGeom prst="roundRect">
            <a:avLst>
              <a:gd name="adj" fmla="val 62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sx="100000" sy="100000" kx="0" ky="0" algn="b" rotWithShape="0" blurRad="635000" dist="84195" dir="540000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" name="/ 99"/>
          <p:cNvSpPr/>
          <p:nvPr/>
        </p:nvSpPr>
        <p:spPr>
          <a:xfrm>
            <a:off x="22946295" y="12751259"/>
            <a:ext cx="1972560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431800" dist="120923" dir="5400000">
              <a:srgbClr val="7A899F">
                <a:alpha val="31007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defRPr spc="-24">
                <a:solidFill>
                  <a:srgbClr val="7A899F"/>
                </a:solidFill>
              </a:defRPr>
            </a:lvl1pPr>
          </a:lstStyle>
          <a:p>
            <a:pPr/>
            <a:r>
              <a:t> / 99</a:t>
            </a:r>
          </a:p>
        </p:txBody>
      </p:sp>
      <p:sp>
        <p:nvSpPr>
          <p:cNvPr id="422" name="幻燈片編號"/>
          <p:cNvSpPr txBox="1"/>
          <p:nvPr>
            <p:ph type="sldNum" sz="quarter" idx="2"/>
          </p:nvPr>
        </p:nvSpPr>
        <p:spPr>
          <a:xfrm>
            <a:off x="23030062" y="12798091"/>
            <a:ext cx="681719" cy="459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3" name="文字"/>
          <p:cNvSpPr txBox="1"/>
          <p:nvPr>
            <p:ph type="body" sz="quarter" idx="22" hasCustomPrompt="1"/>
          </p:nvPr>
        </p:nvSpPr>
        <p:spPr>
          <a:xfrm>
            <a:off x="2839474" y="6461886"/>
            <a:ext cx="18705052" cy="792228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marL="838200" indent="-838200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pc="324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d Black (中文項目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圓角矩形"/>
          <p:cNvSpPr/>
          <p:nvPr/>
        </p:nvSpPr>
        <p:spPr>
          <a:xfrm>
            <a:off x="-656553" y="-6594"/>
            <a:ext cx="25697106" cy="13729188"/>
          </a:xfrm>
          <a:prstGeom prst="roundRect">
            <a:avLst>
              <a:gd name="adj" fmla="val 6759"/>
            </a:avLst>
          </a:prstGeom>
          <a:gradFill>
            <a:gsLst>
              <a:gs pos="0">
                <a:srgbClr val="E4EAF2">
                  <a:alpha val="62425"/>
                </a:srgbClr>
              </a:gs>
              <a:gs pos="100000">
                <a:srgbClr val="CFD8E4">
                  <a:alpha val="64889"/>
                </a:srgbClr>
              </a:gs>
            </a:gsLst>
            <a:lin ang="2150221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1" name="圓角矩形"/>
          <p:cNvSpPr/>
          <p:nvPr>
            <p:ph type="body" sz="quarter" idx="21"/>
          </p:nvPr>
        </p:nvSpPr>
        <p:spPr>
          <a:xfrm>
            <a:off x="995843" y="515117"/>
            <a:ext cx="22392314" cy="133985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effectLst>
            <a:outerShdw sx="100000" sy="100000" kx="0" ky="0" algn="b" rotWithShape="0" blurRad="762000" dist="84195" dir="5400000">
              <a:srgbClr val="009193">
                <a:alpha val="43820"/>
              </a:srgbClr>
            </a:outerShdw>
          </a:effectLst>
        </p:spPr>
        <p:txBody>
          <a:bodyPr lIns="50800" tIns="50800" rIns="50800" bIns="50800" anchor="ctr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</a:p>
        </p:txBody>
      </p:sp>
      <p:sp>
        <p:nvSpPr>
          <p:cNvPr id="432" name="圓角矩形"/>
          <p:cNvSpPr/>
          <p:nvPr/>
        </p:nvSpPr>
        <p:spPr>
          <a:xfrm>
            <a:off x="876851" y="2199174"/>
            <a:ext cx="22630298" cy="13122480"/>
          </a:xfrm>
          <a:prstGeom prst="roundRect">
            <a:avLst>
              <a:gd name="adj" fmla="val 62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sx="100000" sy="100000" kx="0" ky="0" algn="b" rotWithShape="0" blurRad="635000" dist="84195" dir="540000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3" name="/ 22"/>
          <p:cNvSpPr/>
          <p:nvPr/>
        </p:nvSpPr>
        <p:spPr>
          <a:xfrm>
            <a:off x="22946295" y="12751259"/>
            <a:ext cx="1972560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431800" dist="120923" dir="5400000">
              <a:srgbClr val="7A899F">
                <a:alpha val="31007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defRPr spc="-24">
                <a:solidFill>
                  <a:srgbClr val="7A899F"/>
                </a:solidFill>
              </a:defRPr>
            </a:lvl1pPr>
          </a:lstStyle>
          <a:p>
            <a:pPr/>
            <a:r>
              <a:t> / 22</a:t>
            </a:r>
          </a:p>
        </p:txBody>
      </p:sp>
      <p:sp>
        <p:nvSpPr>
          <p:cNvPr id="434" name="幻燈片編號"/>
          <p:cNvSpPr txBox="1"/>
          <p:nvPr>
            <p:ph type="sldNum" sz="quarter" idx="2"/>
          </p:nvPr>
        </p:nvSpPr>
        <p:spPr>
          <a:xfrm>
            <a:off x="23030062" y="12798091"/>
            <a:ext cx="681719" cy="459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5" name="文字"/>
          <p:cNvSpPr txBox="1"/>
          <p:nvPr>
            <p:ph type="body" sz="quarter" idx="22" hasCustomPrompt="1"/>
          </p:nvPr>
        </p:nvSpPr>
        <p:spPr>
          <a:xfrm>
            <a:off x="2839474" y="6461886"/>
            <a:ext cx="18705052" cy="792228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marL="838200" indent="-838200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pc="324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d Black (項目 + co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圓角矩形"/>
          <p:cNvSpPr/>
          <p:nvPr/>
        </p:nvSpPr>
        <p:spPr>
          <a:xfrm>
            <a:off x="-656553" y="-6594"/>
            <a:ext cx="25697106" cy="13729188"/>
          </a:xfrm>
          <a:prstGeom prst="roundRect">
            <a:avLst>
              <a:gd name="adj" fmla="val 6759"/>
            </a:avLst>
          </a:prstGeom>
          <a:gradFill>
            <a:gsLst>
              <a:gs pos="0">
                <a:srgbClr val="E4EAF2">
                  <a:alpha val="62425"/>
                </a:srgbClr>
              </a:gs>
              <a:gs pos="100000">
                <a:srgbClr val="CFD8E4">
                  <a:alpha val="64889"/>
                </a:srgbClr>
              </a:gs>
            </a:gsLst>
            <a:lin ang="2150221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" name="圓角矩形"/>
          <p:cNvSpPr/>
          <p:nvPr>
            <p:ph type="body" sz="quarter" idx="21"/>
          </p:nvPr>
        </p:nvSpPr>
        <p:spPr>
          <a:xfrm>
            <a:off x="995843" y="515117"/>
            <a:ext cx="22392314" cy="133985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effectLst>
            <a:outerShdw sx="100000" sy="100000" kx="0" ky="0" algn="b" rotWithShape="0" blurRad="762000" dist="84195" dir="5400000">
              <a:srgbClr val="009193">
                <a:alpha val="43820"/>
              </a:srgbClr>
            </a:outerShdw>
          </a:effectLst>
        </p:spPr>
        <p:txBody>
          <a:bodyPr lIns="50800" tIns="50800" rIns="50800" bIns="50800" anchor="ctr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</a:p>
        </p:txBody>
      </p:sp>
      <p:sp>
        <p:nvSpPr>
          <p:cNvPr id="444" name="圓角矩形"/>
          <p:cNvSpPr/>
          <p:nvPr/>
        </p:nvSpPr>
        <p:spPr>
          <a:xfrm>
            <a:off x="876851" y="2199174"/>
            <a:ext cx="22630298" cy="13122480"/>
          </a:xfrm>
          <a:prstGeom prst="roundRect">
            <a:avLst>
              <a:gd name="adj" fmla="val 62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sx="100000" sy="100000" kx="0" ky="0" algn="b" rotWithShape="0" blurRad="635000" dist="84195" dir="540000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5" name="/ 22"/>
          <p:cNvSpPr/>
          <p:nvPr/>
        </p:nvSpPr>
        <p:spPr>
          <a:xfrm>
            <a:off x="22946295" y="12751259"/>
            <a:ext cx="1972560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431800" dist="120923" dir="5400000">
              <a:srgbClr val="7A899F">
                <a:alpha val="31007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defRPr spc="-24">
                <a:solidFill>
                  <a:srgbClr val="7A899F"/>
                </a:solidFill>
              </a:defRPr>
            </a:lvl1pPr>
          </a:lstStyle>
          <a:p>
            <a:pPr/>
            <a:r>
              <a:t> / 22</a:t>
            </a:r>
          </a:p>
        </p:txBody>
      </p:sp>
      <p:sp>
        <p:nvSpPr>
          <p:cNvPr id="446" name="幻燈片編號"/>
          <p:cNvSpPr txBox="1"/>
          <p:nvPr>
            <p:ph type="sldNum" sz="quarter" idx="2"/>
          </p:nvPr>
        </p:nvSpPr>
        <p:spPr>
          <a:xfrm>
            <a:off x="23030062" y="12798091"/>
            <a:ext cx="681719" cy="459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7" name="文字"/>
          <p:cNvSpPr txBox="1"/>
          <p:nvPr>
            <p:ph type="body" sz="quarter" idx="22" hasCustomPrompt="1"/>
          </p:nvPr>
        </p:nvSpPr>
        <p:spPr>
          <a:xfrm>
            <a:off x="2839474" y="4669809"/>
            <a:ext cx="18705052" cy="792228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marL="838200" indent="-838200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pc="324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文字</a:t>
            </a:r>
          </a:p>
        </p:txBody>
      </p:sp>
      <p:sp>
        <p:nvSpPr>
          <p:cNvPr id="448" name="main() {…"/>
          <p:cNvSpPr txBox="1"/>
          <p:nvPr>
            <p:ph type="body" sz="quarter" idx="23"/>
          </p:nvPr>
        </p:nvSpPr>
        <p:spPr>
          <a:xfrm>
            <a:off x="2849772" y="6883706"/>
            <a:ext cx="18684456" cy="2082801"/>
          </a:xfrm>
          <a:prstGeom prst="rect">
            <a:avLst/>
          </a:prstGeom>
          <a:solidFill>
            <a:srgbClr val="FFFFFF">
              <a:alpha val="89084"/>
            </a:srgbClr>
          </a:solidFill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>
            <a:spAutoFit/>
          </a:bodyPr>
          <a:lstStyle/>
          <a:p>
            <a:pPr defTabSz="1828433">
              <a:lnSpc>
                <a:spcPct val="100000"/>
              </a:lnSpc>
              <a:spcBef>
                <a:spcPts val="0"/>
              </a:spcBef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main() {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This is me.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d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圓角矩形"/>
          <p:cNvSpPr/>
          <p:nvPr/>
        </p:nvSpPr>
        <p:spPr>
          <a:xfrm>
            <a:off x="-656553" y="-6594"/>
            <a:ext cx="25697106" cy="13729188"/>
          </a:xfrm>
          <a:prstGeom prst="roundRect">
            <a:avLst>
              <a:gd name="adj" fmla="val 6759"/>
            </a:avLst>
          </a:prstGeom>
          <a:gradFill>
            <a:gsLst>
              <a:gs pos="0">
                <a:srgbClr val="E4EAF2">
                  <a:alpha val="62425"/>
                </a:srgbClr>
              </a:gs>
              <a:gs pos="100000">
                <a:srgbClr val="CFD8E4">
                  <a:alpha val="64889"/>
                </a:srgbClr>
              </a:gs>
            </a:gsLst>
            <a:lin ang="2150221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6" name="圓角矩形"/>
          <p:cNvSpPr/>
          <p:nvPr>
            <p:ph type="body" sz="quarter" idx="21"/>
          </p:nvPr>
        </p:nvSpPr>
        <p:spPr>
          <a:xfrm>
            <a:off x="995843" y="515117"/>
            <a:ext cx="22392314" cy="133985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effectLst>
            <a:outerShdw sx="100000" sy="100000" kx="0" ky="0" algn="b" rotWithShape="0" blurRad="762000" dist="84195" dir="5400000">
              <a:srgbClr val="009193">
                <a:alpha val="43820"/>
              </a:srgbClr>
            </a:outerShdw>
          </a:effectLst>
        </p:spPr>
        <p:txBody>
          <a:bodyPr lIns="50800" tIns="50800" rIns="50800" bIns="50800" anchor="ctr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</a:p>
        </p:txBody>
      </p:sp>
      <p:sp>
        <p:nvSpPr>
          <p:cNvPr id="457" name="圓角矩形"/>
          <p:cNvSpPr/>
          <p:nvPr/>
        </p:nvSpPr>
        <p:spPr>
          <a:xfrm>
            <a:off x="876851" y="2199174"/>
            <a:ext cx="22630298" cy="13122480"/>
          </a:xfrm>
          <a:prstGeom prst="roundRect">
            <a:avLst>
              <a:gd name="adj" fmla="val 62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sx="100000" sy="100000" kx="0" ky="0" algn="b" rotWithShape="0" blurRad="635000" dist="84195" dir="540000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8" name="/ 22"/>
          <p:cNvSpPr/>
          <p:nvPr/>
        </p:nvSpPr>
        <p:spPr>
          <a:xfrm>
            <a:off x="22946295" y="12751259"/>
            <a:ext cx="1972560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431800" dist="120923" dir="5400000">
              <a:srgbClr val="7A899F">
                <a:alpha val="31007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defRPr spc="-24">
                <a:solidFill>
                  <a:srgbClr val="7A899F"/>
                </a:solidFill>
              </a:defRPr>
            </a:lvl1pPr>
          </a:lstStyle>
          <a:p>
            <a:pPr/>
            <a:r>
              <a:t> / 22</a:t>
            </a:r>
          </a:p>
        </p:txBody>
      </p:sp>
      <p:sp>
        <p:nvSpPr>
          <p:cNvPr id="459" name="幻燈片編號"/>
          <p:cNvSpPr txBox="1"/>
          <p:nvPr>
            <p:ph type="sldNum" sz="quarter" idx="2"/>
          </p:nvPr>
        </p:nvSpPr>
        <p:spPr>
          <a:xfrm>
            <a:off x="23030062" y="12798091"/>
            <a:ext cx="681719" cy="459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ull_black (中文段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圓角矩形"/>
          <p:cNvSpPr/>
          <p:nvPr/>
        </p:nvSpPr>
        <p:spPr>
          <a:xfrm>
            <a:off x="876851" y="598549"/>
            <a:ext cx="22630298" cy="12518902"/>
          </a:xfrm>
          <a:prstGeom prst="roundRect">
            <a:avLst>
              <a:gd name="adj" fmla="val 65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sx="100000" sy="100000" kx="0" ky="0" algn="b" rotWithShape="0" blurRad="635000" dist="84195" dir="540000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" name="/ 97"/>
          <p:cNvSpPr/>
          <p:nvPr/>
        </p:nvSpPr>
        <p:spPr>
          <a:xfrm>
            <a:off x="22946295" y="12751259"/>
            <a:ext cx="1972560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431800" dist="120923" dir="5400000">
              <a:srgbClr val="7A899F">
                <a:alpha val="31007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defRPr spc="-24">
                <a:solidFill>
                  <a:srgbClr val="7A899F"/>
                </a:solidFill>
              </a:defRPr>
            </a:lvl1pPr>
          </a:lstStyle>
          <a:p>
            <a:pPr/>
            <a:r>
              <a:t> / 97</a:t>
            </a:r>
          </a:p>
        </p:txBody>
      </p:sp>
      <p:sp>
        <p:nvSpPr>
          <p:cNvPr id="50" name="幻燈片編號"/>
          <p:cNvSpPr txBox="1"/>
          <p:nvPr>
            <p:ph type="sldNum" sz="quarter" idx="2"/>
          </p:nvPr>
        </p:nvSpPr>
        <p:spPr>
          <a:xfrm>
            <a:off x="23128020" y="12798091"/>
            <a:ext cx="580514" cy="459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【】"/>
          <p:cNvSpPr txBox="1"/>
          <p:nvPr>
            <p:ph type="body" sz="quarter" idx="21" hasCustomPrompt="1"/>
          </p:nvPr>
        </p:nvSpPr>
        <p:spPr>
          <a:xfrm>
            <a:off x="2839474" y="3710902"/>
            <a:ext cx="18705052" cy="1112522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ct val="120000"/>
              </a:lnSpc>
              <a:spcBef>
                <a:spcPts val="0"/>
              </a:spcBef>
              <a:defRPr spc="600" sz="10000">
                <a:solidFill>
                  <a:srgbClr val="FFFFFF"/>
                </a:solidFill>
                <a:latin typeface="Heiti TC Medium"/>
                <a:ea typeface="Heiti TC Medium"/>
                <a:cs typeface="Heiti TC Medium"/>
                <a:sym typeface="Heiti TC Medium"/>
              </a:defRPr>
            </a:lvl1pPr>
          </a:lstStyle>
          <a:p>
            <a:pPr/>
            <a:r>
              <a:t>輸入標題</a:t>
            </a:r>
          </a:p>
        </p:txBody>
      </p:sp>
      <p:sp>
        <p:nvSpPr>
          <p:cNvPr id="52" name="輸入文字"/>
          <p:cNvSpPr txBox="1"/>
          <p:nvPr>
            <p:ph type="body" sz="quarter" idx="22" hasCustomPrompt="1"/>
          </p:nvPr>
        </p:nvSpPr>
        <p:spPr>
          <a:xfrm>
            <a:off x="2839474" y="5256510"/>
            <a:ext cx="18705052" cy="866142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ct val="140000"/>
              </a:lnSpc>
              <a:spcBef>
                <a:spcPts val="0"/>
              </a:spcBef>
              <a:defRPr spc="360" sz="60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輸入文字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ull_black (中文項目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圓角矩形"/>
          <p:cNvSpPr/>
          <p:nvPr/>
        </p:nvSpPr>
        <p:spPr>
          <a:xfrm>
            <a:off x="876851" y="598549"/>
            <a:ext cx="22630298" cy="12518902"/>
          </a:xfrm>
          <a:prstGeom prst="roundRect">
            <a:avLst>
              <a:gd name="adj" fmla="val 65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sx="100000" sy="100000" kx="0" ky="0" algn="b" rotWithShape="0" blurRad="635000" dist="84195" dir="540000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" name="/ 97"/>
          <p:cNvSpPr/>
          <p:nvPr/>
        </p:nvSpPr>
        <p:spPr>
          <a:xfrm>
            <a:off x="22946295" y="12751259"/>
            <a:ext cx="1972560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431800" dist="120923" dir="5400000">
              <a:srgbClr val="7A899F">
                <a:alpha val="31007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defRPr spc="-24">
                <a:solidFill>
                  <a:srgbClr val="7A899F"/>
                </a:solidFill>
              </a:defRPr>
            </a:lvl1pPr>
          </a:lstStyle>
          <a:p>
            <a:pPr/>
            <a:r>
              <a:t> / 97</a:t>
            </a:r>
          </a:p>
        </p:txBody>
      </p:sp>
      <p:sp>
        <p:nvSpPr>
          <p:cNvPr id="61" name="幻燈片編號"/>
          <p:cNvSpPr txBox="1"/>
          <p:nvPr>
            <p:ph type="sldNum" sz="quarter" idx="2"/>
          </p:nvPr>
        </p:nvSpPr>
        <p:spPr>
          <a:xfrm>
            <a:off x="23128020" y="12798091"/>
            <a:ext cx="580514" cy="459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【】"/>
          <p:cNvSpPr txBox="1"/>
          <p:nvPr>
            <p:ph type="body" sz="quarter" idx="21" hasCustomPrompt="1"/>
          </p:nvPr>
        </p:nvSpPr>
        <p:spPr>
          <a:xfrm>
            <a:off x="2839474" y="1963593"/>
            <a:ext cx="18705052" cy="1112522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ct val="120000"/>
              </a:lnSpc>
              <a:spcBef>
                <a:spcPts val="0"/>
              </a:spcBef>
              <a:defRPr spc="600" sz="10000">
                <a:solidFill>
                  <a:srgbClr val="FFFFFF"/>
                </a:solidFill>
                <a:latin typeface="Heiti TC Medium"/>
                <a:ea typeface="Heiti TC Medium"/>
                <a:cs typeface="Heiti TC Medium"/>
                <a:sym typeface="Heiti TC Medium"/>
              </a:defRPr>
            </a:lvl1pPr>
          </a:lstStyle>
          <a:p>
            <a:pPr/>
            <a:r>
              <a:t>輸入標題</a:t>
            </a:r>
          </a:p>
        </p:txBody>
      </p:sp>
      <p:sp>
        <p:nvSpPr>
          <p:cNvPr id="63" name="輸入文字"/>
          <p:cNvSpPr txBox="1"/>
          <p:nvPr>
            <p:ph type="body" sz="quarter" idx="22" hasCustomPrompt="1"/>
          </p:nvPr>
        </p:nvSpPr>
        <p:spPr>
          <a:xfrm>
            <a:off x="2839474" y="6424929"/>
            <a:ext cx="18705052" cy="866142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marL="838200" indent="-838200" defTabSz="457200">
              <a:lnSpc>
                <a:spcPct val="140000"/>
              </a:lnSpc>
              <a:spcBef>
                <a:spcPts val="0"/>
              </a:spcBef>
              <a:buSzPct val="125000"/>
              <a:buChar char="•"/>
              <a:defRPr spc="360" sz="60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輸入文字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ull_black (強調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圓角矩形"/>
          <p:cNvSpPr/>
          <p:nvPr/>
        </p:nvSpPr>
        <p:spPr>
          <a:xfrm>
            <a:off x="876851" y="598549"/>
            <a:ext cx="22630298" cy="12518902"/>
          </a:xfrm>
          <a:prstGeom prst="roundRect">
            <a:avLst>
              <a:gd name="adj" fmla="val 65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sx="100000" sy="100000" kx="0" ky="0" algn="b" rotWithShape="0" blurRad="635000" dist="84195" dir="540000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" name="強調文字"/>
          <p:cNvSpPr txBox="1"/>
          <p:nvPr>
            <p:ph type="body" sz="quarter" idx="21" hasCustomPrompt="1"/>
          </p:nvPr>
        </p:nvSpPr>
        <p:spPr>
          <a:xfrm>
            <a:off x="5650898" y="6301739"/>
            <a:ext cx="13082204" cy="1112522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ct val="140000"/>
              </a:lnSpc>
              <a:spcBef>
                <a:spcPts val="0"/>
              </a:spcBef>
              <a:defRPr spc="239" sz="8000">
                <a:solidFill>
                  <a:srgbClr val="FFFFFF"/>
                </a:solidFill>
                <a:latin typeface="Heiti TC Medium"/>
                <a:ea typeface="Heiti TC Medium"/>
                <a:cs typeface="Heiti TC Medium"/>
                <a:sym typeface="Heiti TC Medium"/>
              </a:defRPr>
            </a:lvl1pPr>
          </a:lstStyle>
          <a:p>
            <a:pPr/>
            <a:r>
              <a:t>強調文字</a:t>
            </a:r>
          </a:p>
        </p:txBody>
      </p:sp>
      <p:sp>
        <p:nvSpPr>
          <p:cNvPr id="72" name="圓角矩形"/>
          <p:cNvSpPr/>
          <p:nvPr/>
        </p:nvSpPr>
        <p:spPr>
          <a:xfrm>
            <a:off x="23450393" y="12751259"/>
            <a:ext cx="1468462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431800" dist="120923" dir="5400000">
              <a:srgbClr val="7A899F">
                <a:alpha val="31007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457200">
              <a:defRPr spc="-24">
                <a:solidFill>
                  <a:srgbClr val="7A899F"/>
                </a:solidFill>
              </a:defRPr>
            </a:pPr>
          </a:p>
        </p:txBody>
      </p:sp>
      <p:sp>
        <p:nvSpPr>
          <p:cNvPr id="73" name="幻燈片編號"/>
          <p:cNvSpPr txBox="1"/>
          <p:nvPr>
            <p:ph type="sldNum" sz="quarter" idx="2"/>
          </p:nvPr>
        </p:nvSpPr>
        <p:spPr>
          <a:xfrm>
            <a:off x="23561239" y="12798091"/>
            <a:ext cx="580514" cy="459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d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圓角矩形"/>
          <p:cNvSpPr/>
          <p:nvPr/>
        </p:nvSpPr>
        <p:spPr>
          <a:xfrm>
            <a:off x="-656553" y="-6594"/>
            <a:ext cx="25697106" cy="13729188"/>
          </a:xfrm>
          <a:prstGeom prst="roundRect">
            <a:avLst>
              <a:gd name="adj" fmla="val 6759"/>
            </a:avLst>
          </a:prstGeom>
          <a:gradFill>
            <a:gsLst>
              <a:gs pos="0">
                <a:srgbClr val="E4EAF2">
                  <a:alpha val="62425"/>
                </a:srgbClr>
              </a:gs>
              <a:gs pos="100000">
                <a:srgbClr val="CFD8E4">
                  <a:alpha val="64889"/>
                </a:srgbClr>
              </a:gs>
            </a:gsLst>
            <a:lin ang="2150221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1" name="圓角矩形"/>
          <p:cNvSpPr/>
          <p:nvPr>
            <p:ph type="body" sz="quarter" idx="21"/>
          </p:nvPr>
        </p:nvSpPr>
        <p:spPr>
          <a:xfrm>
            <a:off x="995843" y="515117"/>
            <a:ext cx="22392314" cy="133985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effectLst>
            <a:outerShdw sx="100000" sy="100000" kx="0" ky="0" algn="b" rotWithShape="0" blurRad="762000" dist="84195" dir="5400000">
              <a:srgbClr val="009193">
                <a:alpha val="43820"/>
              </a:srgbClr>
            </a:outerShdw>
          </a:effectLst>
        </p:spPr>
        <p:txBody>
          <a:bodyPr lIns="50800" tIns="50800" rIns="50800" bIns="50800" anchor="ctr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</a:p>
        </p:txBody>
      </p:sp>
      <p:sp>
        <p:nvSpPr>
          <p:cNvPr id="82" name="圓角矩形"/>
          <p:cNvSpPr/>
          <p:nvPr/>
        </p:nvSpPr>
        <p:spPr>
          <a:xfrm>
            <a:off x="876851" y="2199174"/>
            <a:ext cx="22630298" cy="13122480"/>
          </a:xfrm>
          <a:prstGeom prst="roundRect">
            <a:avLst>
              <a:gd name="adj" fmla="val 62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sx="100000" sy="100000" kx="0" ky="0" algn="b" rotWithShape="0" blurRad="635000" dist="84195" dir="540000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3" name="圓角矩形"/>
          <p:cNvSpPr/>
          <p:nvPr/>
        </p:nvSpPr>
        <p:spPr>
          <a:xfrm>
            <a:off x="23373488" y="12751259"/>
            <a:ext cx="1545368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431800" dist="120923" dir="5400000">
              <a:srgbClr val="7A899F">
                <a:alpha val="31007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457200">
              <a:defRPr spc="-24">
                <a:solidFill>
                  <a:srgbClr val="7A899F"/>
                </a:solidFill>
              </a:defRPr>
            </a:pPr>
          </a:p>
        </p:txBody>
      </p:sp>
      <p:sp>
        <p:nvSpPr>
          <p:cNvPr id="84" name="幻燈片編號"/>
          <p:cNvSpPr txBox="1"/>
          <p:nvPr>
            <p:ph type="sldNum" sz="quarter" idx="2"/>
          </p:nvPr>
        </p:nvSpPr>
        <p:spPr>
          <a:xfrm>
            <a:off x="23379340" y="12798092"/>
            <a:ext cx="681718" cy="459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d Black (強調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圓角矩形"/>
          <p:cNvSpPr/>
          <p:nvPr/>
        </p:nvSpPr>
        <p:spPr>
          <a:xfrm>
            <a:off x="-656553" y="-6594"/>
            <a:ext cx="25697106" cy="13729188"/>
          </a:xfrm>
          <a:prstGeom prst="roundRect">
            <a:avLst>
              <a:gd name="adj" fmla="val 6759"/>
            </a:avLst>
          </a:prstGeom>
          <a:gradFill>
            <a:gsLst>
              <a:gs pos="0">
                <a:srgbClr val="E4EAF2">
                  <a:alpha val="62425"/>
                </a:srgbClr>
              </a:gs>
              <a:gs pos="100000">
                <a:srgbClr val="CFD8E4">
                  <a:alpha val="64889"/>
                </a:srgbClr>
              </a:gs>
            </a:gsLst>
            <a:lin ang="2150221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2" name="圓角矩形"/>
          <p:cNvSpPr/>
          <p:nvPr>
            <p:ph type="body" sz="quarter" idx="21"/>
          </p:nvPr>
        </p:nvSpPr>
        <p:spPr>
          <a:xfrm>
            <a:off x="995843" y="515117"/>
            <a:ext cx="22392314" cy="133985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effectLst>
            <a:outerShdw sx="100000" sy="100000" kx="0" ky="0" algn="b" rotWithShape="0" blurRad="762000" dist="84195" dir="5400000">
              <a:srgbClr val="009193">
                <a:alpha val="43820"/>
              </a:srgbClr>
            </a:outerShdw>
          </a:effectLst>
        </p:spPr>
        <p:txBody>
          <a:bodyPr lIns="50800" tIns="50800" rIns="50800" bIns="50800" anchor="ctr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</a:p>
        </p:txBody>
      </p:sp>
      <p:sp>
        <p:nvSpPr>
          <p:cNvPr id="93" name="圓角矩形"/>
          <p:cNvSpPr/>
          <p:nvPr/>
        </p:nvSpPr>
        <p:spPr>
          <a:xfrm>
            <a:off x="876851" y="2199174"/>
            <a:ext cx="22630298" cy="13122480"/>
          </a:xfrm>
          <a:prstGeom prst="roundRect">
            <a:avLst>
              <a:gd name="adj" fmla="val 6224"/>
            </a:avLst>
          </a:prstGeom>
          <a:gradFill>
            <a:gsLst>
              <a:gs pos="0">
                <a:srgbClr val="5E5E5E"/>
              </a:gs>
              <a:gs pos="100000">
                <a:srgbClr val="000000"/>
              </a:gs>
            </a:gsLst>
            <a:lin ang="2270862"/>
          </a:gradFill>
          <a:ln w="12700">
            <a:miter lim="400000"/>
          </a:ln>
          <a:effectLst>
            <a:outerShdw sx="100000" sy="100000" kx="0" ky="0" algn="b" rotWithShape="0" blurRad="635000" dist="84195" dir="5400000">
              <a:srgbClr val="A7B4C6">
                <a:alpha val="60643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3B82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4" name="/ 50"/>
          <p:cNvSpPr/>
          <p:nvPr/>
        </p:nvSpPr>
        <p:spPr>
          <a:xfrm>
            <a:off x="22946295" y="12751259"/>
            <a:ext cx="1972560" cy="55340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431800" dist="120923" dir="5400000">
              <a:srgbClr val="7A899F">
                <a:alpha val="31007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defRPr spc="-24">
                <a:solidFill>
                  <a:srgbClr val="7A899F"/>
                </a:solidFill>
              </a:defRPr>
            </a:lvl1pPr>
          </a:lstStyle>
          <a:p>
            <a:pPr/>
            <a:r>
              <a:t> / 50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xfrm>
            <a:off x="23030062" y="12798091"/>
            <a:ext cx="681719" cy="459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強調文字"/>
          <p:cNvSpPr txBox="1"/>
          <p:nvPr>
            <p:ph type="body" sz="quarter" idx="22" hasCustomPrompt="1"/>
          </p:nvPr>
        </p:nvSpPr>
        <p:spPr>
          <a:xfrm>
            <a:off x="5465428" y="6911139"/>
            <a:ext cx="13082204" cy="1112522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ct val="140000"/>
              </a:lnSpc>
              <a:spcBef>
                <a:spcPts val="0"/>
              </a:spcBef>
              <a:defRPr spc="239" sz="8000">
                <a:solidFill>
                  <a:srgbClr val="FFFFFF"/>
                </a:solidFill>
                <a:latin typeface="Heiti TC Medium"/>
                <a:ea typeface="Heiti TC Medium"/>
                <a:cs typeface="Heiti TC Medium"/>
                <a:sym typeface="Heiti TC Medium"/>
              </a:defRPr>
            </a:lvl1pPr>
          </a:lstStyle>
          <a:p>
            <a:pPr/>
            <a:r>
              <a:t>強調文字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81503" y="-47644"/>
            <a:ext cx="24547006" cy="13811288"/>
          </a:xfrm>
          <a:prstGeom prst="rect">
            <a:avLst/>
          </a:prstGeom>
          <a:gradFill>
            <a:gsLst>
              <a:gs pos="21204">
                <a:srgbClr val="005493"/>
              </a:gs>
              <a:gs pos="77000">
                <a:srgbClr val="011993"/>
              </a:gs>
            </a:gsLst>
            <a:path>
              <a:fillToRect l="29136" t="99561" r="70863" b="43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" name="© 2021 - Ric Huang ALL RIGHTS RESERVED"/>
          <p:cNvSpPr txBox="1"/>
          <p:nvPr/>
        </p:nvSpPr>
        <p:spPr>
          <a:xfrm>
            <a:off x="1466630" y="12328667"/>
            <a:ext cx="60538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>
              <a:defRPr b="0" spc="258" sz="1800"/>
            </a:lvl1pPr>
          </a:lstStyle>
          <a:p>
            <a:pPr/>
            <a:r>
              <a:t>© 2021 - Ric Huang ALL RIGHTS RESERVED</a:t>
            </a:r>
          </a:p>
        </p:txBody>
      </p:sp>
      <p:sp>
        <p:nvSpPr>
          <p:cNvPr id="4" name="Ric Huang / NTUEE"/>
          <p:cNvSpPr txBox="1"/>
          <p:nvPr/>
        </p:nvSpPr>
        <p:spPr>
          <a:xfrm>
            <a:off x="1357817" y="11286982"/>
            <a:ext cx="513537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lnSpc>
                <a:spcPts val="15000"/>
              </a:lnSpc>
              <a:defRPr b="0" spc="79" sz="4000">
                <a:solidFill>
                  <a:srgbClr val="FFFFFF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Ric Huang / NTUEE </a:t>
            </a:r>
          </a:p>
        </p:txBody>
      </p:sp>
      <p:sp>
        <p:nvSpPr>
          <p:cNvPr id="5" name="(EE 3035) Web Programming"/>
          <p:cNvSpPr txBox="1"/>
          <p:nvPr/>
        </p:nvSpPr>
        <p:spPr>
          <a:xfrm>
            <a:off x="13994195" y="11286982"/>
            <a:ext cx="91358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b="0" spc="119" sz="4000">
                <a:solidFill>
                  <a:srgbClr val="FFFFFF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(EE 3035) Web Programming</a:t>
            </a:r>
          </a:p>
        </p:txBody>
      </p:sp>
      <p:sp>
        <p:nvSpPr>
          <p:cNvPr id="6" name="大標題文字"/>
          <p:cNvSpPr txBox="1"/>
          <p:nvPr>
            <p:ph type="title"/>
          </p:nvPr>
        </p:nvSpPr>
        <p:spPr>
          <a:xfrm>
            <a:off x="122491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7" name="內文層級一…"/>
          <p:cNvSpPr txBox="1"/>
          <p:nvPr>
            <p:ph type="body" idx="1"/>
          </p:nvPr>
        </p:nvSpPr>
        <p:spPr>
          <a:xfrm>
            <a:off x="122491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/>
          <p:nvPr>
            <p:ph type="sldNum" sz="quarter" idx="2"/>
          </p:nvPr>
        </p:nvSpPr>
        <p:spPr>
          <a:xfrm>
            <a:off x="-74306" y="12948722"/>
            <a:ext cx="615936" cy="4597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</p:sldLayoutIdLst>
  <p:transition xmlns:p14="http://schemas.microsoft.com/office/powerpoint/2010/main" spd="med" advClick="1"/>
  <p:txStyles>
    <p:titleStyle>
      <a:lvl1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solidFill>
            <a:srgbClr val="999999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solidFill>
            <a:srgbClr val="999999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solidFill>
            <a:srgbClr val="999999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solidFill>
            <a:srgbClr val="999999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solidFill>
            <a:srgbClr val="999999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solidFill>
            <a:srgbClr val="999999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solidFill>
            <a:srgbClr val="999999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solidFill>
            <a:srgbClr val="999999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solidFill>
            <a:srgbClr val="999999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999999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914171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999999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1828342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999999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2742514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999999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3656684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999999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0857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999999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5485028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999999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6399199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999999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7313370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999999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user.id" TargetMode="Externa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raphql.org/graphql-js/type/#graphqlobjecttype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ian13456/modern-graphql-tutorial?fbclid=IwAR3qAopoukGCv_Sx3clS05svCL5icno-EeFWS01i5E-Tm-Kb8Rp1eIZGuf4" TargetMode="Externa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raphql.org/learn/queries/#aliases" TargetMode="External"/><Relationship Id="rId3" Type="http://schemas.openxmlformats.org/officeDocument/2006/relationships/hyperlink" Target="https://graphql.org/learn/queries/#fragments" TargetMode="External"/><Relationship Id="rId4" Type="http://schemas.openxmlformats.org/officeDocument/2006/relationships/hyperlink" Target="https://graphql.org/learn/queries/#variables" TargetMode="External"/><Relationship Id="rId5" Type="http://schemas.openxmlformats.org/officeDocument/2006/relationships/hyperlink" Target="https://graphql.org/learn/queries/#directives" TargetMode="Externa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www.apollographql.com/docs/react/api/react/hooks/#usequery" TargetMode="Externa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apollographql.com/docs/react/api/react/hooks/#usemutation" TargetMode="Externa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en.wikipedia.org/wiki/GraphQL" TargetMode="External"/><Relationship Id="rId3" Type="http://schemas.openxmlformats.org/officeDocument/2006/relationships/hyperlink" Target="https://www.facebook.com/groups/1110869155655533" TargetMode="Externa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prisma/graphql-yoga" TargetMode="External"/><Relationship Id="rId3" Type="http://schemas.openxmlformats.org/officeDocument/2006/relationships/hyperlink" Target="https://github.com/apollographql/react-apollo" TargetMode="External"/><Relationship Id="rId4" Type="http://schemas.openxmlformats.org/officeDocument/2006/relationships/image" Target="../media/image2.tif"/><Relationship Id="rId5" Type="http://schemas.openxmlformats.org/officeDocument/2006/relationships/image" Target="../media/image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11. GraphQL"/>
          <p:cNvSpPr txBox="1"/>
          <p:nvPr>
            <p:ph type="body" idx="21"/>
          </p:nvPr>
        </p:nvSpPr>
        <p:spPr>
          <a:xfrm>
            <a:off x="-4733630" y="5822348"/>
            <a:ext cx="21449694" cy="1437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1270000" indent="-1270000" algn="ctr">
              <a:lnSpc>
                <a:spcPts val="20700"/>
              </a:lnSpc>
              <a:defRPr spc="704" sz="8800"/>
            </a:lvl1pPr>
          </a:lstStyle>
          <a:p>
            <a:pPr/>
            <a:r>
              <a:t>11. GraphQL</a:t>
            </a:r>
          </a:p>
        </p:txBody>
      </p:sp>
      <p:pic>
        <p:nvPicPr>
          <p:cNvPr id="469" name="影像" descr="影像"/>
          <p:cNvPicPr>
            <a:picLocks noChangeAspect="1"/>
          </p:cNvPicPr>
          <p:nvPr/>
        </p:nvPicPr>
        <p:blipFill>
          <a:blip r:embed="rId2">
            <a:extLst/>
          </a:blip>
          <a:srcRect l="0" t="16402" r="0" b="16402"/>
          <a:stretch>
            <a:fillRect/>
          </a:stretch>
        </p:blipFill>
        <p:spPr>
          <a:xfrm>
            <a:off x="12205641" y="4456979"/>
            <a:ext cx="11028675" cy="4168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DB used in this example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DB used in this example</a:t>
            </a:r>
          </a:p>
        </p:txBody>
      </p:sp>
      <p:sp>
        <p:nvSpPr>
          <p:cNvPr id="505" name="In-memory DB loaded from: backend/src/db.js"/>
          <p:cNvSpPr txBox="1"/>
          <p:nvPr>
            <p:ph type="body" idx="22"/>
          </p:nvPr>
        </p:nvSpPr>
        <p:spPr>
          <a:xfrm>
            <a:off x="2839474" y="2744756"/>
            <a:ext cx="18705052" cy="79222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In-memory DB loaded from: backend/src/db.js</a:t>
            </a:r>
          </a:p>
        </p:txBody>
      </p:sp>
      <p:sp>
        <p:nvSpPr>
          <p:cNvPr id="506" name="const users = […"/>
          <p:cNvSpPr txBox="1"/>
          <p:nvPr>
            <p:ph type="body" idx="23"/>
          </p:nvPr>
        </p:nvSpPr>
        <p:spPr>
          <a:xfrm>
            <a:off x="1490069" y="3825996"/>
            <a:ext cx="10658390" cy="9494521"/>
          </a:xfrm>
          <a:prstGeom prst="rect">
            <a:avLst/>
          </a:prstGeom>
        </p:spPr>
        <p:txBody>
          <a:bodyPr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const</a:t>
            </a:r>
            <a:r>
              <a:t> users = </a:t>
            </a:r>
            <a:r>
              <a:rPr>
                <a:solidFill>
                  <a:srgbClr val="33BBC8"/>
                </a:solidFill>
              </a:rPr>
              <a:t>[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id: </a:t>
            </a:r>
            <a:r>
              <a:rPr>
                <a:solidFill>
                  <a:srgbClr val="C33720"/>
                </a:solidFill>
              </a:rPr>
              <a:t>'1'</a:t>
            </a:r>
            <a:r>
              <a:t>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name: </a:t>
            </a:r>
            <a:r>
              <a:rPr>
                <a:solidFill>
                  <a:srgbClr val="C33720"/>
                </a:solidFill>
              </a:rPr>
              <a:t>'Andrew'</a:t>
            </a:r>
            <a:r>
              <a:t>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email: </a:t>
            </a:r>
            <a:r>
              <a:t>'andrew@example.com'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age: 27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  <a:r>
              <a:t>, ...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  <a:endParaRPr>
              <a:solidFill>
                <a:srgbClr val="000000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const</a:t>
            </a:r>
            <a:r>
              <a:t> posts = </a:t>
            </a:r>
            <a:r>
              <a:rPr>
                <a:solidFill>
                  <a:srgbClr val="33BBC8"/>
                </a:solidFill>
              </a:rPr>
              <a:t>[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id: </a:t>
            </a:r>
            <a:r>
              <a:rPr>
                <a:solidFill>
                  <a:srgbClr val="C33720"/>
                </a:solidFill>
              </a:rPr>
              <a:t>'10'</a:t>
            </a:r>
            <a:r>
              <a:t>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title: </a:t>
            </a:r>
            <a:r>
              <a:t>'GraphQL 101'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body: 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t>‘This is how to use GraphQL...'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published: </a:t>
            </a:r>
            <a:r>
              <a:rPr>
                <a:solidFill>
                  <a:srgbClr val="C33720"/>
                </a:solidFill>
              </a:rPr>
              <a:t>true</a:t>
            </a:r>
            <a:r>
              <a:t>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author: </a:t>
            </a:r>
            <a:r>
              <a:rPr>
                <a:solidFill>
                  <a:srgbClr val="C33720"/>
                </a:solidFill>
              </a:rPr>
              <a:t>'1'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  <a:r>
              <a:t>, ...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5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8" name="const comments = […"/>
          <p:cNvSpPr txBox="1"/>
          <p:nvPr/>
        </p:nvSpPr>
        <p:spPr>
          <a:xfrm>
            <a:off x="12235541" y="3825996"/>
            <a:ext cx="10658390" cy="949452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const</a:t>
            </a:r>
            <a:r>
              <a:t> comments = </a:t>
            </a:r>
            <a:r>
              <a:rPr>
                <a:solidFill>
                  <a:srgbClr val="33BBC8"/>
                </a:solidFill>
              </a:rPr>
              <a:t>[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id: </a:t>
            </a:r>
            <a:r>
              <a:rPr>
                <a:solidFill>
                  <a:srgbClr val="C33720"/>
                </a:solidFill>
              </a:rPr>
              <a:t>'102'</a:t>
            </a:r>
            <a:r>
              <a:t>,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text: </a:t>
            </a:r>
            <a:endParaRPr>
              <a:solidFill>
                <a:srgbClr val="000000"/>
              </a:solidFill>
            </a:endParaRP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'This worked well for me. Thanks!'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author: </a:t>
            </a:r>
            <a:r>
              <a:rPr>
                <a:solidFill>
                  <a:srgbClr val="C33720"/>
                </a:solidFill>
              </a:rPr>
              <a:t>'3'</a:t>
            </a:r>
            <a:r>
              <a:t>,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post: </a:t>
            </a:r>
            <a:r>
              <a:rPr>
                <a:solidFill>
                  <a:srgbClr val="C33720"/>
                </a:solidFill>
              </a:rPr>
              <a:t>'10'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  <a:r>
              <a:t>, ...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  <a:endParaRPr>
              <a:solidFill>
                <a:srgbClr val="000000"/>
              </a:solidFill>
            </a:endParaRP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const</a:t>
            </a:r>
            <a:r>
              <a:t> db =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users,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posts,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comments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export</a:t>
            </a:r>
            <a:r>
              <a:t> </a:t>
            </a:r>
            <a:r>
              <a:rPr>
                <a:solidFill>
                  <a:srgbClr val="33BBC8"/>
                </a:solidFill>
              </a:rPr>
              <a:t>{</a:t>
            </a:r>
            <a:r>
              <a:t> db as </a:t>
            </a:r>
            <a:r>
              <a:rPr>
                <a:solidFill>
                  <a:srgbClr val="CD7923"/>
                </a:solidFill>
              </a:rPr>
              <a:t>default</a:t>
            </a:r>
            <a:r>
              <a:t> </a:t>
            </a:r>
            <a:r>
              <a:rPr>
                <a:solidFill>
                  <a:srgbClr val="33BBC8"/>
                </a:solidFill>
              </a:rPr>
              <a:t>}</a:t>
            </a:r>
            <a:endParaRPr>
              <a:solidFill>
                <a:srgbClr val="33BBC8"/>
              </a:solidFill>
            </a:endParaRP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33BBC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raphQL Playground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GraphQL Playground</a:t>
            </a:r>
          </a:p>
        </p:txBody>
      </p:sp>
      <p:sp>
        <p:nvSpPr>
          <p:cNvPr id="511" name="One awesome tool that comes with graphql-yoga is GraphQL Playground.…"/>
          <p:cNvSpPr txBox="1"/>
          <p:nvPr>
            <p:ph type="body" idx="22"/>
          </p:nvPr>
        </p:nvSpPr>
        <p:spPr>
          <a:xfrm>
            <a:off x="2839474" y="3406431"/>
            <a:ext cx="18705052" cy="91490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One awesome tool that comes with graphql-yoga is GraphQL Playground. </a:t>
            </a:r>
          </a:p>
          <a:p>
            <a:pPr/>
            <a:r>
              <a:t>Change directory to “backend”. Type“yarn start” and open “localhost:5000”, you will see the “GraphQL Playground” </a:t>
            </a:r>
          </a:p>
          <a:p>
            <a:pPr/>
            <a:r>
              <a:t>GraphQL Playground allows us to test our schemas without having to set up a client side. Essentially, it serves as a GraphQL client to run queries and mutations on.</a:t>
            </a:r>
          </a:p>
        </p:txBody>
      </p:sp>
      <p:sp>
        <p:nvSpPr>
          <p:cNvPr id="51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y around with GraphQL Playground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Play around with GraphQL Playground</a:t>
            </a:r>
          </a:p>
        </p:txBody>
      </p:sp>
      <p:sp>
        <p:nvSpPr>
          <p:cNvPr id="515" name="In this GraphQL playground, type in the sample query:"/>
          <p:cNvSpPr txBox="1"/>
          <p:nvPr>
            <p:ph type="body" idx="22"/>
          </p:nvPr>
        </p:nvSpPr>
        <p:spPr>
          <a:xfrm>
            <a:off x="2839474" y="3789646"/>
            <a:ext cx="18705052" cy="6809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838200" indent="-838200">
              <a:lnSpc>
                <a:spcPct val="110000"/>
              </a:lnSpc>
              <a:defRPr spc="276" sz="4600"/>
            </a:lvl1pPr>
          </a:lstStyle>
          <a:p>
            <a:pPr/>
            <a:r>
              <a:t>In this GraphQL playground, type in the sample query:</a:t>
            </a:r>
          </a:p>
        </p:txBody>
      </p:sp>
      <p:sp>
        <p:nvSpPr>
          <p:cNvPr id="516" name="query {…"/>
          <p:cNvSpPr txBox="1"/>
          <p:nvPr>
            <p:ph type="body" idx="23"/>
          </p:nvPr>
        </p:nvSpPr>
        <p:spPr>
          <a:xfrm>
            <a:off x="2849772" y="4859434"/>
            <a:ext cx="18684456" cy="4991101"/>
          </a:xfrm>
          <a:prstGeom prst="rect">
            <a:avLst/>
          </a:prstGeom>
        </p:spPr>
        <p:txBody>
          <a:bodyPr/>
          <a:lstStyle/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query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users(query: </a:t>
            </a:r>
            <a:r>
              <a:rPr>
                <a:solidFill>
                  <a:srgbClr val="C33720"/>
                </a:solidFill>
              </a:rPr>
              <a:t>"a"</a:t>
            </a:r>
            <a:r>
              <a:t>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id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name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age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51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8" name="What do you see?…"/>
          <p:cNvSpPr txBox="1"/>
          <p:nvPr/>
        </p:nvSpPr>
        <p:spPr>
          <a:xfrm>
            <a:off x="2866211" y="10412577"/>
            <a:ext cx="19499534" cy="244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38200" indent="-838200" algn="l" defTabSz="457200">
              <a:lnSpc>
                <a:spcPct val="110000"/>
              </a:lnSpc>
              <a:spcBef>
                <a:spcPts val="1800"/>
              </a:spcBef>
              <a:buSzPct val="125000"/>
              <a:buChar char="•"/>
              <a:defRPr b="0" spc="276" sz="4600">
                <a:solidFill>
                  <a:srgbClr val="73FD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What do you see?</a:t>
            </a:r>
          </a:p>
          <a:p>
            <a:pPr marL="838200" indent="-838200" algn="l" defTabSz="457200">
              <a:lnSpc>
                <a:spcPct val="110000"/>
              </a:lnSpc>
              <a:spcBef>
                <a:spcPts val="1800"/>
              </a:spcBef>
              <a:buSzPct val="125000"/>
              <a:buChar char="•"/>
              <a:defRPr b="0" spc="276" sz="4600">
                <a:solidFill>
                  <a:srgbClr val="73FD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Play around the query and compare with the DB</a:t>
            </a:r>
          </a:p>
          <a:p>
            <a:pPr lvl="2" marL="2108200" indent="-838200" algn="l" defTabSz="457200">
              <a:lnSpc>
                <a:spcPct val="110000"/>
              </a:lnSpc>
              <a:spcBef>
                <a:spcPts val="1800"/>
              </a:spcBef>
              <a:buSzPct val="125000"/>
              <a:buChar char="•"/>
              <a:defRPr b="0" spc="276" sz="4600">
                <a:solidFill>
                  <a:srgbClr val="73FD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Remove some of the query items or change their order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How GraphQL works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How GraphQL works </a:t>
            </a:r>
          </a:p>
        </p:txBody>
      </p:sp>
      <p:sp>
        <p:nvSpPr>
          <p:cNvPr id="5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2" name="矩形"/>
          <p:cNvSpPr/>
          <p:nvPr/>
        </p:nvSpPr>
        <p:spPr>
          <a:xfrm>
            <a:off x="5645350" y="10003965"/>
            <a:ext cx="11761286" cy="2242867"/>
          </a:xfrm>
          <a:prstGeom prst="rect">
            <a:avLst/>
          </a:prstGeom>
          <a:solidFill>
            <a:srgbClr val="9452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3" name="GraphQL Server"/>
          <p:cNvSpPr txBox="1"/>
          <p:nvPr/>
        </p:nvSpPr>
        <p:spPr>
          <a:xfrm>
            <a:off x="9372633" y="12375903"/>
            <a:ext cx="430672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pc="168" sz="4200">
                <a:solidFill>
                  <a:srgbClr val="EBEBEB"/>
                </a:solidFill>
              </a:defRPr>
            </a:lvl1pPr>
          </a:lstStyle>
          <a:p>
            <a:pPr/>
            <a:r>
              <a:t>GraphQL Server</a:t>
            </a:r>
          </a:p>
        </p:txBody>
      </p:sp>
      <p:sp>
        <p:nvSpPr>
          <p:cNvPr id="524" name="typedefs"/>
          <p:cNvSpPr txBox="1"/>
          <p:nvPr/>
        </p:nvSpPr>
        <p:spPr>
          <a:xfrm>
            <a:off x="6986820" y="10744398"/>
            <a:ext cx="2665850" cy="762001"/>
          </a:xfrm>
          <a:prstGeom prst="rect">
            <a:avLst/>
          </a:prstGeom>
          <a:ln w="25400">
            <a:solidFill>
              <a:srgbClr val="73FD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pc="168" sz="4200">
                <a:solidFill>
                  <a:srgbClr val="FFFFFF"/>
                </a:solidFill>
              </a:defRPr>
            </a:lvl1pPr>
          </a:lstStyle>
          <a:p>
            <a:pPr/>
            <a:r>
              <a:t> typedefs </a:t>
            </a:r>
          </a:p>
        </p:txBody>
      </p:sp>
      <p:sp>
        <p:nvSpPr>
          <p:cNvPr id="525" name="resolvers"/>
          <p:cNvSpPr txBox="1"/>
          <p:nvPr/>
        </p:nvSpPr>
        <p:spPr>
          <a:xfrm>
            <a:off x="10456272" y="10744398"/>
            <a:ext cx="2834600" cy="762001"/>
          </a:xfrm>
          <a:prstGeom prst="rect">
            <a:avLst/>
          </a:prstGeom>
          <a:ln w="25400">
            <a:solidFill>
              <a:srgbClr val="73FD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pc="168" sz="4200">
                <a:solidFill>
                  <a:srgbClr val="FFFFFF"/>
                </a:solidFill>
              </a:defRPr>
            </a:lvl1pPr>
          </a:lstStyle>
          <a:p>
            <a:pPr/>
            <a:r>
              <a:t> resolvers </a:t>
            </a:r>
          </a:p>
        </p:txBody>
      </p:sp>
      <p:sp>
        <p:nvSpPr>
          <p:cNvPr id="526" name="context"/>
          <p:cNvSpPr txBox="1"/>
          <p:nvPr/>
        </p:nvSpPr>
        <p:spPr>
          <a:xfrm>
            <a:off x="14094475" y="10744398"/>
            <a:ext cx="2347862" cy="762001"/>
          </a:xfrm>
          <a:prstGeom prst="rect">
            <a:avLst/>
          </a:prstGeom>
          <a:ln w="25400">
            <a:solidFill>
              <a:srgbClr val="73FD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pc="168" sz="4200">
                <a:solidFill>
                  <a:srgbClr val="FFFFFF"/>
                </a:solidFill>
              </a:defRPr>
            </a:lvl1pPr>
          </a:lstStyle>
          <a:p>
            <a:pPr/>
            <a:r>
              <a:t> context </a:t>
            </a:r>
          </a:p>
        </p:txBody>
      </p:sp>
      <p:sp>
        <p:nvSpPr>
          <p:cNvPr id="527" name="矩形"/>
          <p:cNvSpPr/>
          <p:nvPr/>
        </p:nvSpPr>
        <p:spPr>
          <a:xfrm>
            <a:off x="5638666" y="3701084"/>
            <a:ext cx="5362157" cy="5611229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8" name="Query Methods"/>
          <p:cNvSpPr txBox="1"/>
          <p:nvPr/>
        </p:nvSpPr>
        <p:spPr>
          <a:xfrm>
            <a:off x="6346840" y="4252894"/>
            <a:ext cx="3945810" cy="673101"/>
          </a:xfrm>
          <a:prstGeom prst="rect">
            <a:avLst/>
          </a:prstGeom>
          <a:ln w="25400">
            <a:solidFill>
              <a:srgbClr val="009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Query Methods</a:t>
            </a:r>
          </a:p>
        </p:txBody>
      </p:sp>
      <p:sp>
        <p:nvSpPr>
          <p:cNvPr id="529" name="GraphQL Schema"/>
          <p:cNvSpPr txBox="1"/>
          <p:nvPr/>
        </p:nvSpPr>
        <p:spPr>
          <a:xfrm>
            <a:off x="5973522" y="2819652"/>
            <a:ext cx="469244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pc="168" sz="4200">
                <a:solidFill>
                  <a:srgbClr val="EBEBEB"/>
                </a:solidFill>
              </a:defRPr>
            </a:lvl1pPr>
          </a:lstStyle>
          <a:p>
            <a:pPr/>
            <a:r>
              <a:t>GraphQL Schema</a:t>
            </a:r>
          </a:p>
        </p:txBody>
      </p:sp>
      <p:sp>
        <p:nvSpPr>
          <p:cNvPr id="530" name="Input Types"/>
          <p:cNvSpPr txBox="1"/>
          <p:nvPr/>
        </p:nvSpPr>
        <p:spPr>
          <a:xfrm>
            <a:off x="6346840" y="5205516"/>
            <a:ext cx="3945810" cy="673101"/>
          </a:xfrm>
          <a:prstGeom prst="rect">
            <a:avLst/>
          </a:prstGeom>
          <a:ln w="25400">
            <a:solidFill>
              <a:srgbClr val="009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Input Types</a:t>
            </a:r>
          </a:p>
        </p:txBody>
      </p:sp>
      <p:sp>
        <p:nvSpPr>
          <p:cNvPr id="531" name="Data Schema"/>
          <p:cNvSpPr txBox="1"/>
          <p:nvPr/>
        </p:nvSpPr>
        <p:spPr>
          <a:xfrm>
            <a:off x="6346840" y="7134780"/>
            <a:ext cx="3945810" cy="673101"/>
          </a:xfrm>
          <a:prstGeom prst="rect">
            <a:avLst/>
          </a:prstGeom>
          <a:ln w="25400">
            <a:solidFill>
              <a:srgbClr val="009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Data Schema</a:t>
            </a:r>
          </a:p>
        </p:txBody>
      </p:sp>
      <p:sp>
        <p:nvSpPr>
          <p:cNvPr id="532" name="String enum"/>
          <p:cNvSpPr txBox="1"/>
          <p:nvPr/>
        </p:nvSpPr>
        <p:spPr>
          <a:xfrm>
            <a:off x="6346840" y="6170148"/>
            <a:ext cx="3945810" cy="673101"/>
          </a:xfrm>
          <a:prstGeom prst="rect">
            <a:avLst/>
          </a:prstGeom>
          <a:ln w="25400">
            <a:solidFill>
              <a:srgbClr val="009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String enum</a:t>
            </a:r>
          </a:p>
        </p:txBody>
      </p:sp>
      <p:sp>
        <p:nvSpPr>
          <p:cNvPr id="533" name="Payload"/>
          <p:cNvSpPr txBox="1"/>
          <p:nvPr/>
        </p:nvSpPr>
        <p:spPr>
          <a:xfrm>
            <a:off x="6346840" y="8099411"/>
            <a:ext cx="3945810" cy="673101"/>
          </a:xfrm>
          <a:prstGeom prst="rect">
            <a:avLst/>
          </a:prstGeom>
          <a:ln w="25400">
            <a:solidFill>
              <a:srgbClr val="009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Payload</a:t>
            </a:r>
          </a:p>
        </p:txBody>
      </p:sp>
      <p:sp>
        <p:nvSpPr>
          <p:cNvPr id="534" name="矩形"/>
          <p:cNvSpPr/>
          <p:nvPr/>
        </p:nvSpPr>
        <p:spPr>
          <a:xfrm>
            <a:off x="11948493" y="3701084"/>
            <a:ext cx="5362157" cy="5611229"/>
          </a:xfrm>
          <a:prstGeom prst="rect">
            <a:avLst/>
          </a:prstGeom>
          <a:solidFill>
            <a:srgbClr val="73FD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5" name="矩形"/>
          <p:cNvSpPr/>
          <p:nvPr/>
        </p:nvSpPr>
        <p:spPr>
          <a:xfrm>
            <a:off x="18326816" y="9533356"/>
            <a:ext cx="3235937" cy="1526938"/>
          </a:xfrm>
          <a:prstGeom prst="rect">
            <a:avLst/>
          </a:prstGeom>
          <a:solidFill>
            <a:srgbClr val="9421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6" name="Database"/>
          <p:cNvSpPr txBox="1"/>
          <p:nvPr/>
        </p:nvSpPr>
        <p:spPr>
          <a:xfrm>
            <a:off x="18326816" y="8820222"/>
            <a:ext cx="323593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52" sz="3800">
                <a:solidFill>
                  <a:srgbClr val="FFFFFF"/>
                </a:solidFill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537" name="src/resolvers/xxxx.js"/>
          <p:cNvSpPr txBox="1"/>
          <p:nvPr/>
        </p:nvSpPr>
        <p:spPr>
          <a:xfrm>
            <a:off x="11962679" y="2819652"/>
            <a:ext cx="533378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pc="168" sz="4200">
                <a:solidFill>
                  <a:srgbClr val="EBEBEB"/>
                </a:solidFill>
              </a:defRPr>
            </a:lvl1pPr>
          </a:lstStyle>
          <a:p>
            <a:pPr/>
            <a:r>
              <a:t>src/resolvers/xxxx.js</a:t>
            </a:r>
          </a:p>
        </p:txBody>
      </p:sp>
      <p:sp>
        <p:nvSpPr>
          <p:cNvPr id="538" name="Query Input"/>
          <p:cNvSpPr txBox="1"/>
          <p:nvPr/>
        </p:nvSpPr>
        <p:spPr>
          <a:xfrm>
            <a:off x="2453611" y="3992544"/>
            <a:ext cx="2237385" cy="119380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Query Input</a:t>
            </a:r>
          </a:p>
        </p:txBody>
      </p:sp>
      <p:sp>
        <p:nvSpPr>
          <p:cNvPr id="539" name="線條"/>
          <p:cNvSpPr/>
          <p:nvPr/>
        </p:nvSpPr>
        <p:spPr>
          <a:xfrm>
            <a:off x="4703887" y="4589444"/>
            <a:ext cx="1606132" cy="1"/>
          </a:xfrm>
          <a:prstGeom prst="line">
            <a:avLst/>
          </a:prstGeom>
          <a:ln w="635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0" name="線條"/>
          <p:cNvSpPr/>
          <p:nvPr/>
        </p:nvSpPr>
        <p:spPr>
          <a:xfrm flipV="1">
            <a:off x="8319744" y="9309369"/>
            <a:ext cx="1" cy="143971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1" name="線條"/>
          <p:cNvSpPr/>
          <p:nvPr/>
        </p:nvSpPr>
        <p:spPr>
          <a:xfrm flipV="1">
            <a:off x="16471290" y="10497296"/>
            <a:ext cx="1845728" cy="47988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2" name="矩形"/>
          <p:cNvSpPr/>
          <p:nvPr/>
        </p:nvSpPr>
        <p:spPr>
          <a:xfrm>
            <a:off x="18326816" y="11151127"/>
            <a:ext cx="3235937" cy="1526938"/>
          </a:xfrm>
          <a:prstGeom prst="rect">
            <a:avLst/>
          </a:prstGeom>
          <a:solidFill>
            <a:srgbClr val="9421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3" name="GraphQL Yoga"/>
          <p:cNvSpPr txBox="1"/>
          <p:nvPr/>
        </p:nvSpPr>
        <p:spPr>
          <a:xfrm>
            <a:off x="17959178" y="12668352"/>
            <a:ext cx="397121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52" sz="3800">
                <a:solidFill>
                  <a:srgbClr val="FFFFFF"/>
                </a:solidFill>
              </a:defRPr>
            </a:lvl1pPr>
          </a:lstStyle>
          <a:p>
            <a:pPr/>
            <a:r>
              <a:t>GraphQL Yoga</a:t>
            </a:r>
          </a:p>
        </p:txBody>
      </p:sp>
      <p:sp>
        <p:nvSpPr>
          <p:cNvPr id="544" name="線條"/>
          <p:cNvSpPr/>
          <p:nvPr/>
        </p:nvSpPr>
        <p:spPr>
          <a:xfrm>
            <a:off x="17329066" y="6506698"/>
            <a:ext cx="91083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5" name="線條"/>
          <p:cNvSpPr/>
          <p:nvPr/>
        </p:nvSpPr>
        <p:spPr>
          <a:xfrm>
            <a:off x="16471290" y="11262685"/>
            <a:ext cx="1845728" cy="47988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6" name="db"/>
          <p:cNvSpPr txBox="1"/>
          <p:nvPr/>
        </p:nvSpPr>
        <p:spPr>
          <a:xfrm>
            <a:off x="18832441" y="9966624"/>
            <a:ext cx="2224685" cy="660401"/>
          </a:xfrm>
          <a:prstGeom prst="rect">
            <a:avLst/>
          </a:prstGeom>
          <a:ln w="12700">
            <a:solidFill>
              <a:srgbClr val="FF7E7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EBEBEB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547" name="PubSub"/>
          <p:cNvSpPr txBox="1"/>
          <p:nvPr/>
        </p:nvSpPr>
        <p:spPr>
          <a:xfrm>
            <a:off x="18832441" y="11584396"/>
            <a:ext cx="2224685" cy="660401"/>
          </a:xfrm>
          <a:prstGeom prst="rect">
            <a:avLst/>
          </a:prstGeom>
          <a:ln w="12700">
            <a:solidFill>
              <a:srgbClr val="FF7E7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EBEBEB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PubSub</a:t>
            </a:r>
          </a:p>
        </p:txBody>
      </p:sp>
      <p:sp>
        <p:nvSpPr>
          <p:cNvPr id="548" name="線條"/>
          <p:cNvSpPr/>
          <p:nvPr/>
        </p:nvSpPr>
        <p:spPr>
          <a:xfrm>
            <a:off x="10329471" y="4632892"/>
            <a:ext cx="1606132" cy="1"/>
          </a:xfrm>
          <a:prstGeom prst="line">
            <a:avLst/>
          </a:prstGeom>
          <a:ln w="635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9" name="Resolver"/>
          <p:cNvSpPr txBox="1"/>
          <p:nvPr/>
        </p:nvSpPr>
        <p:spPr>
          <a:xfrm>
            <a:off x="12656666" y="4252894"/>
            <a:ext cx="3945811" cy="673101"/>
          </a:xfrm>
          <a:prstGeom prst="rect">
            <a:avLst/>
          </a:prstGeom>
          <a:ln w="25400">
            <a:solidFill>
              <a:srgbClr val="009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Resolver</a:t>
            </a:r>
          </a:p>
        </p:txBody>
      </p:sp>
      <p:sp>
        <p:nvSpPr>
          <p:cNvPr id="550" name="Query…"/>
          <p:cNvSpPr txBox="1"/>
          <p:nvPr/>
        </p:nvSpPr>
        <p:spPr>
          <a:xfrm>
            <a:off x="18258321" y="5363698"/>
            <a:ext cx="3235937" cy="228600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Query</a:t>
            </a:r>
          </a:p>
          <a:p>
            <a: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Results</a:t>
            </a:r>
          </a:p>
        </p:txBody>
      </p:sp>
      <p:sp>
        <p:nvSpPr>
          <p:cNvPr id="551" name="線條"/>
          <p:cNvSpPr/>
          <p:nvPr/>
        </p:nvSpPr>
        <p:spPr>
          <a:xfrm flipV="1">
            <a:off x="19876288" y="7639386"/>
            <a:ext cx="1" cy="121793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2" name="線條"/>
          <p:cNvSpPr/>
          <p:nvPr/>
        </p:nvSpPr>
        <p:spPr>
          <a:xfrm flipV="1">
            <a:off x="12445661" y="9309369"/>
            <a:ext cx="1" cy="143971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3" name="Resolver"/>
          <p:cNvSpPr txBox="1"/>
          <p:nvPr/>
        </p:nvSpPr>
        <p:spPr>
          <a:xfrm>
            <a:off x="12656666" y="5211521"/>
            <a:ext cx="3945811" cy="673101"/>
          </a:xfrm>
          <a:prstGeom prst="rect">
            <a:avLst/>
          </a:prstGeom>
          <a:ln w="25400">
            <a:solidFill>
              <a:srgbClr val="009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Resolver</a:t>
            </a:r>
          </a:p>
        </p:txBody>
      </p:sp>
      <p:sp>
        <p:nvSpPr>
          <p:cNvPr id="554" name="Resolver"/>
          <p:cNvSpPr txBox="1"/>
          <p:nvPr/>
        </p:nvSpPr>
        <p:spPr>
          <a:xfrm>
            <a:off x="12656666" y="6170148"/>
            <a:ext cx="3945811" cy="673101"/>
          </a:xfrm>
          <a:prstGeom prst="rect">
            <a:avLst/>
          </a:prstGeom>
          <a:ln w="25400">
            <a:solidFill>
              <a:srgbClr val="009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Resolver</a:t>
            </a:r>
          </a:p>
        </p:txBody>
      </p:sp>
      <p:sp>
        <p:nvSpPr>
          <p:cNvPr id="555" name="Resolver"/>
          <p:cNvSpPr txBox="1"/>
          <p:nvPr/>
        </p:nvSpPr>
        <p:spPr>
          <a:xfrm>
            <a:off x="12656666" y="7139085"/>
            <a:ext cx="3945811" cy="673101"/>
          </a:xfrm>
          <a:prstGeom prst="rect">
            <a:avLst/>
          </a:prstGeom>
          <a:ln w="25400">
            <a:solidFill>
              <a:srgbClr val="009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Resolver</a:t>
            </a:r>
          </a:p>
        </p:txBody>
      </p:sp>
      <p:sp>
        <p:nvSpPr>
          <p:cNvPr id="556" name="Resolver"/>
          <p:cNvSpPr txBox="1"/>
          <p:nvPr/>
        </p:nvSpPr>
        <p:spPr>
          <a:xfrm>
            <a:off x="12656666" y="8108022"/>
            <a:ext cx="3945811" cy="673101"/>
          </a:xfrm>
          <a:prstGeom prst="rect">
            <a:avLst/>
          </a:prstGeom>
          <a:ln w="25400">
            <a:solidFill>
              <a:srgbClr val="009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Resolver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拆解 query input syntax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拆解 query input syntax</a:t>
            </a:r>
          </a:p>
        </p:txBody>
      </p:sp>
      <p:sp>
        <p:nvSpPr>
          <p:cNvPr id="559" name="The query structure is to define (from outer to inner layers):…"/>
          <p:cNvSpPr txBox="1"/>
          <p:nvPr>
            <p:ph type="body" idx="22"/>
          </p:nvPr>
        </p:nvSpPr>
        <p:spPr>
          <a:xfrm>
            <a:off x="2839474" y="2705762"/>
            <a:ext cx="18705052" cy="3223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838200" indent="-838200">
              <a:lnSpc>
                <a:spcPct val="110000"/>
              </a:lnSpc>
              <a:defRPr spc="264" sz="4400"/>
            </a:pPr>
            <a:r>
              <a:t>The query structure is to define (from outer to inner layers):</a:t>
            </a:r>
          </a:p>
          <a:p>
            <a:pPr lvl="2" marL="2108200" indent="-838200" defTabSz="457200">
              <a:lnSpc>
                <a:spcPct val="110000"/>
              </a:lnSpc>
              <a:spcBef>
                <a:spcPts val="1800"/>
              </a:spcBef>
              <a:buSzPct val="125000"/>
              <a:buChar char="•"/>
              <a:defRPr spc="264" sz="44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DB request method (‘query')</a:t>
            </a:r>
          </a:p>
          <a:p>
            <a:pPr lvl="2" marL="2108200" indent="-838200" defTabSz="457200">
              <a:lnSpc>
                <a:spcPct val="110000"/>
              </a:lnSpc>
              <a:spcBef>
                <a:spcPts val="1800"/>
              </a:spcBef>
              <a:buSzPct val="125000"/>
              <a:buChar char="•"/>
              <a:defRPr spc="264" sz="44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Applied resolver and (optionally) query filters</a:t>
            </a:r>
          </a:p>
          <a:p>
            <a:pPr lvl="2" marL="2108200" indent="-838200" defTabSz="457200">
              <a:lnSpc>
                <a:spcPct val="110000"/>
              </a:lnSpc>
              <a:spcBef>
                <a:spcPts val="1800"/>
              </a:spcBef>
              <a:buSzPct val="125000"/>
              <a:buChar char="•"/>
              <a:defRPr spc="264" sz="44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Target fetched fields ( {id, name, age} from 'users') </a:t>
            </a:r>
          </a:p>
        </p:txBody>
      </p:sp>
      <p:sp>
        <p:nvSpPr>
          <p:cNvPr id="560" name="// DB request method: query, mutation, subscription…"/>
          <p:cNvSpPr txBox="1"/>
          <p:nvPr>
            <p:ph type="body" idx="23"/>
          </p:nvPr>
        </p:nvSpPr>
        <p:spPr>
          <a:xfrm>
            <a:off x="2849772" y="6226648"/>
            <a:ext cx="18684456" cy="7086601"/>
          </a:xfrm>
          <a:prstGeom prst="rect">
            <a:avLst/>
          </a:prstGeom>
        </p:spPr>
        <p:txBody>
          <a:bodyPr/>
          <a:lstStyle/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5230E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DB request method: query, mutation, subscription</a:t>
            </a:r>
            <a:endParaRPr>
              <a:solidFill>
                <a:srgbClr val="000000"/>
              </a:solidFill>
            </a:endParaRP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query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5230E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// "resolver" to perform query (arguments)</a:t>
            </a:r>
            <a:endParaRPr>
              <a:solidFill>
                <a:srgbClr val="000000"/>
              </a:solidFill>
            </a:endParaRP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users(query: </a:t>
            </a:r>
            <a:r>
              <a:rPr>
                <a:solidFill>
                  <a:srgbClr val="C33720"/>
                </a:solidFill>
              </a:rPr>
              <a:t>"a"</a:t>
            </a:r>
            <a:r>
              <a:t>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5230E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Fields to be fetched</a:t>
            </a:r>
            <a:endParaRPr>
              <a:solidFill>
                <a:srgbClr val="000000"/>
              </a:solidFill>
            </a:endParaRP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id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name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age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56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raphQL Schema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GraphQL Schema</a:t>
            </a:r>
          </a:p>
        </p:txBody>
      </p:sp>
      <p:sp>
        <p:nvSpPr>
          <p:cNvPr id="564" name="To define types for what and how data is manipulated (e.g. queried) by GraphQL query…"/>
          <p:cNvSpPr txBox="1"/>
          <p:nvPr>
            <p:ph type="body" idx="22"/>
          </p:nvPr>
        </p:nvSpPr>
        <p:spPr>
          <a:xfrm>
            <a:off x="1636316" y="3230277"/>
            <a:ext cx="18705052" cy="94168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838200" indent="-838200">
              <a:defRPr spc="258" sz="4300"/>
            </a:pPr>
            <a:r>
              <a:t>To define </a:t>
            </a:r>
            <a:r>
              <a:rPr>
                <a:solidFill>
                  <a:srgbClr val="FFFB00"/>
                </a:solidFill>
              </a:rPr>
              <a:t>types</a:t>
            </a:r>
            <a:r>
              <a:t> for what and how data is manipulated (e.g. queried) by GraphQL query</a:t>
            </a:r>
          </a:p>
          <a:p>
            <a:pPr marL="838200" indent="-838200">
              <a:defRPr spc="258" sz="4300"/>
            </a:pPr>
            <a:r>
              <a:t>Often named </a:t>
            </a:r>
            <a:r>
              <a:rPr>
                <a:solidFill>
                  <a:srgbClr val="73FDFF"/>
                </a:solidFill>
              </a:rPr>
              <a:t>schema.graphql</a:t>
            </a:r>
            <a:r>
              <a:t>, sitting in the same directory as </a:t>
            </a:r>
            <a:r>
              <a:rPr>
                <a:solidFill>
                  <a:srgbClr val="73FDFF"/>
                </a:solidFill>
              </a:rPr>
              <a:t>index.js</a:t>
            </a:r>
            <a:endParaRPr>
              <a:solidFill>
                <a:srgbClr val="73FDFF"/>
              </a:solidFill>
            </a:endParaRPr>
          </a:p>
          <a:p>
            <a:pPr marL="838200" indent="-838200">
              <a:defRPr spc="258" sz="4300"/>
            </a:pPr>
            <a:r>
              <a:t>Added to server by '</a:t>
            </a:r>
            <a:r>
              <a:rPr>
                <a:solidFill>
                  <a:srgbClr val="FFFB00"/>
                </a:solidFill>
              </a:rPr>
              <a:t>typedefs</a:t>
            </a:r>
            <a:r>
              <a:t>' option</a:t>
            </a:r>
          </a:p>
          <a:p>
            <a:pPr marL="838200" indent="-838200">
              <a:lnSpc>
                <a:spcPct val="110000"/>
              </a:lnSpc>
              <a:defRPr spc="258" sz="4300"/>
            </a:pPr>
            <a:r>
              <a:t>Contains various definitions</a:t>
            </a:r>
          </a:p>
          <a:p>
            <a:pPr lvl="2" marL="2108200" indent="-838200" defTabSz="457200">
              <a:lnSpc>
                <a:spcPct val="110000"/>
              </a:lnSpc>
              <a:spcBef>
                <a:spcPts val="1800"/>
              </a:spcBef>
              <a:buSzPct val="125000"/>
              <a:buChar char="•"/>
              <a:defRPr spc="258" sz="43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Query methods</a:t>
            </a:r>
          </a:p>
          <a:p>
            <a:pPr lvl="2" marL="2108200" indent="-838200" defTabSz="457200">
              <a:lnSpc>
                <a:spcPct val="110000"/>
              </a:lnSpc>
              <a:spcBef>
                <a:spcPts val="1800"/>
              </a:spcBef>
              <a:buSzPct val="125000"/>
              <a:buChar char="•"/>
              <a:defRPr spc="258" sz="43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(User-defined) Input data types</a:t>
            </a:r>
          </a:p>
          <a:p>
            <a:pPr lvl="2" marL="2108200" indent="-838200" defTabSz="457200">
              <a:lnSpc>
                <a:spcPct val="110000"/>
              </a:lnSpc>
              <a:spcBef>
                <a:spcPts val="1800"/>
              </a:spcBef>
              <a:buSzPct val="125000"/>
              <a:buChar char="•"/>
              <a:defRPr spc="258" sz="43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String enum</a:t>
            </a:r>
          </a:p>
          <a:p>
            <a:pPr lvl="2" marL="2108200" indent="-838200" defTabSz="457200">
              <a:lnSpc>
                <a:spcPct val="110000"/>
              </a:lnSpc>
              <a:spcBef>
                <a:spcPts val="1800"/>
              </a:spcBef>
              <a:buSzPct val="125000"/>
              <a:buChar char="•"/>
              <a:defRPr spc="258" sz="43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Data schema</a:t>
            </a:r>
          </a:p>
          <a:p>
            <a:pPr lvl="2" marL="2108200" indent="-838200" defTabSz="457200">
              <a:lnSpc>
                <a:spcPct val="110000"/>
              </a:lnSpc>
              <a:spcBef>
                <a:spcPts val="1800"/>
              </a:spcBef>
              <a:buSzPct val="125000"/>
              <a:buChar char="•"/>
              <a:defRPr spc="258" sz="43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Payload</a:t>
            </a:r>
          </a:p>
        </p:txBody>
      </p:sp>
      <p:sp>
        <p:nvSpPr>
          <p:cNvPr id="56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6" name="// in index.js (GraphQL server)…"/>
          <p:cNvSpPr txBox="1"/>
          <p:nvPr/>
        </p:nvSpPr>
        <p:spPr>
          <a:xfrm>
            <a:off x="13989739" y="5804517"/>
            <a:ext cx="9329172" cy="29972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in index.js (GraphQL server)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const</a:t>
            </a:r>
            <a:r>
              <a:t> server = </a:t>
            </a:r>
            <a:r>
              <a:rPr>
                <a:solidFill>
                  <a:srgbClr val="CD7923"/>
                </a:solidFill>
              </a:rPr>
              <a:t>new</a:t>
            </a:r>
            <a:r>
              <a:t> GraphQLServer(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typeDefs: </a:t>
            </a:r>
            <a:r>
              <a:t>'./src/schema.graphql'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resolvers: </a:t>
            </a:r>
            <a:r>
              <a:rPr>
                <a:solidFill>
                  <a:srgbClr val="33BBC8"/>
                </a:solidFill>
              </a:rPr>
              <a:t>{ ...</a:t>
            </a:r>
            <a:r>
              <a:t> </a:t>
            </a:r>
            <a:r>
              <a:rPr>
                <a:solidFill>
                  <a:srgbClr val="33BBC8"/>
                </a:solidFill>
              </a:rPr>
              <a:t>}</a:t>
            </a:r>
            <a:r>
              <a:t>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context: </a:t>
            </a:r>
            <a:r>
              <a:rPr>
                <a:solidFill>
                  <a:srgbClr val="33BBC8"/>
                </a:solidFill>
              </a:rPr>
              <a:t>{ ...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67" name="// in schema.graphql…"/>
          <p:cNvSpPr txBox="1"/>
          <p:nvPr/>
        </p:nvSpPr>
        <p:spPr>
          <a:xfrm>
            <a:off x="13989739" y="9168945"/>
            <a:ext cx="9329172" cy="29972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in schema.graphql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type Query { ... }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input CreateUserInput { ... }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enum MutationType { ... }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type User { ... }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type PostSubscriptionPayload { … }</a:t>
            </a:r>
          </a:p>
        </p:txBody>
      </p:sp>
      <p:sp>
        <p:nvSpPr>
          <p:cNvPr id="568" name="箭頭"/>
          <p:cNvSpPr/>
          <p:nvPr/>
        </p:nvSpPr>
        <p:spPr>
          <a:xfrm>
            <a:off x="13474323" y="6729662"/>
            <a:ext cx="530456" cy="767746"/>
          </a:xfrm>
          <a:prstGeom prst="rightArrow">
            <a:avLst>
              <a:gd name="adj1" fmla="val 53579"/>
              <a:gd name="adj2" fmla="val 49661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9" name="箭頭"/>
          <p:cNvSpPr/>
          <p:nvPr/>
        </p:nvSpPr>
        <p:spPr>
          <a:xfrm rot="1667708">
            <a:off x="10594081" y="8742469"/>
            <a:ext cx="3508504" cy="767745"/>
          </a:xfrm>
          <a:prstGeom prst="rightArrow">
            <a:avLst>
              <a:gd name="adj1" fmla="val 50341"/>
              <a:gd name="adj2" fmla="val 61492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raphQL Schema。Query Method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GraphQL Schema。Query Method</a:t>
            </a:r>
          </a:p>
        </p:txBody>
      </p:sp>
      <p:sp>
        <p:nvSpPr>
          <p:cNvPr id="572" name="To define the syntax/types of the query input string:"/>
          <p:cNvSpPr txBox="1"/>
          <p:nvPr>
            <p:ph type="body" idx="22"/>
          </p:nvPr>
        </p:nvSpPr>
        <p:spPr>
          <a:xfrm>
            <a:off x="2839474" y="3537744"/>
            <a:ext cx="18705052" cy="7302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838200" indent="-838200">
              <a:defRPr spc="300" sz="5000"/>
            </a:lvl1pPr>
          </a:lstStyle>
          <a:p>
            <a:pPr/>
            <a:r>
              <a:t>To define the syntax/types of the query input string:</a:t>
            </a:r>
          </a:p>
        </p:txBody>
      </p:sp>
      <p:sp>
        <p:nvSpPr>
          <p:cNvPr id="573" name="type QueryMethod {…"/>
          <p:cNvSpPr txBox="1"/>
          <p:nvPr>
            <p:ph type="body" idx="23"/>
          </p:nvPr>
        </p:nvSpPr>
        <p:spPr>
          <a:xfrm>
            <a:off x="2849772" y="4656192"/>
            <a:ext cx="18684456" cy="3594101"/>
          </a:xfrm>
          <a:prstGeom prst="rect">
            <a:avLst/>
          </a:prstGeom>
        </p:spPr>
        <p:txBody>
          <a:bodyPr/>
          <a:lstStyle/>
          <a:p>
            <a:pPr defTabSz="1828433">
              <a:lnSpc>
                <a:spcPct val="100000"/>
              </a:lnSpc>
              <a:spcBef>
                <a:spcPts val="0"/>
              </a:spcBef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5493"/>
                </a:solidFill>
              </a:rPr>
              <a:t>type</a:t>
            </a:r>
            <a:r>
              <a:t> QueryMethod {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resolverName(arguments) : returnedData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resolverName(arguments) : returnedData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...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57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5" name="QueryMethod: Query, Mutation, Subscription…"/>
          <p:cNvSpPr txBox="1"/>
          <p:nvPr/>
        </p:nvSpPr>
        <p:spPr>
          <a:xfrm>
            <a:off x="2839474" y="8552773"/>
            <a:ext cx="18705052" cy="4509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38200" indent="-838200" algn="l" defTabSz="457200">
              <a:lnSpc>
                <a:spcPct val="120000"/>
              </a:lnSpc>
              <a:spcBef>
                <a:spcPts val="1800"/>
              </a:spcBef>
              <a:buSzPct val="125000"/>
              <a:buChar char="•"/>
              <a:defRPr b="0" spc="300" sz="50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QueryMethod: </a:t>
            </a:r>
            <a:r>
              <a:rPr>
                <a:solidFill>
                  <a:srgbClr val="73FDFF"/>
                </a:solidFill>
              </a:rPr>
              <a:t>Query</a:t>
            </a:r>
            <a:r>
              <a:t>, </a:t>
            </a:r>
            <a:r>
              <a:rPr>
                <a:solidFill>
                  <a:srgbClr val="73FDFF"/>
                </a:solidFill>
              </a:rPr>
              <a:t>Mutation</a:t>
            </a:r>
            <a:r>
              <a:t>, </a:t>
            </a:r>
            <a:r>
              <a:rPr>
                <a:solidFill>
                  <a:srgbClr val="73FDFF"/>
                </a:solidFill>
              </a:rPr>
              <a:t>Subscription</a:t>
            </a:r>
          </a:p>
          <a:p>
            <a:pPr lvl="2" marL="2108200" indent="-838200" algn="l" defTabSz="457200">
              <a:lnSpc>
                <a:spcPct val="120000"/>
              </a:lnSpc>
              <a:spcBef>
                <a:spcPts val="1800"/>
              </a:spcBef>
              <a:buSzPct val="125000"/>
              <a:buChar char="•"/>
              <a:defRPr b="0" spc="300" sz="50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resolverName: defined in resolver files (.js)</a:t>
            </a:r>
          </a:p>
          <a:p>
            <a:pPr lvl="2" marL="2108200" indent="-838200" algn="l" defTabSz="457200">
              <a:lnSpc>
                <a:spcPct val="120000"/>
              </a:lnSpc>
              <a:spcBef>
                <a:spcPts val="1800"/>
              </a:spcBef>
              <a:buSzPct val="125000"/>
              <a:buChar char="•"/>
              <a:defRPr b="0" spc="300" sz="50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arguments: Optional, used as data filter</a:t>
            </a:r>
          </a:p>
          <a:p>
            <a:pPr lvl="2" marL="2108200" indent="-838200" algn="l" defTabSz="457200">
              <a:lnSpc>
                <a:spcPct val="120000"/>
              </a:lnSpc>
              <a:spcBef>
                <a:spcPts val="1800"/>
              </a:spcBef>
              <a:buSzPct val="125000"/>
              <a:buChar char="•"/>
              <a:defRPr b="0" spc="300" sz="50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returnedData: schema also defined in schema.graphal</a:t>
            </a:r>
          </a:p>
        </p:txBody>
      </p:sp>
      <p:sp>
        <p:nvSpPr>
          <p:cNvPr id="576" name="沒有逗號，也不能斷行"/>
          <p:cNvSpPr txBox="1"/>
          <p:nvPr/>
        </p:nvSpPr>
        <p:spPr>
          <a:xfrm>
            <a:off x="12584568" y="7083287"/>
            <a:ext cx="4178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200">
                <a:solidFill>
                  <a:srgbClr val="FF2600"/>
                </a:solidFill>
              </a:defRPr>
            </a:lvl1pPr>
          </a:lstStyle>
          <a:p>
            <a:pPr/>
            <a:r>
              <a:t>沒有逗號，也不能斷行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Example of the “Query” QueryMethod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Example of the “Query” QueryMethod</a:t>
            </a:r>
          </a:p>
        </p:txBody>
      </p:sp>
      <p:sp>
        <p:nvSpPr>
          <p:cNvPr id="579" name="In &quot;schema.graphql&quot; — (QueryMethod)"/>
          <p:cNvSpPr txBox="1"/>
          <p:nvPr>
            <p:ph type="body" idx="22"/>
          </p:nvPr>
        </p:nvSpPr>
        <p:spPr>
          <a:xfrm>
            <a:off x="2839474" y="2820827"/>
            <a:ext cx="18705052" cy="680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838200" indent="-838200">
              <a:defRPr spc="276" sz="4600"/>
            </a:lvl1pPr>
          </a:lstStyle>
          <a:p>
            <a:pPr/>
            <a:r>
              <a:t>In "schema.graphql" — (QueryMethod)</a:t>
            </a:r>
          </a:p>
        </p:txBody>
      </p:sp>
      <p:sp>
        <p:nvSpPr>
          <p:cNvPr id="580" name="type Query {…"/>
          <p:cNvSpPr txBox="1"/>
          <p:nvPr>
            <p:ph type="body" idx="23"/>
          </p:nvPr>
        </p:nvSpPr>
        <p:spPr>
          <a:xfrm>
            <a:off x="2849772" y="3687628"/>
            <a:ext cx="18684456" cy="3924301"/>
          </a:xfrm>
          <a:prstGeom prst="rect">
            <a:avLst/>
          </a:prstGeom>
        </p:spPr>
        <p:txBody>
          <a:bodyPr/>
          <a:lstStyle/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 Query {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users(query: String): [User!]!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posts(query: String): [Post!]!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comments: [Comment!]!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me: User!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post: Post!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Also in &quot;schema.graphql&quot; — (Data Schema)"/>
          <p:cNvSpPr txBox="1"/>
          <p:nvPr/>
        </p:nvSpPr>
        <p:spPr>
          <a:xfrm>
            <a:off x="2839474" y="8011647"/>
            <a:ext cx="18705052" cy="705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838200" indent="-838200" algn="l" defTabSz="457200">
              <a:lnSpc>
                <a:spcPct val="120000"/>
              </a:lnSpc>
              <a:spcBef>
                <a:spcPts val="1800"/>
              </a:spcBef>
              <a:buSzPct val="125000"/>
              <a:buChar char="•"/>
              <a:defRPr b="0" spc="288" sz="48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Also in "schema.graphql" — (Data Schema)</a:t>
            </a:r>
          </a:p>
        </p:txBody>
      </p:sp>
      <p:sp>
        <p:nvSpPr>
          <p:cNvPr id="583" name="type User {…"/>
          <p:cNvSpPr txBox="1"/>
          <p:nvPr/>
        </p:nvSpPr>
        <p:spPr>
          <a:xfrm>
            <a:off x="2849772" y="8902700"/>
            <a:ext cx="18684456" cy="44704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 User {</a:t>
            </a:r>
          </a:p>
          <a:p>
            <a:pPr algn="l"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id: ID!</a:t>
            </a:r>
          </a:p>
          <a:p>
            <a:pPr algn="l"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name: String!</a:t>
            </a:r>
          </a:p>
          <a:p>
            <a:pPr algn="l"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email: String!</a:t>
            </a:r>
          </a:p>
          <a:p>
            <a:pPr algn="l"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age: Int</a:t>
            </a:r>
          </a:p>
          <a:p>
            <a:pPr algn="l"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posts: [Post!]!</a:t>
            </a:r>
          </a:p>
          <a:p>
            <a:pPr algn="l"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comments: [Comment!]!</a:t>
            </a:r>
          </a:p>
          <a:p>
            <a:pPr algn="l"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584" name="[ ] 表示 “array” returned data…"/>
          <p:cNvSpPr txBox="1"/>
          <p:nvPr/>
        </p:nvSpPr>
        <p:spPr>
          <a:xfrm>
            <a:off x="12901096" y="4311010"/>
            <a:ext cx="616545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200">
                <a:solidFill>
                  <a:srgbClr val="0433FF"/>
                </a:solidFill>
              </a:defRPr>
            </a:pPr>
            <a:r>
              <a:t>[ ] 表示 “array” returned data</a:t>
            </a:r>
          </a:p>
          <a:p>
            <a:pPr algn="ctr">
              <a:defRPr sz="3200">
                <a:solidFill>
                  <a:srgbClr val="0433FF"/>
                </a:solidFill>
              </a:defRPr>
            </a:pPr>
            <a:r>
              <a:t>! 表示 returned data 不可為 null </a:t>
            </a:r>
          </a:p>
        </p:txBody>
      </p:sp>
      <p:sp>
        <p:nvSpPr>
          <p:cNvPr id="585" name="GraphQL 裡頭有五種 basic scalar data type:…"/>
          <p:cNvSpPr txBox="1"/>
          <p:nvPr/>
        </p:nvSpPr>
        <p:spPr>
          <a:xfrm>
            <a:off x="10905404" y="9594849"/>
            <a:ext cx="8485784" cy="308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433FF"/>
                </a:solidFill>
              </a:defRPr>
            </a:pPr>
            <a:r>
              <a:t>GraphQL 裡頭有五種 basic scalar data type:</a:t>
            </a:r>
          </a:p>
          <a:p>
            <a:pPr marL="362857" indent="-362857" algn="l">
              <a:buSzPct val="125000"/>
              <a:buChar char="•"/>
              <a:defRPr sz="3200">
                <a:solidFill>
                  <a:srgbClr val="0433FF"/>
                </a:solidFill>
              </a:defRPr>
            </a:pPr>
            <a:r>
              <a:t>String</a:t>
            </a:r>
          </a:p>
          <a:p>
            <a:pPr marL="362857" indent="-362857" algn="l">
              <a:buSzPct val="125000"/>
              <a:buChar char="•"/>
              <a:defRPr sz="3200">
                <a:solidFill>
                  <a:srgbClr val="0433FF"/>
                </a:solidFill>
              </a:defRPr>
            </a:pPr>
            <a:r>
              <a:t>Int</a:t>
            </a:r>
          </a:p>
          <a:p>
            <a:pPr marL="362857" indent="-362857" algn="l">
              <a:buSzPct val="125000"/>
              <a:buChar char="•"/>
              <a:defRPr sz="3200">
                <a:solidFill>
                  <a:srgbClr val="0433FF"/>
                </a:solidFill>
              </a:defRPr>
            </a:pPr>
            <a:r>
              <a:t>Float</a:t>
            </a:r>
          </a:p>
          <a:p>
            <a:pPr marL="362857" indent="-362857" algn="l">
              <a:buSzPct val="125000"/>
              <a:buChar char="•"/>
              <a:defRPr sz="3200">
                <a:solidFill>
                  <a:srgbClr val="0433FF"/>
                </a:solidFill>
              </a:defRPr>
            </a:pPr>
            <a:r>
              <a:t>Boolean</a:t>
            </a:r>
          </a:p>
          <a:p>
            <a:pPr marL="362857" indent="-362857" algn="l">
              <a:buSzPct val="125000"/>
              <a:buChar char="•"/>
              <a:defRPr sz="3200">
                <a:solidFill>
                  <a:srgbClr val="0433FF"/>
                </a:solidFill>
              </a:defRPr>
            </a:pPr>
            <a:r>
              <a:t>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Resolvers for the “Query” QueryMethod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Resolvers for the “Query” QueryMethod</a:t>
            </a:r>
          </a:p>
        </p:txBody>
      </p:sp>
      <p:sp>
        <p:nvSpPr>
          <p:cNvPr id="588" name="In “src/resolvers/Query.js”, 用來實現 query function"/>
          <p:cNvSpPr txBox="1"/>
          <p:nvPr>
            <p:ph type="body" idx="22"/>
          </p:nvPr>
        </p:nvSpPr>
        <p:spPr>
          <a:xfrm>
            <a:off x="2839474" y="2720172"/>
            <a:ext cx="18705052" cy="680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838200" indent="-838200">
              <a:defRPr spc="276" sz="4600"/>
            </a:lvl1pPr>
          </a:lstStyle>
          <a:p>
            <a:pPr/>
            <a:r>
              <a:t>In “src/resolvers/Query.js”, 用來實現 query function</a:t>
            </a:r>
          </a:p>
        </p:txBody>
      </p:sp>
      <p:sp>
        <p:nvSpPr>
          <p:cNvPr id="589" name="const Query = {…"/>
          <p:cNvSpPr txBox="1"/>
          <p:nvPr>
            <p:ph type="body" idx="23"/>
          </p:nvPr>
        </p:nvSpPr>
        <p:spPr>
          <a:xfrm>
            <a:off x="2849772" y="3519884"/>
            <a:ext cx="18684456" cy="6054091"/>
          </a:xfrm>
          <a:prstGeom prst="rect">
            <a:avLst/>
          </a:prstGeom>
        </p:spPr>
        <p:txBody>
          <a:bodyPr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const</a:t>
            </a:r>
            <a:r>
              <a:t> Query =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users(parent, args, </a:t>
            </a:r>
            <a:r>
              <a:rPr>
                <a:solidFill>
                  <a:srgbClr val="33BBC8"/>
                </a:solidFill>
              </a:rPr>
              <a:t>{</a:t>
            </a:r>
            <a:r>
              <a:t> db </a:t>
            </a:r>
            <a:r>
              <a:rPr>
                <a:solidFill>
                  <a:srgbClr val="33BBC8"/>
                </a:solidFill>
              </a:rPr>
              <a:t>}</a:t>
            </a:r>
            <a:r>
              <a:t>, info)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if</a:t>
            </a:r>
            <a:r>
              <a:t> (!args.query) </a:t>
            </a:r>
            <a:r>
              <a:rPr>
                <a:solidFill>
                  <a:srgbClr val="33BBC8"/>
                </a:solidFill>
              </a:rPr>
              <a:t>{</a:t>
            </a:r>
            <a:r>
              <a:t>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db.users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db.users.filter(user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user.name.toLowerCase()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.includes(args.query.toLowerCase())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  <a:r>
              <a:t>)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  <a:r>
              <a:t>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posts(parent, args, </a:t>
            </a:r>
            <a:r>
              <a:rPr>
                <a:solidFill>
                  <a:srgbClr val="33BBC8"/>
                </a:solidFill>
              </a:rPr>
              <a:t>{</a:t>
            </a:r>
            <a:r>
              <a:t> db </a:t>
            </a:r>
            <a:r>
              <a:rPr>
                <a:solidFill>
                  <a:srgbClr val="33BBC8"/>
                </a:solidFill>
              </a:rPr>
              <a:t>}</a:t>
            </a:r>
            <a:r>
              <a:t>, info) </a:t>
            </a:r>
            <a:r>
              <a:rPr>
                <a:solidFill>
                  <a:srgbClr val="33BBC8"/>
                </a:solidFill>
              </a:rPr>
              <a:t>{ </a:t>
            </a:r>
            <a:r>
              <a:t>...</a:t>
            </a:r>
            <a:r>
              <a:rPr>
                <a:solidFill>
                  <a:srgbClr val="33BBC8"/>
                </a:solidFill>
              </a:rPr>
              <a:t> }</a:t>
            </a:r>
            <a:r>
              <a:t>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...</a:t>
            </a:r>
            <a:endParaRPr>
              <a:solidFill>
                <a:srgbClr val="33BBC8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BBC8"/>
                </a:solidFill>
              </a:rPr>
              <a:t>}</a:t>
            </a:r>
          </a:p>
        </p:txBody>
      </p:sp>
      <p:sp>
        <p:nvSpPr>
          <p:cNvPr id="59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1" name="Resolver's 參數：…"/>
          <p:cNvSpPr txBox="1"/>
          <p:nvPr/>
        </p:nvSpPr>
        <p:spPr>
          <a:xfrm>
            <a:off x="2839474" y="9794310"/>
            <a:ext cx="20121583" cy="3751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38200" indent="-838200" algn="l" defTabSz="457200">
              <a:lnSpc>
                <a:spcPct val="90000"/>
              </a:lnSpc>
              <a:spcBef>
                <a:spcPts val="1800"/>
              </a:spcBef>
              <a:buSzPct val="125000"/>
              <a:buChar char="•"/>
              <a:defRPr b="0" spc="276" sz="46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Resolver's 參數：</a:t>
            </a:r>
          </a:p>
          <a:p>
            <a:pPr lvl="2" marL="2108200" indent="-838200" algn="l" defTabSz="457200">
              <a:lnSpc>
                <a:spcPct val="90000"/>
              </a:lnSpc>
              <a:spcBef>
                <a:spcPts val="1800"/>
              </a:spcBef>
              <a:buSzPct val="125000"/>
              <a:buChar char="•"/>
              <a:defRPr b="0" spc="276" sz="46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parent: the result of the previous call</a:t>
            </a:r>
          </a:p>
          <a:p>
            <a:pPr lvl="2" marL="2108200" indent="-838200" algn="l" defTabSz="457200">
              <a:lnSpc>
                <a:spcPct val="90000"/>
              </a:lnSpc>
              <a:spcBef>
                <a:spcPts val="1800"/>
              </a:spcBef>
              <a:buSzPct val="125000"/>
              <a:buChar char="•"/>
              <a:defRPr b="0" spc="276" sz="46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args: used as query filter</a:t>
            </a:r>
          </a:p>
          <a:p>
            <a:pPr lvl="2" marL="2108200" indent="-838200" algn="l" defTabSz="457200">
              <a:lnSpc>
                <a:spcPct val="90000"/>
              </a:lnSpc>
              <a:spcBef>
                <a:spcPts val="1800"/>
              </a:spcBef>
              <a:buSzPct val="125000"/>
              <a:buChar char="•"/>
              <a:defRPr b="0" spc="276" sz="46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context: where to fetch data</a:t>
            </a:r>
          </a:p>
          <a:p>
            <a:pPr lvl="2" marL="2108200" indent="-838200" algn="l" defTabSz="457200">
              <a:lnSpc>
                <a:spcPct val="90000"/>
              </a:lnSpc>
              <a:spcBef>
                <a:spcPts val="1800"/>
              </a:spcBef>
              <a:buSzPct val="125000"/>
              <a:buChar char="•"/>
              <a:defRPr b="0" spc="276" sz="46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info: an abstract syntax tree representation of the query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How “Query” works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How “Query” works</a:t>
            </a:r>
          </a:p>
        </p:txBody>
      </p:sp>
      <p:sp>
        <p:nvSpPr>
          <p:cNvPr id="594" name="Input query string —"/>
          <p:cNvSpPr txBox="1"/>
          <p:nvPr>
            <p:ph type="body" idx="22"/>
          </p:nvPr>
        </p:nvSpPr>
        <p:spPr>
          <a:xfrm>
            <a:off x="2839474" y="4659783"/>
            <a:ext cx="18705052" cy="79222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Input query string —</a:t>
            </a:r>
          </a:p>
        </p:txBody>
      </p:sp>
      <p:sp>
        <p:nvSpPr>
          <p:cNvPr id="5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6" name="query {…"/>
          <p:cNvSpPr txBox="1"/>
          <p:nvPr/>
        </p:nvSpPr>
        <p:spPr>
          <a:xfrm>
            <a:off x="2849772" y="5768486"/>
            <a:ext cx="18684456" cy="49911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query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users(query: </a:t>
            </a:r>
            <a:r>
              <a:rPr>
                <a:solidFill>
                  <a:srgbClr val="C33720"/>
                </a:solidFill>
              </a:rPr>
              <a:t>"a"</a:t>
            </a:r>
            <a:r>
              <a:t>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name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age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6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597" name="1. 呼叫 “Query” 這個 QueryMethod (in “resolvers/Query.js”)"/>
          <p:cNvSpPr txBox="1"/>
          <p:nvPr/>
        </p:nvSpPr>
        <p:spPr>
          <a:xfrm>
            <a:off x="6137307" y="5880129"/>
            <a:ext cx="1151155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200">
                <a:solidFill>
                  <a:srgbClr val="FF2600"/>
                </a:solidFill>
              </a:defRPr>
            </a:lvl1pPr>
          </a:lstStyle>
          <a:p>
            <a:pPr/>
            <a:r>
              <a:t>1. 呼叫 “Query” 這個 QueryMethod (in “resolvers/Query.js”)</a:t>
            </a:r>
          </a:p>
        </p:txBody>
      </p:sp>
      <p:sp>
        <p:nvSpPr>
          <p:cNvPr id="598" name="2. 呼叫 “user” 這個 resolver, 傳入 “a” 給 “args.query”"/>
          <p:cNvSpPr txBox="1"/>
          <p:nvPr/>
        </p:nvSpPr>
        <p:spPr>
          <a:xfrm>
            <a:off x="11116882" y="6538977"/>
            <a:ext cx="1025525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200">
                <a:solidFill>
                  <a:srgbClr val="FF2600"/>
                </a:solidFill>
              </a:defRPr>
            </a:lvl1pPr>
          </a:lstStyle>
          <a:p>
            <a:pPr/>
            <a:r>
              <a:t>2. 呼叫 “user” 這個 resolver, 傳入 “a” 給 “args.query”</a:t>
            </a:r>
          </a:p>
        </p:txBody>
      </p:sp>
      <p:sp>
        <p:nvSpPr>
          <p:cNvPr id="599" name="3. 指定 returned data fields 為 id, name, age"/>
          <p:cNvSpPr txBox="1"/>
          <p:nvPr/>
        </p:nvSpPr>
        <p:spPr>
          <a:xfrm>
            <a:off x="6869297" y="7334398"/>
            <a:ext cx="847010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200">
                <a:solidFill>
                  <a:srgbClr val="FF2600"/>
                </a:solidFill>
              </a:defRPr>
            </a:lvl1pPr>
          </a:lstStyle>
          <a:p>
            <a:pPr/>
            <a:r>
              <a:t>3. 指定 returned data fields 為 id, name, 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希望之前跟大家手把手打造一個…"/>
          <p:cNvSpPr txBox="1"/>
          <p:nvPr>
            <p:ph type="body" idx="21"/>
          </p:nvPr>
        </p:nvSpPr>
        <p:spPr>
          <a:xfrm>
            <a:off x="3303905" y="4561865"/>
            <a:ext cx="17776190" cy="4004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希望之前跟大家手把手打造一個</a:t>
            </a:r>
          </a:p>
          <a:p>
            <a:pPr/>
            <a:r>
              <a:t>全端應用之後，大家對於後端程式</a:t>
            </a:r>
          </a:p>
          <a:p>
            <a:pPr/>
            <a:r>
              <a:t>已經比較又把握了</a:t>
            </a:r>
          </a:p>
        </p:txBody>
      </p:sp>
      <p:sp>
        <p:nvSpPr>
          <p:cNvPr id="47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he returned fetched data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The returned fetched data</a:t>
            </a:r>
          </a:p>
        </p:txBody>
      </p:sp>
      <p:sp>
        <p:nvSpPr>
          <p:cNvPr id="602" name="{…"/>
          <p:cNvSpPr txBox="1"/>
          <p:nvPr>
            <p:ph type="body" idx="23"/>
          </p:nvPr>
        </p:nvSpPr>
        <p:spPr>
          <a:xfrm>
            <a:off x="2849772" y="3330495"/>
            <a:ext cx="18684456" cy="9309101"/>
          </a:xfrm>
          <a:prstGeom prst="rect">
            <a:avLst/>
          </a:prstGeom>
        </p:spPr>
        <p:txBody>
          <a:bodyPr/>
          <a:lstStyle/>
          <a:p>
            <a:pPr defTabSz="1828433">
              <a:spcBef>
                <a:spcPts val="0"/>
              </a:spcBef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defTabSz="1828433">
              <a:spcBef>
                <a:spcPts val="0"/>
              </a:spcBef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"data": {</a:t>
            </a:r>
          </a:p>
          <a:p>
            <a:pPr defTabSz="1828433">
              <a:spcBef>
                <a:spcPts val="0"/>
              </a:spcBef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"users": [</a:t>
            </a:r>
          </a:p>
          <a:p>
            <a:pPr defTabSz="1828433">
              <a:spcBef>
                <a:spcPts val="0"/>
              </a:spcBef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{</a:t>
            </a:r>
          </a:p>
          <a:p>
            <a:pPr defTabSz="1828433">
              <a:spcBef>
                <a:spcPts val="0"/>
              </a:spcBef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"id": "1",</a:t>
            </a:r>
          </a:p>
          <a:p>
            <a:pPr defTabSz="1828433">
              <a:spcBef>
                <a:spcPts val="0"/>
              </a:spcBef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"name": "Andrew",</a:t>
            </a:r>
          </a:p>
          <a:p>
            <a:pPr defTabSz="1828433">
              <a:spcBef>
                <a:spcPts val="0"/>
              </a:spcBef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"age": 27</a:t>
            </a:r>
          </a:p>
          <a:p>
            <a:pPr defTabSz="1828433">
              <a:spcBef>
                <a:spcPts val="0"/>
              </a:spcBef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},</a:t>
            </a:r>
          </a:p>
          <a:p>
            <a:pPr defTabSz="1828433">
              <a:spcBef>
                <a:spcPts val="0"/>
              </a:spcBef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{</a:t>
            </a:r>
          </a:p>
          <a:p>
            <a:pPr defTabSz="1828433">
              <a:spcBef>
                <a:spcPts val="0"/>
              </a:spcBef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"id": "2",</a:t>
            </a:r>
          </a:p>
          <a:p>
            <a:pPr defTabSz="1828433">
              <a:spcBef>
                <a:spcPts val="0"/>
              </a:spcBef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"name": "Sarah",</a:t>
            </a:r>
          </a:p>
          <a:p>
            <a:pPr defTabSz="1828433">
              <a:spcBef>
                <a:spcPts val="0"/>
              </a:spcBef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"age": null</a:t>
            </a:r>
          </a:p>
          <a:p>
            <a:pPr defTabSz="1828433">
              <a:spcBef>
                <a:spcPts val="0"/>
              </a:spcBef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}</a:t>
            </a:r>
          </a:p>
          <a:p>
            <a:pPr defTabSz="1828433">
              <a:spcBef>
                <a:spcPts val="0"/>
              </a:spcBef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]</a:t>
            </a:r>
          </a:p>
          <a:p>
            <a:pPr defTabSz="1828433">
              <a:spcBef>
                <a:spcPts val="0"/>
              </a:spcBef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defTabSz="1828433">
              <a:spcBef>
                <a:spcPts val="0"/>
              </a:spcBef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6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試試看其他 Query resolvers…"/>
          <p:cNvSpPr txBox="1"/>
          <p:nvPr>
            <p:ph type="body" idx="21"/>
          </p:nvPr>
        </p:nvSpPr>
        <p:spPr>
          <a:xfrm>
            <a:off x="3303905" y="5284749"/>
            <a:ext cx="18471870" cy="25582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試試看其他 Query resolvers </a:t>
            </a:r>
          </a:p>
          <a:p>
            <a:pPr/>
            <a:r>
              <a:t>(posts, comments, etc)</a:t>
            </a:r>
          </a:p>
        </p:txBody>
      </p:sp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A Closer Look…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A Closer Look…</a:t>
            </a:r>
          </a:p>
        </p:txBody>
      </p:sp>
      <p:sp>
        <p:nvSpPr>
          <p:cNvPr id="609" name="如何定義多重條件？"/>
          <p:cNvSpPr txBox="1"/>
          <p:nvPr>
            <p:ph type="body" idx="22"/>
          </p:nvPr>
        </p:nvSpPr>
        <p:spPr>
          <a:xfrm>
            <a:off x="2526713" y="11044110"/>
            <a:ext cx="7758377" cy="79222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如何定義多重條件？</a:t>
            </a:r>
          </a:p>
        </p:txBody>
      </p:sp>
      <p:sp>
        <p:nvSpPr>
          <p:cNvPr id="6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1" name="query {…"/>
          <p:cNvSpPr txBox="1"/>
          <p:nvPr/>
        </p:nvSpPr>
        <p:spPr>
          <a:xfrm>
            <a:off x="2480955" y="4871049"/>
            <a:ext cx="8761004" cy="49911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query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users(query: </a:t>
            </a:r>
            <a:r>
              <a:rPr>
                <a:solidFill>
                  <a:srgbClr val="C33720"/>
                </a:solidFill>
              </a:rPr>
              <a:t>"a"</a:t>
            </a:r>
            <a:r>
              <a:t>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name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age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6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612" name="兩個的意思一樣嗎？…"/>
          <p:cNvSpPr txBox="1"/>
          <p:nvPr/>
        </p:nvSpPr>
        <p:spPr>
          <a:xfrm>
            <a:off x="5964684" y="7844850"/>
            <a:ext cx="5152595" cy="1582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3800">
                <a:solidFill>
                  <a:srgbClr val="FF2600"/>
                </a:solidFill>
              </a:defRPr>
            </a:pPr>
            <a:r>
              <a:t>兩個的意思一樣嗎？</a:t>
            </a:r>
          </a:p>
          <a:p>
            <a:pPr algn="ctr">
              <a:lnSpc>
                <a:spcPct val="120000"/>
              </a:lnSpc>
              <a:defRPr sz="3800">
                <a:solidFill>
                  <a:srgbClr val="FF2600"/>
                </a:solidFill>
              </a:defRPr>
            </a:pPr>
            <a:r>
              <a:t>可以改成別的名字嗎？</a:t>
            </a:r>
          </a:p>
        </p:txBody>
      </p:sp>
      <p:sp>
        <p:nvSpPr>
          <p:cNvPr id="613" name="矩形"/>
          <p:cNvSpPr/>
          <p:nvPr/>
        </p:nvSpPr>
        <p:spPr>
          <a:xfrm>
            <a:off x="5890969" y="5702798"/>
            <a:ext cx="1825840" cy="700367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4" name="矩形"/>
          <p:cNvSpPr/>
          <p:nvPr/>
        </p:nvSpPr>
        <p:spPr>
          <a:xfrm>
            <a:off x="3047045" y="5032325"/>
            <a:ext cx="1936486" cy="700367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5" name="線條"/>
          <p:cNvSpPr/>
          <p:nvPr/>
        </p:nvSpPr>
        <p:spPr>
          <a:xfrm flipH="1" flipV="1">
            <a:off x="4267034" y="5716401"/>
            <a:ext cx="1991006" cy="1991005"/>
          </a:xfrm>
          <a:prstGeom prst="line">
            <a:avLst/>
          </a:prstGeom>
          <a:ln w="508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6" name="線條"/>
          <p:cNvSpPr/>
          <p:nvPr/>
        </p:nvSpPr>
        <p:spPr>
          <a:xfrm flipH="1" flipV="1">
            <a:off x="6888490" y="6362117"/>
            <a:ext cx="381" cy="1336736"/>
          </a:xfrm>
          <a:prstGeom prst="line">
            <a:avLst/>
          </a:prstGeom>
          <a:ln w="508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7" name="試著改 schema and resolver (and maybe db), 加入一個 “age” 的條件？"/>
          <p:cNvSpPr txBox="1"/>
          <p:nvPr/>
        </p:nvSpPr>
        <p:spPr>
          <a:xfrm>
            <a:off x="12895780" y="3128281"/>
            <a:ext cx="7758377" cy="3166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838200" indent="-838200" algn="l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b="0" spc="276" sz="46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試著改 schema and resolver (and maybe db), 加入一個 “age” 的條件？</a:t>
            </a:r>
          </a:p>
        </p:txBody>
      </p:sp>
      <p:sp>
        <p:nvSpPr>
          <p:cNvPr id="618" name="query {…"/>
          <p:cNvSpPr txBox="1"/>
          <p:nvPr/>
        </p:nvSpPr>
        <p:spPr>
          <a:xfrm>
            <a:off x="12901619" y="7048075"/>
            <a:ext cx="8761003" cy="56896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query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users(query: </a:t>
            </a:r>
            <a:r>
              <a:rPr>
                <a:solidFill>
                  <a:srgbClr val="C33720"/>
                </a:solidFill>
              </a:rPr>
              <a:t>"a"</a:t>
            </a:r>
            <a:r>
              <a:t>,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age: </a:t>
            </a:r>
            <a:r>
              <a:rPr>
                <a:solidFill>
                  <a:srgbClr val="C33720"/>
                </a:solidFill>
              </a:rPr>
              <a:t>20</a:t>
            </a:r>
            <a:r>
              <a:t>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name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Age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6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3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3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3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3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3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4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3" dur="4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8" dur="4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7" grpId="7"/>
      <p:bldP build="whole" bldLvl="1" animBg="1" rev="0" advAuto="0" spid="613" grpId="2"/>
      <p:bldP build="whole" bldLvl="1" animBg="1" rev="0" advAuto="0" spid="609" grpId="6"/>
      <p:bldP build="whole" bldLvl="1" animBg="1" rev="0" advAuto="0" spid="618" grpId="8"/>
      <p:bldP build="whole" bldLvl="1" animBg="1" rev="0" advAuto="0" spid="615" grpId="3"/>
      <p:bldP build="whole" bldLvl="1" animBg="1" rev="0" advAuto="0" spid="614" grpId="1"/>
      <p:bldP build="whole" bldLvl="1" animBg="1" rev="0" advAuto="0" spid="616" grpId="4"/>
      <p:bldP build="whole" bldLvl="1" animBg="1" rev="0" advAuto="0" spid="612" grpId="5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raphQL 把 query 的 structure 以及 behavior 清楚分開…"/>
          <p:cNvSpPr txBox="1"/>
          <p:nvPr>
            <p:ph type="body" idx="21"/>
          </p:nvPr>
        </p:nvSpPr>
        <p:spPr>
          <a:xfrm>
            <a:off x="5650898" y="3410202"/>
            <a:ext cx="13082204" cy="68955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GraphQL 把 query 的 structure 以及 behavior 清楚分開</a:t>
            </a:r>
          </a:p>
          <a:p>
            <a:pPr>
              <a:defRPr>
                <a:solidFill>
                  <a:srgbClr val="73FDFF"/>
                </a:solidFill>
              </a:defRPr>
            </a:pPr>
            <a:r>
              <a:t>structure: schema</a:t>
            </a:r>
          </a:p>
          <a:p>
            <a:pPr>
              <a:defRPr>
                <a:solidFill>
                  <a:srgbClr val="FFFB00"/>
                </a:solidFill>
              </a:defRPr>
            </a:pPr>
            <a:r>
              <a:t>behavior: resolver</a:t>
            </a:r>
          </a:p>
        </p:txBody>
      </p:sp>
      <p:sp>
        <p:nvSpPr>
          <p:cNvPr id="6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Example of the “Mutation” QueryMethod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Example of the “Mutation” QueryMethod</a:t>
            </a:r>
          </a:p>
        </p:txBody>
      </p:sp>
      <p:sp>
        <p:nvSpPr>
          <p:cNvPr id="624" name="In &quot;schema.graphql&quot; — (QueryMethod)"/>
          <p:cNvSpPr txBox="1"/>
          <p:nvPr>
            <p:ph type="body" idx="22"/>
          </p:nvPr>
        </p:nvSpPr>
        <p:spPr>
          <a:xfrm>
            <a:off x="2839474" y="4314455"/>
            <a:ext cx="18705052" cy="6809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838200" indent="-838200">
              <a:defRPr spc="276" sz="4600"/>
            </a:lvl1pPr>
          </a:lstStyle>
          <a:p>
            <a:pPr/>
            <a:r>
              <a:t>In "schema.graphql" — (QueryMethod)</a:t>
            </a:r>
          </a:p>
        </p:txBody>
      </p:sp>
      <p:sp>
        <p:nvSpPr>
          <p:cNvPr id="625" name="type Mutation {…"/>
          <p:cNvSpPr txBox="1"/>
          <p:nvPr>
            <p:ph type="body" idx="23"/>
          </p:nvPr>
        </p:nvSpPr>
        <p:spPr>
          <a:xfrm>
            <a:off x="2849772" y="5438695"/>
            <a:ext cx="18684456" cy="6108701"/>
          </a:xfrm>
          <a:prstGeom prst="rect">
            <a:avLst/>
          </a:prstGeom>
        </p:spPr>
        <p:txBody>
          <a:bodyPr/>
          <a:lstStyle/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 Mutation {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createUser(data: CreateUserInput!): User!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deleteUser(id: ID!): User!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updateUser(id: ID!, data: UpdateUserInput!): User!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createPost(data: CreatePostInput!): Post!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deletePost(id: ID!): Post!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updatePost(id: ID!, data: UpdatePostInput!): Post!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createComment(data: CreateCommentInput!): Comment!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deleteComment(id: ID!): Comment!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updateComment(id: ID!, data: UpdateCommentInput!): Comment!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6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7" name="{ create, delete, update } x { User, Post, Comment }"/>
          <p:cNvSpPr txBox="1"/>
          <p:nvPr/>
        </p:nvSpPr>
        <p:spPr>
          <a:xfrm>
            <a:off x="5240548" y="12227196"/>
            <a:ext cx="111165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73FDFF"/>
                </a:solidFill>
              </a:defRPr>
            </a:lvl1pPr>
          </a:lstStyle>
          <a:p>
            <a:pPr/>
            <a:r>
              <a:t>{ create, delete, update } x { User, Post, Comment }</a:t>
            </a:r>
          </a:p>
        </p:txBody>
      </p:sp>
      <p:sp>
        <p:nvSpPr>
          <p:cNvPr id="628" name="Resolvers"/>
          <p:cNvSpPr txBox="1"/>
          <p:nvPr/>
        </p:nvSpPr>
        <p:spPr>
          <a:xfrm>
            <a:off x="1320926" y="6151871"/>
            <a:ext cx="2512290" cy="685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20000"/>
              </a:lnSpc>
              <a:defRPr b="0" sz="3800">
                <a:solidFill>
                  <a:srgbClr val="FF2600"/>
                </a:solidFill>
              </a:defRPr>
            </a:lvl1pPr>
          </a:lstStyle>
          <a:p>
            <a:pPr/>
            <a:r>
              <a:t>Resolvers</a:t>
            </a:r>
          </a:p>
        </p:txBody>
      </p:sp>
      <p:sp>
        <p:nvSpPr>
          <p:cNvPr id="629" name="矩形"/>
          <p:cNvSpPr/>
          <p:nvPr/>
        </p:nvSpPr>
        <p:spPr>
          <a:xfrm>
            <a:off x="3846803" y="6115868"/>
            <a:ext cx="3002184" cy="1624636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0" name="Input Argument"/>
          <p:cNvSpPr txBox="1"/>
          <p:nvPr/>
        </p:nvSpPr>
        <p:spPr>
          <a:xfrm>
            <a:off x="8080902" y="5337229"/>
            <a:ext cx="449583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20000"/>
              </a:lnSpc>
              <a:defRPr b="0" sz="3800">
                <a:solidFill>
                  <a:srgbClr val="FF2600"/>
                </a:solidFill>
              </a:defRPr>
            </a:lvl1pPr>
          </a:lstStyle>
          <a:p>
            <a:pPr/>
            <a:r>
              <a:t>Input Argument</a:t>
            </a:r>
          </a:p>
        </p:txBody>
      </p:sp>
      <p:sp>
        <p:nvSpPr>
          <p:cNvPr id="631" name="矩形"/>
          <p:cNvSpPr/>
          <p:nvPr/>
        </p:nvSpPr>
        <p:spPr>
          <a:xfrm>
            <a:off x="13751493" y="6109182"/>
            <a:ext cx="1720966" cy="584201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2" name="矩形"/>
          <p:cNvSpPr/>
          <p:nvPr/>
        </p:nvSpPr>
        <p:spPr>
          <a:xfrm>
            <a:off x="6990253" y="6109182"/>
            <a:ext cx="6134327" cy="584201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3" name="Output/Response data"/>
          <p:cNvSpPr txBox="1"/>
          <p:nvPr/>
        </p:nvSpPr>
        <p:spPr>
          <a:xfrm>
            <a:off x="15586318" y="6058382"/>
            <a:ext cx="551314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20000"/>
              </a:lnSpc>
              <a:defRPr b="0" sz="3800">
                <a:solidFill>
                  <a:srgbClr val="FF2600"/>
                </a:solidFill>
              </a:defRPr>
            </a:lvl1pPr>
          </a:lstStyle>
          <a:p>
            <a:pPr/>
            <a:r>
              <a:t>Output/Response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3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3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3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3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3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3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2" grpId="3"/>
      <p:bldP build="whole" bldLvl="1" animBg="1" rev="0" advAuto="0" spid="633" grpId="6"/>
      <p:bldP build="whole" bldLvl="1" animBg="1" rev="0" advAuto="0" spid="628" grpId="2"/>
      <p:bldP build="whole" bldLvl="1" animBg="1" rev="0" advAuto="0" spid="629" grpId="1"/>
      <p:bldP build="whole" bldLvl="1" animBg="1" rev="0" advAuto="0" spid="631" grpId="5"/>
      <p:bldP build="whole" bldLvl="1" animBg="1" rev="0" advAuto="0" spid="630" grpId="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Example of the “Mutation” QueryMethod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Example of the “Mutation” QueryMethod</a:t>
            </a:r>
          </a:p>
        </p:txBody>
      </p:sp>
      <p:sp>
        <p:nvSpPr>
          <p:cNvPr id="636" name="Also in &quot;schema.graphql&quot; — (User-defined input data type)"/>
          <p:cNvSpPr txBox="1"/>
          <p:nvPr>
            <p:ph type="body" idx="22"/>
          </p:nvPr>
        </p:nvSpPr>
        <p:spPr>
          <a:xfrm>
            <a:off x="2839474" y="4314455"/>
            <a:ext cx="19507366" cy="6809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838200" indent="-838200">
              <a:defRPr spc="276" sz="4600"/>
            </a:lvl1pPr>
          </a:lstStyle>
          <a:p>
            <a:pPr/>
            <a:r>
              <a:t>Also in "schema.graphql" — (User-defined input data type)</a:t>
            </a:r>
          </a:p>
        </p:txBody>
      </p:sp>
      <p:sp>
        <p:nvSpPr>
          <p:cNvPr id="637" name="input CreateUserInput {…"/>
          <p:cNvSpPr txBox="1"/>
          <p:nvPr>
            <p:ph type="body" idx="23"/>
          </p:nvPr>
        </p:nvSpPr>
        <p:spPr>
          <a:xfrm>
            <a:off x="2849772" y="5433014"/>
            <a:ext cx="18684456" cy="6654801"/>
          </a:xfrm>
          <a:prstGeom prst="rect">
            <a:avLst/>
          </a:prstGeom>
        </p:spPr>
        <p:txBody>
          <a:bodyPr/>
          <a:lstStyle/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input CreateUserInput {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name: String!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email: String!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age: Int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input UpdateUserInput {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name: String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email: String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age: Int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...</a:t>
            </a:r>
          </a:p>
        </p:txBody>
      </p:sp>
      <p:sp>
        <p:nvSpPr>
          <p:cNvPr id="63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A sample mutation example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A sample mutation example</a:t>
            </a:r>
          </a:p>
        </p:txBody>
      </p:sp>
      <p:sp>
        <p:nvSpPr>
          <p:cNvPr id="641" name="mutation {…"/>
          <p:cNvSpPr txBox="1"/>
          <p:nvPr>
            <p:ph type="body" idx="23"/>
          </p:nvPr>
        </p:nvSpPr>
        <p:spPr>
          <a:xfrm>
            <a:off x="2849772" y="2844437"/>
            <a:ext cx="18684456" cy="5562601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ts val="6200"/>
              </a:lnSpc>
              <a:spcBef>
                <a:spcPts val="0"/>
              </a:spcBef>
              <a:defRPr sz="36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mutation </a:t>
            </a:r>
            <a:r>
              <a:rPr>
                <a:solidFill>
                  <a:srgbClr val="999999"/>
                </a:solidFill>
              </a:rPr>
              <a:t>{</a:t>
            </a:r>
          </a:p>
          <a:p>
            <a:pPr defTabSz="457200">
              <a:lnSpc>
                <a:spcPts val="6200"/>
              </a:lnSpc>
              <a:spcBef>
                <a:spcPts val="0"/>
              </a:spcBef>
              <a:defRPr sz="3600">
                <a:solidFill>
                  <a:srgbClr val="DD4A6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createUser</a:t>
            </a:r>
            <a:r>
              <a:rPr>
                <a:solidFill>
                  <a:srgbClr val="999999"/>
                </a:solidFill>
              </a:rPr>
              <a:t>(</a:t>
            </a:r>
            <a:r>
              <a:rPr>
                <a:solidFill>
                  <a:srgbClr val="333333"/>
                </a:solidFill>
              </a:rPr>
              <a:t>data</a:t>
            </a:r>
            <a:r>
              <a:rPr>
                <a:solidFill>
                  <a:srgbClr val="999999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99999"/>
                </a:solidFill>
              </a:rPr>
              <a:t>{</a:t>
            </a:r>
            <a:endParaRPr>
              <a:solidFill>
                <a:srgbClr val="333333"/>
              </a:solidFill>
            </a:endParaRPr>
          </a:p>
          <a:p>
            <a:pPr defTabSz="457200">
              <a:lnSpc>
                <a:spcPts val="6200"/>
              </a:lnSpc>
              <a:spcBef>
                <a:spcPts val="0"/>
              </a:spcBef>
              <a:defRPr sz="36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name</a:t>
            </a:r>
            <a:r>
              <a:rPr>
                <a:solidFill>
                  <a:srgbClr val="999999"/>
                </a:solidFill>
              </a:rPr>
              <a:t>:</a:t>
            </a:r>
            <a:r>
              <a:t> </a:t>
            </a:r>
            <a:r>
              <a:rPr>
                <a:solidFill>
                  <a:srgbClr val="669900"/>
                </a:solidFill>
              </a:rPr>
              <a:t>"Morgan"</a:t>
            </a:r>
          </a:p>
          <a:p>
            <a:pPr defTabSz="457200">
              <a:lnSpc>
                <a:spcPts val="6200"/>
              </a:lnSpc>
              <a:spcBef>
                <a:spcPts val="0"/>
              </a:spcBef>
              <a:defRPr sz="36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age</a:t>
            </a:r>
            <a:r>
              <a:rPr>
                <a:solidFill>
                  <a:srgbClr val="999999"/>
                </a:solidFill>
              </a:rPr>
              <a:t>:</a:t>
            </a:r>
            <a:r>
              <a:t> </a:t>
            </a:r>
            <a:r>
              <a:rPr>
                <a:solidFill>
                  <a:srgbClr val="990055"/>
                </a:solidFill>
              </a:rPr>
              <a:t>81</a:t>
            </a:r>
          </a:p>
          <a:p>
            <a:pPr defTabSz="457200">
              <a:lnSpc>
                <a:spcPts val="6200"/>
              </a:lnSpc>
              <a:spcBef>
                <a:spcPts val="0"/>
              </a:spcBef>
              <a:defRPr sz="3600">
                <a:solidFill>
                  <a:srgbClr val="66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3333"/>
                </a:solidFill>
              </a:rPr>
              <a:t>    email</a:t>
            </a:r>
            <a:r>
              <a:rPr>
                <a:solidFill>
                  <a:srgbClr val="999999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t>"morganfreeman@free.com"</a:t>
            </a:r>
            <a:endParaRPr>
              <a:solidFill>
                <a:srgbClr val="333333"/>
              </a:solidFill>
            </a:endParaRPr>
          </a:p>
          <a:p>
            <a:pPr defTabSz="457200">
              <a:lnSpc>
                <a:spcPts val="6200"/>
              </a:lnSpc>
              <a:spcBef>
                <a:spcPts val="0"/>
              </a:spcBef>
              <a:defRPr sz="36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999999"/>
                </a:solidFill>
              </a:rPr>
              <a:t>})</a:t>
            </a:r>
            <a:r>
              <a:t> </a:t>
            </a:r>
            <a:r>
              <a:rPr>
                <a:solidFill>
                  <a:srgbClr val="999999"/>
                </a:solidFill>
              </a:rPr>
              <a:t>{</a:t>
            </a:r>
          </a:p>
          <a:p>
            <a:pPr defTabSz="457200">
              <a:lnSpc>
                <a:spcPts val="6200"/>
              </a:lnSpc>
              <a:spcBef>
                <a:spcPts val="0"/>
              </a:spcBef>
              <a:defRPr sz="36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id</a:t>
            </a:r>
          </a:p>
          <a:p>
            <a:pPr defTabSz="457200">
              <a:lnSpc>
                <a:spcPts val="6200"/>
              </a:lnSpc>
              <a:spcBef>
                <a:spcPts val="0"/>
              </a:spcBef>
              <a:defRPr sz="36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name</a:t>
            </a:r>
          </a:p>
          <a:p>
            <a:pPr defTabSz="457200">
              <a:lnSpc>
                <a:spcPts val="6200"/>
              </a:lnSpc>
              <a:spcBef>
                <a:spcPts val="0"/>
              </a:spcBef>
              <a:defRPr sz="36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999999"/>
                </a:solidFill>
              </a:rPr>
              <a:t>}</a:t>
            </a:r>
          </a:p>
          <a:p>
            <a:pPr defTabSz="457200">
              <a:lnSpc>
                <a:spcPts val="6200"/>
              </a:lnSpc>
              <a:spcBef>
                <a:spcPts val="0"/>
              </a:spcBef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64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3" name="{…"/>
          <p:cNvSpPr txBox="1"/>
          <p:nvPr/>
        </p:nvSpPr>
        <p:spPr>
          <a:xfrm>
            <a:off x="2849772" y="8945116"/>
            <a:ext cx="18684456" cy="44704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6200"/>
              </a:lnSpc>
              <a:defRPr b="0" sz="3600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200"/>
              </a:lnSpc>
              <a:defRPr b="0" sz="3600">
                <a:solidFill>
                  <a:srgbClr val="66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"data"</a:t>
            </a:r>
            <a:r>
              <a:rPr>
                <a:solidFill>
                  <a:srgbClr val="999999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99999"/>
                </a:solidFill>
              </a:rP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200"/>
              </a:lnSpc>
              <a:defRPr b="0" sz="3600">
                <a:solidFill>
                  <a:srgbClr val="66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"createUser"</a:t>
            </a:r>
            <a:r>
              <a:rPr>
                <a:solidFill>
                  <a:srgbClr val="999999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99999"/>
                </a:solidFill>
              </a:rP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200"/>
              </a:lnSpc>
              <a:defRPr b="0" sz="3600">
                <a:solidFill>
                  <a:srgbClr val="66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"id"</a:t>
            </a:r>
            <a:r>
              <a:rPr>
                <a:solidFill>
                  <a:srgbClr val="999999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t>"47afd124-0c06-4e2e-992f-0b837d4f0d5e"</a:t>
            </a:r>
            <a:r>
              <a:rPr>
                <a:solidFill>
                  <a:srgbClr val="999999"/>
                </a:solidFill>
              </a:rPr>
              <a:t>,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200"/>
              </a:lnSpc>
              <a:defRPr b="0" sz="3600">
                <a:solidFill>
                  <a:srgbClr val="66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"name"</a:t>
            </a:r>
            <a:r>
              <a:rPr>
                <a:solidFill>
                  <a:srgbClr val="999999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t>"Morgan"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200"/>
              </a:lnSpc>
              <a:defRPr b="0" sz="36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99999"/>
                </a:solidFill>
              </a:rPr>
              <a:t>}</a:t>
            </a:r>
          </a:p>
          <a:p>
            <a:pPr algn="l" defTabSz="457200">
              <a:lnSpc>
                <a:spcPts val="6200"/>
              </a:lnSpc>
              <a:defRPr b="0" sz="36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999999"/>
                </a:solidFill>
              </a:rPr>
              <a:t>}</a:t>
            </a:r>
          </a:p>
          <a:p>
            <a:pPr algn="l" defTabSz="457200">
              <a:lnSpc>
                <a:spcPts val="6200"/>
              </a:lnSpc>
              <a:defRPr b="0" sz="3600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644" name="Input query string"/>
          <p:cNvSpPr txBox="1"/>
          <p:nvPr/>
        </p:nvSpPr>
        <p:spPr>
          <a:xfrm>
            <a:off x="12162459" y="3041010"/>
            <a:ext cx="46482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200">
                <a:solidFill>
                  <a:srgbClr val="0433FF"/>
                </a:solidFill>
              </a:defRPr>
            </a:lvl1pPr>
          </a:lstStyle>
          <a:p>
            <a:pPr/>
            <a:r>
              <a:t>Input query string</a:t>
            </a:r>
          </a:p>
        </p:txBody>
      </p:sp>
      <p:sp>
        <p:nvSpPr>
          <p:cNvPr id="645" name="Output data"/>
          <p:cNvSpPr txBox="1"/>
          <p:nvPr/>
        </p:nvSpPr>
        <p:spPr>
          <a:xfrm>
            <a:off x="12933128" y="9396501"/>
            <a:ext cx="310686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200">
                <a:solidFill>
                  <a:srgbClr val="0433FF"/>
                </a:solidFill>
              </a:defRPr>
            </a:lvl1pPr>
          </a:lstStyle>
          <a:p>
            <a:pPr/>
            <a:r>
              <a:t>Output data</a:t>
            </a:r>
          </a:p>
        </p:txBody>
      </p:sp>
      <p:sp>
        <p:nvSpPr>
          <p:cNvPr id="646" name="矩形"/>
          <p:cNvSpPr/>
          <p:nvPr/>
        </p:nvSpPr>
        <p:spPr>
          <a:xfrm>
            <a:off x="4382465" y="5748001"/>
            <a:ext cx="1321041" cy="1872806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7" name="Act like query, only display id and name"/>
          <p:cNvSpPr txBox="1"/>
          <p:nvPr/>
        </p:nvSpPr>
        <p:spPr>
          <a:xfrm>
            <a:off x="5370050" y="5990984"/>
            <a:ext cx="5513146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20000"/>
              </a:lnSpc>
              <a:defRPr b="0" sz="3800">
                <a:solidFill>
                  <a:srgbClr val="FF2600"/>
                </a:solidFill>
              </a:defRPr>
            </a:lvl1pPr>
          </a:lstStyle>
          <a:p>
            <a:pPr/>
            <a:r>
              <a:t>Act like query, only display id and name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3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3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7" grpId="2"/>
      <p:bldP build="whole" bldLvl="1" animBg="1" rev="0" advAuto="0" spid="64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he Mutation resolvers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The Mutation resolvers</a:t>
            </a:r>
          </a:p>
        </p:txBody>
      </p:sp>
      <p:sp>
        <p:nvSpPr>
          <p:cNvPr id="650" name="const Mutation = {…"/>
          <p:cNvSpPr txBox="1"/>
          <p:nvPr>
            <p:ph type="body" idx="23"/>
          </p:nvPr>
        </p:nvSpPr>
        <p:spPr>
          <a:xfrm>
            <a:off x="2849772" y="2820040"/>
            <a:ext cx="18684456" cy="10477501"/>
          </a:xfrm>
          <a:prstGeom prst="rect">
            <a:avLst/>
          </a:prstGeom>
        </p:spPr>
        <p:txBody>
          <a:bodyPr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const</a:t>
            </a:r>
            <a:r>
              <a:t> Mutation =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createUser(</a:t>
            </a:r>
            <a:r>
              <a:rPr>
                <a:solidFill>
                  <a:srgbClr val="CD7923"/>
                </a:solidFill>
              </a:rPr>
              <a:t>parent</a:t>
            </a:r>
            <a:r>
              <a:t>, args, </a:t>
            </a:r>
            <a:r>
              <a:rPr>
                <a:solidFill>
                  <a:srgbClr val="33BBC8"/>
                </a:solidFill>
              </a:rPr>
              <a:t>{</a:t>
            </a:r>
            <a:r>
              <a:t> db </a:t>
            </a:r>
            <a:r>
              <a:rPr>
                <a:solidFill>
                  <a:srgbClr val="33BBC8"/>
                </a:solidFill>
              </a:rPr>
              <a:t>}</a:t>
            </a:r>
            <a:r>
              <a:t>, info)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emailTaken = db.users.some</a:t>
            </a:r>
            <a:br/>
            <a:r>
              <a:t>                      (user =&gt; user.email === args.data.email)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if</a:t>
            </a:r>
            <a:r>
              <a:t> (emailTaken)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CD7923"/>
                </a:solidFill>
              </a:rPr>
              <a:t>throw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D7923"/>
                </a:solidFill>
              </a:rPr>
              <a:t>new</a:t>
            </a:r>
            <a:r>
              <a:rPr>
                <a:solidFill>
                  <a:srgbClr val="000000"/>
                </a:solidFill>
              </a:rPr>
              <a:t> Error(</a:t>
            </a:r>
            <a:r>
              <a:t>'Email taken'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user =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id: uuidv4(),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...args.data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db.users.push(user)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CD792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user</a:t>
            </a:r>
            <a:endParaRPr>
              <a:solidFill>
                <a:srgbClr val="000000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  <a:r>
              <a:t>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deleteUser(</a:t>
            </a:r>
            <a:r>
              <a:rPr>
                <a:solidFill>
                  <a:srgbClr val="CD7923"/>
                </a:solidFill>
              </a:rPr>
              <a:t>parent</a:t>
            </a:r>
            <a:r>
              <a:t>, args, </a:t>
            </a:r>
            <a:r>
              <a:rPr>
                <a:solidFill>
                  <a:srgbClr val="33BBC8"/>
                </a:solidFill>
              </a:rPr>
              <a:t>{</a:t>
            </a:r>
            <a:r>
              <a:t> db </a:t>
            </a:r>
            <a:r>
              <a:rPr>
                <a:solidFill>
                  <a:srgbClr val="33BBC8"/>
                </a:solidFill>
              </a:rPr>
              <a:t>}</a:t>
            </a:r>
            <a:r>
              <a:t>, info) </a:t>
            </a:r>
            <a:r>
              <a:rPr>
                <a:solidFill>
                  <a:srgbClr val="33BBC8"/>
                </a:solidFill>
              </a:rPr>
              <a:t>{</a:t>
            </a:r>
            <a:r>
              <a:t> ... </a:t>
            </a:r>
            <a:r>
              <a:rPr>
                <a:solidFill>
                  <a:srgbClr val="33BBC8"/>
                </a:solidFill>
              </a:rPr>
              <a:t>}</a:t>
            </a:r>
            <a:r>
              <a:t>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...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BBC8"/>
                </a:solidFill>
              </a:rPr>
              <a:t>}</a:t>
            </a:r>
          </a:p>
        </p:txBody>
      </p:sp>
      <p:sp>
        <p:nvSpPr>
          <p:cNvPr id="65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raphQL Schema。Subscription Method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GraphQL Schema。Subscription Method</a:t>
            </a:r>
          </a:p>
        </p:txBody>
      </p:sp>
      <p:sp>
        <p:nvSpPr>
          <p:cNvPr id="654" name="顧名思義，當 client 用“subscribe”這個 method 去 “訂閱”一個 GraphQL server 的某種服務時，一旦此被訂閱的 data field 有 data change 時，server 就會主動通知所有有訂閱這個 data field 的 clients…"/>
          <p:cNvSpPr txBox="1"/>
          <p:nvPr>
            <p:ph type="body" idx="22"/>
          </p:nvPr>
        </p:nvSpPr>
        <p:spPr>
          <a:xfrm>
            <a:off x="2839474" y="4408295"/>
            <a:ext cx="18705052" cy="65824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838200" indent="-838200">
              <a:defRPr spc="300" sz="5000"/>
            </a:pPr>
            <a:r>
              <a:t>顧名思義，當 client 用“subscribe”這個 method 去 “訂閱”一個 GraphQL server 的某種服務時，一旦此被訂閱的 data field 有 data change 時，server 就會主動通知所有有訂閱這個 data field 的 clients</a:t>
            </a:r>
          </a:p>
          <a:p>
            <a:pPr marL="0" indent="0">
              <a:buSzTx/>
              <a:buNone/>
              <a:defRPr spc="300" sz="5000"/>
            </a:pPr>
          </a:p>
          <a:p>
            <a:pPr marL="838200" indent="-838200">
              <a:defRPr spc="300" sz="5000"/>
            </a:pPr>
            <a:r>
              <a:t>我們將使用 GraphQL Yoga 裡頭的 “PubSub” 模組來實現 Subscription 功能</a:t>
            </a:r>
          </a:p>
        </p:txBody>
      </p:sp>
      <p:sp>
        <p:nvSpPr>
          <p:cNvPr id="6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In backend/src/index.js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In backend/src/index.js</a:t>
            </a:r>
          </a:p>
        </p:txBody>
      </p:sp>
      <p:sp>
        <p:nvSpPr>
          <p:cNvPr id="658" name="文字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9" name="import { GraphQLServer, PubSub } from 'graphql-yoga'…"/>
          <p:cNvSpPr txBox="1"/>
          <p:nvPr>
            <p:ph type="body" idx="23"/>
          </p:nvPr>
        </p:nvSpPr>
        <p:spPr>
          <a:xfrm>
            <a:off x="2849772" y="2493517"/>
            <a:ext cx="18684456" cy="1102360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z="42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77AA"/>
                </a:solidFill>
              </a:rPr>
              <a:t>import</a:t>
            </a:r>
            <a:r>
              <a:t> </a:t>
            </a:r>
            <a:r>
              <a:rPr>
                <a:solidFill>
                  <a:srgbClr val="999999"/>
                </a:solidFill>
              </a:rPr>
              <a:t>{</a:t>
            </a:r>
            <a:r>
              <a:t> GraphQLServer</a:t>
            </a:r>
            <a:r>
              <a:rPr>
                <a:solidFill>
                  <a:srgbClr val="999999"/>
                </a:solidFill>
              </a:rPr>
              <a:t>,</a:t>
            </a:r>
            <a:r>
              <a:t> PubSub </a:t>
            </a:r>
            <a:r>
              <a:rPr>
                <a:solidFill>
                  <a:srgbClr val="999999"/>
                </a:solidFill>
              </a:rPr>
              <a:t>}</a:t>
            </a:r>
            <a:r>
              <a:t> </a:t>
            </a:r>
            <a:r>
              <a:rPr>
                <a:solidFill>
                  <a:srgbClr val="0077AA"/>
                </a:solidFill>
              </a:rPr>
              <a:t>from</a:t>
            </a:r>
            <a:r>
              <a:t> </a:t>
            </a:r>
            <a:r>
              <a:rPr>
                <a:solidFill>
                  <a:srgbClr val="669900"/>
                </a:solidFill>
              </a:rPr>
              <a:t>'graphql-yoga'</a:t>
            </a:r>
          </a:p>
          <a:p>
            <a:pPr defTabSz="457200">
              <a:spcBef>
                <a:spcPts val="0"/>
              </a:spcBef>
              <a:defRPr sz="4200">
                <a:solidFill>
                  <a:srgbClr val="70809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...</a:t>
            </a:r>
          </a:p>
          <a:p>
            <a:pPr defTabSz="457200">
              <a:spcBef>
                <a:spcPts val="0"/>
              </a:spcBef>
              <a:defRPr sz="42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77AA"/>
                </a:solidFill>
              </a:rPr>
              <a:t>const</a:t>
            </a:r>
            <a:r>
              <a:t> pubsub </a:t>
            </a:r>
            <a:r>
              <a:rPr>
                <a:solidFill>
                  <a:srgbClr val="9A6E3A"/>
                </a:solidFill>
              </a:rPr>
              <a:t>=</a:t>
            </a:r>
            <a:r>
              <a:t> </a:t>
            </a:r>
            <a:r>
              <a:rPr>
                <a:solidFill>
                  <a:srgbClr val="0077AA"/>
                </a:solidFill>
              </a:rPr>
              <a:t>new</a:t>
            </a:r>
            <a:r>
              <a:t> </a:t>
            </a:r>
            <a:r>
              <a:rPr>
                <a:solidFill>
                  <a:srgbClr val="DD4A68"/>
                </a:solidFill>
              </a:rPr>
              <a:t>PubSub</a:t>
            </a:r>
            <a:r>
              <a:rPr>
                <a:solidFill>
                  <a:srgbClr val="999999"/>
                </a:solidFill>
              </a:rPr>
              <a:t>()</a:t>
            </a:r>
          </a:p>
          <a:p>
            <a:pPr defTabSz="457200">
              <a:spcBef>
                <a:spcPts val="0"/>
              </a:spcBef>
              <a:defRPr sz="42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spcBef>
                <a:spcPts val="0"/>
              </a:spcBef>
              <a:defRPr sz="4200">
                <a:solidFill>
                  <a:srgbClr val="DD4A6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77AA"/>
                </a:solidFill>
              </a:rPr>
              <a:t>const</a:t>
            </a:r>
            <a:r>
              <a:rPr>
                <a:solidFill>
                  <a:srgbClr val="333333"/>
                </a:solidFill>
              </a:rPr>
              <a:t> server </a:t>
            </a:r>
            <a:r>
              <a:rPr>
                <a:solidFill>
                  <a:srgbClr val="9A6E3A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0077AA"/>
                </a:solidFill>
              </a:rPr>
              <a:t>new</a:t>
            </a:r>
            <a:r>
              <a:rPr>
                <a:solidFill>
                  <a:srgbClr val="333333"/>
                </a:solidFill>
              </a:rPr>
              <a:t> </a:t>
            </a:r>
            <a:r>
              <a:t>GraphQLServer</a:t>
            </a:r>
            <a:r>
              <a:rPr>
                <a:solidFill>
                  <a:srgbClr val="999999"/>
                </a:solidFill>
              </a:rPr>
              <a:t>({</a:t>
            </a:r>
            <a:endParaRPr>
              <a:solidFill>
                <a:srgbClr val="333333"/>
              </a:solidFill>
            </a:endParaRPr>
          </a:p>
          <a:p>
            <a:pPr defTabSz="457200">
              <a:spcBef>
                <a:spcPts val="0"/>
              </a:spcBef>
              <a:defRPr sz="4200">
                <a:solidFill>
                  <a:srgbClr val="66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3333"/>
                </a:solidFill>
              </a:rPr>
              <a:t>  typeDefs</a:t>
            </a:r>
            <a:r>
              <a:rPr>
                <a:solidFill>
                  <a:srgbClr val="999999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t>'./src/schema.graphql'</a:t>
            </a:r>
            <a:r>
              <a:rPr>
                <a:solidFill>
                  <a:srgbClr val="999999"/>
                </a:solidFill>
              </a:rPr>
              <a:t>,</a:t>
            </a:r>
            <a:endParaRPr>
              <a:solidFill>
                <a:srgbClr val="333333"/>
              </a:solidFill>
            </a:endParaRPr>
          </a:p>
          <a:p>
            <a:pPr defTabSz="457200">
              <a:spcBef>
                <a:spcPts val="0"/>
              </a:spcBef>
              <a:defRPr sz="42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resolvers</a:t>
            </a:r>
            <a:r>
              <a:rPr>
                <a:solidFill>
                  <a:srgbClr val="999999"/>
                </a:solidFill>
              </a:rPr>
              <a:t>:</a:t>
            </a:r>
            <a:r>
              <a:t> </a:t>
            </a:r>
            <a:r>
              <a:rPr>
                <a:solidFill>
                  <a:srgbClr val="999999"/>
                </a:solidFill>
              </a:rPr>
              <a:t>{</a:t>
            </a:r>
          </a:p>
          <a:p>
            <a:pPr defTabSz="457200">
              <a:spcBef>
                <a:spcPts val="0"/>
              </a:spcBef>
              <a:defRPr sz="42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Query</a:t>
            </a:r>
            <a:r>
              <a:rPr>
                <a:solidFill>
                  <a:srgbClr val="999999"/>
                </a:solidFill>
              </a:rPr>
              <a:t>,</a:t>
            </a:r>
          </a:p>
          <a:p>
            <a:pPr defTabSz="457200">
              <a:spcBef>
                <a:spcPts val="0"/>
              </a:spcBef>
              <a:defRPr sz="42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Mutation</a:t>
            </a:r>
            <a:r>
              <a:rPr>
                <a:solidFill>
                  <a:srgbClr val="999999"/>
                </a:solidFill>
              </a:rPr>
              <a:t>,</a:t>
            </a:r>
          </a:p>
          <a:p>
            <a:pPr defTabSz="457200">
              <a:spcBef>
                <a:spcPts val="0"/>
              </a:spcBef>
              <a:defRPr sz="42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Subscription</a:t>
            </a:r>
            <a:r>
              <a:rPr>
                <a:solidFill>
                  <a:srgbClr val="999999"/>
                </a:solidFill>
              </a:rPr>
              <a:t>,</a:t>
            </a:r>
          </a:p>
          <a:p>
            <a:pPr defTabSz="457200">
              <a:spcBef>
                <a:spcPts val="0"/>
              </a:spcBef>
              <a:defRPr sz="42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User</a:t>
            </a:r>
            <a:r>
              <a:rPr>
                <a:solidFill>
                  <a:srgbClr val="999999"/>
                </a:solidFill>
              </a:rPr>
              <a:t>,</a:t>
            </a:r>
          </a:p>
          <a:p>
            <a:pPr defTabSz="457200">
              <a:spcBef>
                <a:spcPts val="0"/>
              </a:spcBef>
              <a:defRPr sz="42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Post</a:t>
            </a:r>
            <a:r>
              <a:rPr>
                <a:solidFill>
                  <a:srgbClr val="999999"/>
                </a:solidFill>
              </a:rPr>
              <a:t>,</a:t>
            </a:r>
          </a:p>
          <a:p>
            <a:pPr defTabSz="457200">
              <a:spcBef>
                <a:spcPts val="0"/>
              </a:spcBef>
              <a:defRPr sz="42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Comment</a:t>
            </a:r>
          </a:p>
          <a:p>
            <a:pPr defTabSz="457200">
              <a:spcBef>
                <a:spcPts val="0"/>
              </a:spcBef>
              <a:defRPr sz="42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999999"/>
                </a:solidFill>
              </a:rPr>
              <a:t>},</a:t>
            </a:r>
          </a:p>
          <a:p>
            <a:pPr defTabSz="457200">
              <a:spcBef>
                <a:spcPts val="0"/>
              </a:spcBef>
              <a:defRPr sz="42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context</a:t>
            </a:r>
            <a:r>
              <a:rPr>
                <a:solidFill>
                  <a:srgbClr val="999999"/>
                </a:solidFill>
              </a:rPr>
              <a:t>:</a:t>
            </a:r>
            <a:r>
              <a:t> </a:t>
            </a:r>
            <a:r>
              <a:rPr>
                <a:solidFill>
                  <a:srgbClr val="999999"/>
                </a:solidFill>
              </a:rPr>
              <a:t>{</a:t>
            </a:r>
          </a:p>
          <a:p>
            <a:pPr defTabSz="457200">
              <a:spcBef>
                <a:spcPts val="0"/>
              </a:spcBef>
              <a:defRPr sz="42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db</a:t>
            </a:r>
            <a:r>
              <a:rPr>
                <a:solidFill>
                  <a:srgbClr val="999999"/>
                </a:solidFill>
              </a:rPr>
              <a:t>,</a:t>
            </a:r>
          </a:p>
          <a:p>
            <a:pPr defTabSz="457200">
              <a:spcBef>
                <a:spcPts val="0"/>
              </a:spcBef>
              <a:defRPr sz="42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945200"/>
                </a:solidFill>
              </a:rPr>
              <a:t>pubsub</a:t>
            </a:r>
          </a:p>
          <a:p>
            <a:pPr defTabSz="457200">
              <a:spcBef>
                <a:spcPts val="0"/>
              </a:spcBef>
              <a:defRPr sz="42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999999"/>
                </a:solidFill>
              </a:rPr>
              <a:t>}</a:t>
            </a:r>
          </a:p>
          <a:p>
            <a:pPr defTabSz="457200">
              <a:spcBef>
                <a:spcPts val="0"/>
              </a:spcBef>
              <a:defRPr sz="4200">
                <a:latin typeface="Courier"/>
                <a:ea typeface="Courier"/>
                <a:cs typeface="Courier"/>
                <a:sym typeface="Courier"/>
              </a:defRPr>
            </a:pPr>
            <a:r>
              <a:t>})</a:t>
            </a:r>
          </a:p>
        </p:txBody>
      </p:sp>
      <p:sp>
        <p:nvSpPr>
          <p:cNvPr id="66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為了打造一個更高效能、更穩定的服務，今天會跟大家介紹一個 modern database query language — GraphQL"/>
          <p:cNvSpPr txBox="1"/>
          <p:nvPr>
            <p:ph type="body" idx="21"/>
          </p:nvPr>
        </p:nvSpPr>
        <p:spPr>
          <a:xfrm>
            <a:off x="4441630" y="4133086"/>
            <a:ext cx="15500740" cy="544982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為了打造一個更高效能、更穩定的服務，今天會跟大家介紹一個 modern database query language — GraphQL</a:t>
            </a:r>
          </a:p>
        </p:txBody>
      </p:sp>
      <p:sp>
        <p:nvSpPr>
          <p:cNvPr id="47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Example of the “Subscription” QueryMethod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Example of the “Subscription” QueryMethod</a:t>
            </a:r>
          </a:p>
        </p:txBody>
      </p:sp>
      <p:sp>
        <p:nvSpPr>
          <p:cNvPr id="663" name="Notified when db.{posts,comments) is created/updated/deleted"/>
          <p:cNvSpPr txBox="1"/>
          <p:nvPr>
            <p:ph type="body" idx="22"/>
          </p:nvPr>
        </p:nvSpPr>
        <p:spPr>
          <a:xfrm>
            <a:off x="2849772" y="3002275"/>
            <a:ext cx="18684456" cy="607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838200" indent="-838200">
              <a:defRPr spc="239" sz="4000"/>
            </a:lvl1pPr>
          </a:lstStyle>
          <a:p>
            <a:pPr/>
            <a:r>
              <a:t>Notified when db.{posts,comments) is created/updated/deleted</a:t>
            </a:r>
          </a:p>
        </p:txBody>
      </p:sp>
      <p:sp>
        <p:nvSpPr>
          <p:cNvPr id="664" name="type Subscription {…"/>
          <p:cNvSpPr txBox="1"/>
          <p:nvPr>
            <p:ph type="body" idx="23"/>
          </p:nvPr>
        </p:nvSpPr>
        <p:spPr>
          <a:xfrm>
            <a:off x="2849772" y="4034463"/>
            <a:ext cx="18684456" cy="8836661"/>
          </a:xfrm>
          <a:prstGeom prst="rect">
            <a:avLst/>
          </a:prstGeom>
        </p:spPr>
        <p:txBody>
          <a:bodyPr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 Subscription 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comment(postId: ID!): CommentSubscriptionPayload!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post: PostSubscriptionPayload!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 CommentSubscriptionPayload 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mutation: MutationType!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data: Comment!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 PostSubscriptionPayload 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mutation: MutationType!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data: Post!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enum MutationType 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CREATED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UPDATED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DELETED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66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6" name="Resolvers"/>
          <p:cNvSpPr txBox="1"/>
          <p:nvPr/>
        </p:nvSpPr>
        <p:spPr>
          <a:xfrm>
            <a:off x="1140335" y="4629751"/>
            <a:ext cx="2512291" cy="685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20000"/>
              </a:lnSpc>
              <a:defRPr b="0" sz="3800">
                <a:solidFill>
                  <a:srgbClr val="FF2600"/>
                </a:solidFill>
              </a:defRPr>
            </a:lvl1pPr>
          </a:lstStyle>
          <a:p>
            <a:pPr/>
            <a:r>
              <a:t>Resolvers</a:t>
            </a:r>
          </a:p>
        </p:txBody>
      </p:sp>
      <p:sp>
        <p:nvSpPr>
          <p:cNvPr id="667" name="矩形"/>
          <p:cNvSpPr/>
          <p:nvPr/>
        </p:nvSpPr>
        <p:spPr>
          <a:xfrm>
            <a:off x="3666213" y="4593748"/>
            <a:ext cx="1798890" cy="966054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8" name="Input/Filter Argument"/>
          <p:cNvSpPr txBox="1"/>
          <p:nvPr/>
        </p:nvSpPr>
        <p:spPr>
          <a:xfrm>
            <a:off x="5139855" y="5621015"/>
            <a:ext cx="49069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20000"/>
              </a:lnSpc>
              <a:defRPr b="0" sz="3800">
                <a:solidFill>
                  <a:srgbClr val="FF2600"/>
                </a:solidFill>
              </a:defRPr>
            </a:lvl1pPr>
          </a:lstStyle>
          <a:p>
            <a:pPr/>
            <a:r>
              <a:t>Input/Filter Argument</a:t>
            </a:r>
          </a:p>
        </p:txBody>
      </p:sp>
      <p:sp>
        <p:nvSpPr>
          <p:cNvPr id="669" name="矩形"/>
          <p:cNvSpPr/>
          <p:nvPr/>
        </p:nvSpPr>
        <p:spPr>
          <a:xfrm>
            <a:off x="5597125" y="4509665"/>
            <a:ext cx="3005789" cy="584201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0" name="矩形"/>
          <p:cNvSpPr/>
          <p:nvPr/>
        </p:nvSpPr>
        <p:spPr>
          <a:xfrm>
            <a:off x="9103749" y="4509665"/>
            <a:ext cx="6810272" cy="584201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1" name="Subscription payload"/>
          <p:cNvSpPr txBox="1"/>
          <p:nvPr/>
        </p:nvSpPr>
        <p:spPr>
          <a:xfrm>
            <a:off x="15921701" y="4458865"/>
            <a:ext cx="490695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20000"/>
              </a:lnSpc>
              <a:defRPr b="0" sz="3800">
                <a:solidFill>
                  <a:srgbClr val="FF2600"/>
                </a:solidFill>
              </a:defRPr>
            </a:lvl1pPr>
          </a:lstStyle>
          <a:p>
            <a:pPr/>
            <a:r>
              <a:t>Subscription payload</a:t>
            </a:r>
          </a:p>
        </p:txBody>
      </p:sp>
      <p:sp>
        <p:nvSpPr>
          <p:cNvPr id="672" name="線條"/>
          <p:cNvSpPr/>
          <p:nvPr/>
        </p:nvSpPr>
        <p:spPr>
          <a:xfrm flipV="1">
            <a:off x="7099958" y="5072184"/>
            <a:ext cx="1" cy="553406"/>
          </a:xfrm>
          <a:prstGeom prst="line">
            <a:avLst/>
          </a:prstGeom>
          <a:ln w="508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3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3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3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3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3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3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3" dur="3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7" grpId="1"/>
      <p:bldP build="whole" bldLvl="1" animBg="1" rev="0" advAuto="0" spid="669" grpId="3"/>
      <p:bldP build="whole" bldLvl="1" animBg="1" rev="0" advAuto="0" spid="666" grpId="2"/>
      <p:bldP build="whole" bldLvl="1" animBg="1" rev="0" advAuto="0" spid="670" grpId="6"/>
      <p:bldP build="whole" bldLvl="1" animBg="1" rev="0" advAuto="0" spid="668" grpId="4"/>
      <p:bldP build="whole" bldLvl="1" animBg="1" rev="0" advAuto="0" spid="671" grpId="7"/>
      <p:bldP build="whole" bldLvl="1" animBg="1" rev="0" advAuto="0" spid="672" grpId="5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he resolver of Subscription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The resolver of Subscription</a:t>
            </a:r>
          </a:p>
        </p:txBody>
      </p:sp>
      <p:sp>
        <p:nvSpPr>
          <p:cNvPr id="675" name="Subscription 的 resolver 比較特別，因為它不只是處理 resolution 然後回傳 data 而已，它還要 create 一個 websocket 來通知 subscribers db.comments 有改變"/>
          <p:cNvSpPr txBox="1"/>
          <p:nvPr>
            <p:ph type="body" idx="22"/>
          </p:nvPr>
        </p:nvSpPr>
        <p:spPr>
          <a:xfrm>
            <a:off x="2145193" y="2798139"/>
            <a:ext cx="20511363" cy="12700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838200" indent="-838200">
              <a:defRPr spc="228" sz="3800"/>
            </a:lvl1pPr>
          </a:lstStyle>
          <a:p>
            <a:pPr/>
            <a:r>
              <a:t>Subscription 的 resolver 比較特別，因為它不只是處理 resolution 然後回傳 data 而已，它還要 create 一個 websocket 來通知 subscribers db.comments 有改變</a:t>
            </a:r>
          </a:p>
        </p:txBody>
      </p:sp>
      <p:sp>
        <p:nvSpPr>
          <p:cNvPr id="676" name="const Subscription = {…"/>
          <p:cNvSpPr txBox="1"/>
          <p:nvPr>
            <p:ph type="body" idx="23"/>
          </p:nvPr>
        </p:nvSpPr>
        <p:spPr>
          <a:xfrm>
            <a:off x="2145193" y="4366214"/>
            <a:ext cx="20093615" cy="8788401"/>
          </a:xfrm>
          <a:prstGeom prst="rect">
            <a:avLst/>
          </a:prstGeom>
        </p:spPr>
        <p:txBody>
          <a:bodyPr/>
          <a:lstStyle/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const</a:t>
            </a:r>
            <a:r>
              <a:t> Subscription =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comment: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subscribe(parent, </a:t>
            </a:r>
            <a:r>
              <a:rPr>
                <a:solidFill>
                  <a:srgbClr val="33BBC8"/>
                </a:solidFill>
              </a:rPr>
              <a:t>{</a:t>
            </a:r>
            <a:r>
              <a:t> postId </a:t>
            </a:r>
            <a:r>
              <a:rPr>
                <a:solidFill>
                  <a:srgbClr val="33BBC8"/>
                </a:solidFill>
              </a:rPr>
              <a:t>}</a:t>
            </a:r>
            <a:r>
              <a:t>, </a:t>
            </a:r>
            <a:r>
              <a:rPr>
                <a:solidFill>
                  <a:srgbClr val="33BBC8"/>
                </a:solidFill>
              </a:rPr>
              <a:t>{</a:t>
            </a:r>
            <a:r>
              <a:t> db, pubsub </a:t>
            </a:r>
            <a:r>
              <a:rPr>
                <a:solidFill>
                  <a:srgbClr val="33BBC8"/>
                </a:solidFill>
              </a:rPr>
              <a:t>}</a:t>
            </a:r>
            <a:r>
              <a:t>, info)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post = db.posts.find(post =&gt; post.id === postId &amp;&amp; post.published)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CD7923"/>
                </a:solidFill>
              </a:rPr>
              <a:t>if</a:t>
            </a:r>
            <a:r>
              <a:t> (!post)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CD7923"/>
                </a:solidFill>
              </a:rPr>
              <a:t>throw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D7923"/>
                </a:solidFill>
              </a:rPr>
              <a:t>new</a:t>
            </a:r>
            <a:r>
              <a:rPr>
                <a:solidFill>
                  <a:srgbClr val="000000"/>
                </a:solidFill>
              </a:rPr>
              <a:t> Error(</a:t>
            </a:r>
            <a:r>
              <a:t>'Post not found'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pubsub.asyncIterator(`comment $</a:t>
            </a:r>
            <a:r>
              <a:rPr>
                <a:solidFill>
                  <a:srgbClr val="33BBC8"/>
                </a:solidFill>
              </a:rPr>
              <a:t>{</a:t>
            </a:r>
            <a:r>
              <a:t>postId</a:t>
            </a:r>
            <a:r>
              <a:rPr>
                <a:solidFill>
                  <a:srgbClr val="33BBC8"/>
                </a:solidFill>
              </a:rPr>
              <a:t>}</a:t>
            </a:r>
            <a:r>
              <a:t>`)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  <a:r>
              <a:t>,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post: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subscribe(parent, args, </a:t>
            </a:r>
            <a:r>
              <a:rPr>
                <a:solidFill>
                  <a:srgbClr val="33BBC8"/>
                </a:solidFill>
              </a:rPr>
              <a:t>{</a:t>
            </a:r>
            <a:r>
              <a:t> pubsub </a:t>
            </a:r>
            <a:r>
              <a:rPr>
                <a:solidFill>
                  <a:srgbClr val="33BBC8"/>
                </a:solidFill>
              </a:rPr>
              <a:t>}</a:t>
            </a:r>
            <a:r>
              <a:t>, info)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pubsub.asyncIterator(</a:t>
            </a:r>
            <a:r>
              <a:rPr>
                <a:solidFill>
                  <a:srgbClr val="C33720"/>
                </a:solidFill>
              </a:rPr>
              <a:t>'post'</a:t>
            </a:r>
            <a:r>
              <a:t>)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67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8" name="矩形"/>
          <p:cNvSpPr/>
          <p:nvPr/>
        </p:nvSpPr>
        <p:spPr>
          <a:xfrm>
            <a:off x="5672528" y="8740645"/>
            <a:ext cx="10250153" cy="584201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9" name="Creates a subscription channel with `comment ${postId}` as its tag"/>
          <p:cNvSpPr txBox="1"/>
          <p:nvPr/>
        </p:nvSpPr>
        <p:spPr>
          <a:xfrm>
            <a:off x="13857808" y="9397070"/>
            <a:ext cx="7785256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20000"/>
              </a:lnSpc>
              <a:defRPr b="0" sz="3800">
                <a:solidFill>
                  <a:srgbClr val="FF2600"/>
                </a:solidFill>
              </a:defRPr>
            </a:lvl1pPr>
          </a:lstStyle>
          <a:p>
            <a:pPr/>
            <a:r>
              <a:t>Creates a subscription channel with `comment ${postId}` as its tag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3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3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8" grpId="1"/>
      <p:bldP build="whole" bldLvl="1" animBg="1" rev="0" advAuto="0" spid="679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return pubsub.asyncIterator(`comment ${postId}`)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ctr"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return</a:t>
            </a:r>
            <a:r>
              <a:t> pubsub.asyncIterator(`comment $</a:t>
            </a:r>
            <a:r>
              <a:rPr>
                <a:solidFill>
                  <a:srgbClr val="33BBC8"/>
                </a:solidFill>
              </a:rPr>
              <a:t>{</a:t>
            </a:r>
            <a:r>
              <a:t>postId</a:t>
            </a:r>
            <a:r>
              <a:rPr>
                <a:solidFill>
                  <a:srgbClr val="33BBC8"/>
                </a:solidFill>
              </a:rPr>
              <a:t>}</a:t>
            </a:r>
            <a:r>
              <a:t>`)</a:t>
            </a:r>
          </a:p>
        </p:txBody>
      </p:sp>
      <p:sp>
        <p:nvSpPr>
          <p:cNvPr id="682" name="然後在 Mutation.js 裡頭的 create/update/delete comment 裏頭加上 pubsub.publish 的 websocket hooks!"/>
          <p:cNvSpPr txBox="1"/>
          <p:nvPr>
            <p:ph type="body" idx="22"/>
          </p:nvPr>
        </p:nvSpPr>
        <p:spPr>
          <a:xfrm>
            <a:off x="2813676" y="2943762"/>
            <a:ext cx="19360940" cy="15096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838200" indent="-838200">
              <a:defRPr spc="276" sz="4600"/>
            </a:lvl1pPr>
          </a:lstStyle>
          <a:p>
            <a:pPr/>
            <a:r>
              <a:t>然後在 Mutation.js 裡頭的 create/update/delete comment 裏頭加上 pubsub.publish 的 websocket hooks!</a:t>
            </a:r>
          </a:p>
        </p:txBody>
      </p:sp>
      <p:sp>
        <p:nvSpPr>
          <p:cNvPr id="68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4" name="createComment(parent, args, { db, pubsub }, info) {…"/>
          <p:cNvSpPr txBox="1"/>
          <p:nvPr/>
        </p:nvSpPr>
        <p:spPr>
          <a:xfrm>
            <a:off x="2849772" y="4763968"/>
            <a:ext cx="18684456" cy="87884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createComment(</a:t>
            </a:r>
            <a:r>
              <a:rPr>
                <a:solidFill>
                  <a:srgbClr val="CD7923"/>
                </a:solidFill>
              </a:rPr>
              <a:t>parent</a:t>
            </a:r>
            <a:r>
              <a:t>, args, </a:t>
            </a:r>
            <a:r>
              <a:rPr>
                <a:solidFill>
                  <a:srgbClr val="33BBC8"/>
                </a:solidFill>
              </a:rPr>
              <a:t>{</a:t>
            </a:r>
            <a:r>
              <a:t> db, pubsub </a:t>
            </a:r>
            <a:r>
              <a:rPr>
                <a:solidFill>
                  <a:srgbClr val="33BBC8"/>
                </a:solidFill>
              </a:rPr>
              <a:t>}</a:t>
            </a:r>
            <a:r>
              <a:t>, info)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userExists = db.users.some(user =&gt; user.id === args.data.author);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postExists = db.posts.some(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(post) =&gt; post.id === args.data.post &amp;&amp; post.published,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if</a:t>
            </a:r>
            <a:r>
              <a:t> (!userExists || !postExists)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CD7923"/>
                </a:solidFill>
              </a:rPr>
              <a:t>throw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D7923"/>
                </a:solidFill>
              </a:rPr>
              <a:t>new</a:t>
            </a:r>
            <a:r>
              <a:rPr>
                <a:solidFill>
                  <a:srgbClr val="000000"/>
                </a:solidFill>
              </a:rPr>
              <a:t> Error(</a:t>
            </a:r>
            <a:r>
              <a:t>'Unable to find user and post'</a:t>
            </a:r>
            <a:r>
              <a:rPr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comment =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id: uuidv4(),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...args.data,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  <a:r>
              <a:t>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db.comments.push(comment);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pubsub.publish(</a:t>
            </a:r>
            <a:r>
              <a:rPr>
                <a:solidFill>
                  <a:srgbClr val="C33720"/>
                </a:solidFill>
              </a:rPr>
              <a:t>`comment </a:t>
            </a:r>
            <a:r>
              <a:rPr>
                <a:solidFill>
                  <a:srgbClr val="D53BD3"/>
                </a:solidFill>
              </a:rPr>
              <a:t>${args.data.post}</a:t>
            </a:r>
            <a:r>
              <a:rPr>
                <a:solidFill>
                  <a:srgbClr val="C33720"/>
                </a:solidFill>
              </a:rPr>
              <a:t>`</a:t>
            </a:r>
            <a:r>
              <a:t>,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comment: </a:t>
            </a:r>
            <a:r>
              <a:rPr>
                <a:solidFill>
                  <a:srgbClr val="33BBC8"/>
                </a:solidFill>
              </a:rPr>
              <a:t>{</a:t>
            </a:r>
            <a:r>
              <a:t> mutation: </a:t>
            </a:r>
            <a:r>
              <a:rPr>
                <a:solidFill>
                  <a:srgbClr val="C33720"/>
                </a:solidFill>
              </a:rPr>
              <a:t>'CREATED'</a:t>
            </a:r>
            <a:r>
              <a:t>, data: comment,</a:t>
            </a:r>
            <a:r>
              <a:rPr>
                <a:solidFill>
                  <a:srgbClr val="33BBC8"/>
                </a:solidFill>
              </a:rPr>
              <a:t>}</a:t>
            </a:r>
            <a:r>
              <a:t>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  <a:r>
              <a:t>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comment;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</p:txBody>
      </p:sp>
      <p:sp>
        <p:nvSpPr>
          <p:cNvPr id="685" name="矩形"/>
          <p:cNvSpPr/>
          <p:nvPr/>
        </p:nvSpPr>
        <p:spPr>
          <a:xfrm>
            <a:off x="7330969" y="11062524"/>
            <a:ext cx="6820183" cy="584201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6" name="Push the comment with the same channel tag"/>
          <p:cNvSpPr txBox="1"/>
          <p:nvPr/>
        </p:nvSpPr>
        <p:spPr>
          <a:xfrm>
            <a:off x="10787768" y="10211965"/>
            <a:ext cx="1011480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20000"/>
              </a:lnSpc>
              <a:defRPr b="0" sz="3800">
                <a:solidFill>
                  <a:srgbClr val="FF2600"/>
                </a:solidFill>
              </a:defRPr>
            </a:lvl1pPr>
          </a:lstStyle>
          <a:p>
            <a:pPr/>
            <a:r>
              <a:t>Push the comment with the same channel tag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3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3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5" grpId="1"/>
      <p:bldP build="whole" bldLvl="1" animBg="1" rev="0" advAuto="0" spid="686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Try it on GraphQL Playground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Try it on GraphQL Playground</a:t>
            </a:r>
          </a:p>
        </p:txBody>
      </p:sp>
      <p:sp>
        <p:nvSpPr>
          <p:cNvPr id="689" name="Subscription request —"/>
          <p:cNvSpPr txBox="1"/>
          <p:nvPr>
            <p:ph type="body" idx="22"/>
          </p:nvPr>
        </p:nvSpPr>
        <p:spPr>
          <a:xfrm>
            <a:off x="1896374" y="3840967"/>
            <a:ext cx="9579537" cy="79222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Subscription request —</a:t>
            </a:r>
          </a:p>
        </p:txBody>
      </p:sp>
      <p:sp>
        <p:nvSpPr>
          <p:cNvPr id="690" name="subscription {…"/>
          <p:cNvSpPr txBox="1"/>
          <p:nvPr>
            <p:ph type="body" idx="23"/>
          </p:nvPr>
        </p:nvSpPr>
        <p:spPr>
          <a:xfrm>
            <a:off x="2178949" y="5346338"/>
            <a:ext cx="9014387" cy="6654801"/>
          </a:xfrm>
          <a:prstGeom prst="rect">
            <a:avLst/>
          </a:prstGeom>
        </p:spPr>
        <p:txBody>
          <a:bodyPr/>
          <a:lstStyle/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subscription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comment (postId: 10)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mutation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data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text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author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name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69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2" name="mutation {…"/>
          <p:cNvSpPr txBox="1"/>
          <p:nvPr/>
        </p:nvSpPr>
        <p:spPr>
          <a:xfrm>
            <a:off x="11904476" y="5346338"/>
            <a:ext cx="10354884" cy="66548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mutation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createComment(data: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text: </a:t>
            </a:r>
            <a:r>
              <a:t>"Hello sir! Nice Post!"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author: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post: 10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  <a:r>
              <a:t>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text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author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name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693" name="Mutation request —"/>
          <p:cNvSpPr txBox="1"/>
          <p:nvPr/>
        </p:nvSpPr>
        <p:spPr>
          <a:xfrm>
            <a:off x="12908088" y="3840967"/>
            <a:ext cx="9579538" cy="792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838200" indent="-838200" algn="l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b="0" spc="324" sz="54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Mutation request 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Try it on GraphQL Playground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Try it on GraphQL Playground</a:t>
            </a:r>
          </a:p>
        </p:txBody>
      </p:sp>
      <p:sp>
        <p:nvSpPr>
          <p:cNvPr id="696" name="Returned result on subscription side"/>
          <p:cNvSpPr txBox="1"/>
          <p:nvPr>
            <p:ph type="body" idx="22"/>
          </p:nvPr>
        </p:nvSpPr>
        <p:spPr>
          <a:xfrm>
            <a:off x="2839474" y="3279493"/>
            <a:ext cx="18705052" cy="79222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Returned result on subscription side</a:t>
            </a:r>
          </a:p>
        </p:txBody>
      </p:sp>
      <p:sp>
        <p:nvSpPr>
          <p:cNvPr id="697" name="{…"/>
          <p:cNvSpPr txBox="1"/>
          <p:nvPr>
            <p:ph type="body" idx="23"/>
          </p:nvPr>
        </p:nvSpPr>
        <p:spPr>
          <a:xfrm>
            <a:off x="2849772" y="4388490"/>
            <a:ext cx="18684456" cy="8356601"/>
          </a:xfrm>
          <a:prstGeom prst="rect">
            <a:avLst/>
          </a:prstGeom>
        </p:spPr>
        <p:txBody>
          <a:bodyPr/>
          <a:lstStyle/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"data"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33BBC8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"comment"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33BBC8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"mutation"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"CREATED"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C33720"/>
                </a:solidFill>
              </a:rPr>
              <a:t>"data"</a:t>
            </a:r>
            <a:r>
              <a:t>: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"text"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"Hello sir! Nice Post!"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33720"/>
                </a:solidFill>
              </a:rPr>
              <a:t>"author"</a:t>
            </a:r>
            <a:r>
              <a:t>: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</a:t>
            </a:r>
            <a:r>
              <a:rPr>
                <a:solidFill>
                  <a:srgbClr val="C33720"/>
                </a:solidFill>
              </a:rPr>
              <a:t>"name"</a:t>
            </a:r>
            <a:r>
              <a:t>: </a:t>
            </a:r>
            <a:r>
              <a:rPr>
                <a:solidFill>
                  <a:srgbClr val="C33720"/>
                </a:solidFill>
              </a:rPr>
              <a:t>"Andrew"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6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Recap: How GraphQL works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Recap: How GraphQL works </a:t>
            </a:r>
          </a:p>
        </p:txBody>
      </p:sp>
      <p:sp>
        <p:nvSpPr>
          <p:cNvPr id="70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2" name="矩形"/>
          <p:cNvSpPr/>
          <p:nvPr/>
        </p:nvSpPr>
        <p:spPr>
          <a:xfrm>
            <a:off x="5645350" y="10003965"/>
            <a:ext cx="11761286" cy="2242867"/>
          </a:xfrm>
          <a:prstGeom prst="rect">
            <a:avLst/>
          </a:prstGeom>
          <a:solidFill>
            <a:srgbClr val="9452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3" name="GraphQL Server"/>
          <p:cNvSpPr txBox="1"/>
          <p:nvPr/>
        </p:nvSpPr>
        <p:spPr>
          <a:xfrm>
            <a:off x="9372633" y="12375903"/>
            <a:ext cx="430672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pc="168" sz="4200">
                <a:solidFill>
                  <a:srgbClr val="EBEBEB"/>
                </a:solidFill>
              </a:defRPr>
            </a:lvl1pPr>
          </a:lstStyle>
          <a:p>
            <a:pPr/>
            <a:r>
              <a:t>GraphQL Server</a:t>
            </a:r>
          </a:p>
        </p:txBody>
      </p:sp>
      <p:sp>
        <p:nvSpPr>
          <p:cNvPr id="704" name="typedefs"/>
          <p:cNvSpPr txBox="1"/>
          <p:nvPr/>
        </p:nvSpPr>
        <p:spPr>
          <a:xfrm>
            <a:off x="6986820" y="10744398"/>
            <a:ext cx="2665850" cy="762001"/>
          </a:xfrm>
          <a:prstGeom prst="rect">
            <a:avLst/>
          </a:prstGeom>
          <a:ln w="25400">
            <a:solidFill>
              <a:srgbClr val="73FD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pc="168" sz="4200">
                <a:solidFill>
                  <a:srgbClr val="FFFFFF"/>
                </a:solidFill>
              </a:defRPr>
            </a:lvl1pPr>
          </a:lstStyle>
          <a:p>
            <a:pPr/>
            <a:r>
              <a:t> typedefs </a:t>
            </a:r>
          </a:p>
        </p:txBody>
      </p:sp>
      <p:sp>
        <p:nvSpPr>
          <p:cNvPr id="705" name="resolvers"/>
          <p:cNvSpPr txBox="1"/>
          <p:nvPr/>
        </p:nvSpPr>
        <p:spPr>
          <a:xfrm>
            <a:off x="10456272" y="10744398"/>
            <a:ext cx="2834600" cy="762001"/>
          </a:xfrm>
          <a:prstGeom prst="rect">
            <a:avLst/>
          </a:prstGeom>
          <a:ln w="25400">
            <a:solidFill>
              <a:srgbClr val="73FD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pc="168" sz="4200">
                <a:solidFill>
                  <a:srgbClr val="FFFFFF"/>
                </a:solidFill>
              </a:defRPr>
            </a:lvl1pPr>
          </a:lstStyle>
          <a:p>
            <a:pPr/>
            <a:r>
              <a:t> resolvers </a:t>
            </a:r>
          </a:p>
        </p:txBody>
      </p:sp>
      <p:sp>
        <p:nvSpPr>
          <p:cNvPr id="706" name="context"/>
          <p:cNvSpPr txBox="1"/>
          <p:nvPr/>
        </p:nvSpPr>
        <p:spPr>
          <a:xfrm>
            <a:off x="14094475" y="10744398"/>
            <a:ext cx="2347862" cy="762001"/>
          </a:xfrm>
          <a:prstGeom prst="rect">
            <a:avLst/>
          </a:prstGeom>
          <a:ln w="25400">
            <a:solidFill>
              <a:srgbClr val="73FD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pc="168" sz="4200">
                <a:solidFill>
                  <a:srgbClr val="FFFFFF"/>
                </a:solidFill>
              </a:defRPr>
            </a:lvl1pPr>
          </a:lstStyle>
          <a:p>
            <a:pPr/>
            <a:r>
              <a:t> context </a:t>
            </a:r>
          </a:p>
        </p:txBody>
      </p:sp>
      <p:sp>
        <p:nvSpPr>
          <p:cNvPr id="707" name="矩形"/>
          <p:cNvSpPr/>
          <p:nvPr/>
        </p:nvSpPr>
        <p:spPr>
          <a:xfrm>
            <a:off x="5638666" y="3701084"/>
            <a:ext cx="5362157" cy="5611229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8" name="Query Methods"/>
          <p:cNvSpPr txBox="1"/>
          <p:nvPr/>
        </p:nvSpPr>
        <p:spPr>
          <a:xfrm>
            <a:off x="6346840" y="4252894"/>
            <a:ext cx="3945810" cy="673101"/>
          </a:xfrm>
          <a:prstGeom prst="rect">
            <a:avLst/>
          </a:prstGeom>
          <a:ln w="25400">
            <a:solidFill>
              <a:srgbClr val="009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Query Methods</a:t>
            </a:r>
          </a:p>
        </p:txBody>
      </p:sp>
      <p:sp>
        <p:nvSpPr>
          <p:cNvPr id="709" name="GraphQL Schema"/>
          <p:cNvSpPr txBox="1"/>
          <p:nvPr/>
        </p:nvSpPr>
        <p:spPr>
          <a:xfrm>
            <a:off x="5973522" y="2819652"/>
            <a:ext cx="469244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pc="168" sz="4200">
                <a:solidFill>
                  <a:srgbClr val="EBEBEB"/>
                </a:solidFill>
              </a:defRPr>
            </a:lvl1pPr>
          </a:lstStyle>
          <a:p>
            <a:pPr/>
            <a:r>
              <a:t>GraphQL Schema</a:t>
            </a:r>
          </a:p>
        </p:txBody>
      </p:sp>
      <p:sp>
        <p:nvSpPr>
          <p:cNvPr id="710" name="Input Types"/>
          <p:cNvSpPr txBox="1"/>
          <p:nvPr/>
        </p:nvSpPr>
        <p:spPr>
          <a:xfrm>
            <a:off x="6346840" y="5205516"/>
            <a:ext cx="3945810" cy="673101"/>
          </a:xfrm>
          <a:prstGeom prst="rect">
            <a:avLst/>
          </a:prstGeom>
          <a:ln w="25400">
            <a:solidFill>
              <a:srgbClr val="009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Input Types</a:t>
            </a:r>
          </a:p>
        </p:txBody>
      </p:sp>
      <p:sp>
        <p:nvSpPr>
          <p:cNvPr id="711" name="Data Schema"/>
          <p:cNvSpPr txBox="1"/>
          <p:nvPr/>
        </p:nvSpPr>
        <p:spPr>
          <a:xfrm>
            <a:off x="6346840" y="7134780"/>
            <a:ext cx="3945810" cy="673101"/>
          </a:xfrm>
          <a:prstGeom prst="rect">
            <a:avLst/>
          </a:prstGeom>
          <a:ln w="25400">
            <a:solidFill>
              <a:srgbClr val="009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Data Schema</a:t>
            </a:r>
          </a:p>
        </p:txBody>
      </p:sp>
      <p:sp>
        <p:nvSpPr>
          <p:cNvPr id="712" name="String enum"/>
          <p:cNvSpPr txBox="1"/>
          <p:nvPr/>
        </p:nvSpPr>
        <p:spPr>
          <a:xfrm>
            <a:off x="6346840" y="6170148"/>
            <a:ext cx="3945810" cy="673101"/>
          </a:xfrm>
          <a:prstGeom prst="rect">
            <a:avLst/>
          </a:prstGeom>
          <a:ln w="25400">
            <a:solidFill>
              <a:srgbClr val="009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String enum</a:t>
            </a:r>
          </a:p>
        </p:txBody>
      </p:sp>
      <p:sp>
        <p:nvSpPr>
          <p:cNvPr id="713" name="Payload"/>
          <p:cNvSpPr txBox="1"/>
          <p:nvPr/>
        </p:nvSpPr>
        <p:spPr>
          <a:xfrm>
            <a:off x="6346840" y="8099411"/>
            <a:ext cx="3945810" cy="673101"/>
          </a:xfrm>
          <a:prstGeom prst="rect">
            <a:avLst/>
          </a:prstGeom>
          <a:ln w="25400">
            <a:solidFill>
              <a:srgbClr val="009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Payload</a:t>
            </a:r>
          </a:p>
        </p:txBody>
      </p:sp>
      <p:sp>
        <p:nvSpPr>
          <p:cNvPr id="714" name="矩形"/>
          <p:cNvSpPr/>
          <p:nvPr/>
        </p:nvSpPr>
        <p:spPr>
          <a:xfrm>
            <a:off x="11948493" y="3701084"/>
            <a:ext cx="5362157" cy="5611229"/>
          </a:xfrm>
          <a:prstGeom prst="rect">
            <a:avLst/>
          </a:prstGeom>
          <a:solidFill>
            <a:srgbClr val="73FD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5" name="矩形"/>
          <p:cNvSpPr/>
          <p:nvPr/>
        </p:nvSpPr>
        <p:spPr>
          <a:xfrm>
            <a:off x="18326816" y="9533356"/>
            <a:ext cx="3235937" cy="1526938"/>
          </a:xfrm>
          <a:prstGeom prst="rect">
            <a:avLst/>
          </a:prstGeom>
          <a:solidFill>
            <a:srgbClr val="9421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6" name="Database"/>
          <p:cNvSpPr txBox="1"/>
          <p:nvPr/>
        </p:nvSpPr>
        <p:spPr>
          <a:xfrm>
            <a:off x="18326816" y="8820222"/>
            <a:ext cx="323593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52" sz="3800">
                <a:solidFill>
                  <a:srgbClr val="FFFFFF"/>
                </a:solidFill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717" name="src/resolvers/xxxx.js"/>
          <p:cNvSpPr txBox="1"/>
          <p:nvPr/>
        </p:nvSpPr>
        <p:spPr>
          <a:xfrm>
            <a:off x="11962679" y="2819652"/>
            <a:ext cx="533378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pc="168" sz="4200">
                <a:solidFill>
                  <a:srgbClr val="EBEBEB"/>
                </a:solidFill>
              </a:defRPr>
            </a:lvl1pPr>
          </a:lstStyle>
          <a:p>
            <a:pPr/>
            <a:r>
              <a:t>src/resolvers/xxxx.js</a:t>
            </a:r>
          </a:p>
        </p:txBody>
      </p:sp>
      <p:sp>
        <p:nvSpPr>
          <p:cNvPr id="718" name="Query Input"/>
          <p:cNvSpPr txBox="1"/>
          <p:nvPr/>
        </p:nvSpPr>
        <p:spPr>
          <a:xfrm>
            <a:off x="2453611" y="3992544"/>
            <a:ext cx="2237385" cy="119380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Query Input</a:t>
            </a:r>
          </a:p>
        </p:txBody>
      </p:sp>
      <p:sp>
        <p:nvSpPr>
          <p:cNvPr id="719" name="線條"/>
          <p:cNvSpPr/>
          <p:nvPr/>
        </p:nvSpPr>
        <p:spPr>
          <a:xfrm>
            <a:off x="4703887" y="4589444"/>
            <a:ext cx="1606132" cy="1"/>
          </a:xfrm>
          <a:prstGeom prst="line">
            <a:avLst/>
          </a:prstGeom>
          <a:ln w="635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20" name="線條"/>
          <p:cNvSpPr/>
          <p:nvPr/>
        </p:nvSpPr>
        <p:spPr>
          <a:xfrm flipV="1">
            <a:off x="8319744" y="9309369"/>
            <a:ext cx="1" cy="143971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21" name="線條"/>
          <p:cNvSpPr/>
          <p:nvPr/>
        </p:nvSpPr>
        <p:spPr>
          <a:xfrm flipV="1">
            <a:off x="16471290" y="10497296"/>
            <a:ext cx="1845728" cy="47988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22" name="矩形"/>
          <p:cNvSpPr/>
          <p:nvPr/>
        </p:nvSpPr>
        <p:spPr>
          <a:xfrm>
            <a:off x="18326816" y="11151127"/>
            <a:ext cx="3235937" cy="1526938"/>
          </a:xfrm>
          <a:prstGeom prst="rect">
            <a:avLst/>
          </a:prstGeom>
          <a:solidFill>
            <a:srgbClr val="9421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23" name="GraphQL Yoga"/>
          <p:cNvSpPr txBox="1"/>
          <p:nvPr/>
        </p:nvSpPr>
        <p:spPr>
          <a:xfrm>
            <a:off x="17959178" y="12668352"/>
            <a:ext cx="397121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52" sz="3800">
                <a:solidFill>
                  <a:srgbClr val="FFFFFF"/>
                </a:solidFill>
              </a:defRPr>
            </a:lvl1pPr>
          </a:lstStyle>
          <a:p>
            <a:pPr/>
            <a:r>
              <a:t>GraphQL Yoga</a:t>
            </a:r>
          </a:p>
        </p:txBody>
      </p:sp>
      <p:sp>
        <p:nvSpPr>
          <p:cNvPr id="724" name="線條"/>
          <p:cNvSpPr/>
          <p:nvPr/>
        </p:nvSpPr>
        <p:spPr>
          <a:xfrm>
            <a:off x="17329066" y="6506698"/>
            <a:ext cx="91083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25" name="線條"/>
          <p:cNvSpPr/>
          <p:nvPr/>
        </p:nvSpPr>
        <p:spPr>
          <a:xfrm>
            <a:off x="16471290" y="11262685"/>
            <a:ext cx="1845728" cy="47988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26" name="db"/>
          <p:cNvSpPr txBox="1"/>
          <p:nvPr/>
        </p:nvSpPr>
        <p:spPr>
          <a:xfrm>
            <a:off x="18832441" y="9966624"/>
            <a:ext cx="2224685" cy="660401"/>
          </a:xfrm>
          <a:prstGeom prst="rect">
            <a:avLst/>
          </a:prstGeom>
          <a:ln w="12700">
            <a:solidFill>
              <a:srgbClr val="FF7E7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EBEBEB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727" name="PubSub"/>
          <p:cNvSpPr txBox="1"/>
          <p:nvPr/>
        </p:nvSpPr>
        <p:spPr>
          <a:xfrm>
            <a:off x="18832441" y="11584396"/>
            <a:ext cx="2224685" cy="660401"/>
          </a:xfrm>
          <a:prstGeom prst="rect">
            <a:avLst/>
          </a:prstGeom>
          <a:ln w="12700">
            <a:solidFill>
              <a:srgbClr val="FF7E7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EBEBEB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PubSub</a:t>
            </a:r>
          </a:p>
        </p:txBody>
      </p:sp>
      <p:sp>
        <p:nvSpPr>
          <p:cNvPr id="728" name="線條"/>
          <p:cNvSpPr/>
          <p:nvPr/>
        </p:nvSpPr>
        <p:spPr>
          <a:xfrm>
            <a:off x="10329471" y="4632892"/>
            <a:ext cx="1606132" cy="1"/>
          </a:xfrm>
          <a:prstGeom prst="line">
            <a:avLst/>
          </a:prstGeom>
          <a:ln w="635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29" name="Query"/>
          <p:cNvSpPr txBox="1"/>
          <p:nvPr/>
        </p:nvSpPr>
        <p:spPr>
          <a:xfrm>
            <a:off x="12656666" y="4252894"/>
            <a:ext cx="3945811" cy="673101"/>
          </a:xfrm>
          <a:prstGeom prst="rect">
            <a:avLst/>
          </a:prstGeom>
          <a:ln w="25400">
            <a:solidFill>
              <a:srgbClr val="009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Query</a:t>
            </a:r>
          </a:p>
        </p:txBody>
      </p:sp>
      <p:sp>
        <p:nvSpPr>
          <p:cNvPr id="730" name="Query…"/>
          <p:cNvSpPr txBox="1"/>
          <p:nvPr/>
        </p:nvSpPr>
        <p:spPr>
          <a:xfrm>
            <a:off x="18258321" y="5363698"/>
            <a:ext cx="3235937" cy="228600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Query</a:t>
            </a:r>
          </a:p>
          <a:p>
            <a: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Results</a:t>
            </a:r>
          </a:p>
        </p:txBody>
      </p:sp>
      <p:sp>
        <p:nvSpPr>
          <p:cNvPr id="731" name="線條"/>
          <p:cNvSpPr/>
          <p:nvPr/>
        </p:nvSpPr>
        <p:spPr>
          <a:xfrm flipV="1">
            <a:off x="19876288" y="7639386"/>
            <a:ext cx="1" cy="121793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2" name="線條"/>
          <p:cNvSpPr/>
          <p:nvPr/>
        </p:nvSpPr>
        <p:spPr>
          <a:xfrm flipV="1">
            <a:off x="12445661" y="9309369"/>
            <a:ext cx="1" cy="143971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3" name="Mutation"/>
          <p:cNvSpPr txBox="1"/>
          <p:nvPr/>
        </p:nvSpPr>
        <p:spPr>
          <a:xfrm>
            <a:off x="12656666" y="5023920"/>
            <a:ext cx="3945811" cy="673101"/>
          </a:xfrm>
          <a:prstGeom prst="rect">
            <a:avLst/>
          </a:prstGeom>
          <a:ln w="25400">
            <a:solidFill>
              <a:srgbClr val="009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Mutation</a:t>
            </a:r>
          </a:p>
        </p:txBody>
      </p:sp>
      <p:sp>
        <p:nvSpPr>
          <p:cNvPr id="734" name="Subscription"/>
          <p:cNvSpPr txBox="1"/>
          <p:nvPr/>
        </p:nvSpPr>
        <p:spPr>
          <a:xfrm>
            <a:off x="12656666" y="5794945"/>
            <a:ext cx="3945811" cy="673101"/>
          </a:xfrm>
          <a:prstGeom prst="rect">
            <a:avLst/>
          </a:prstGeom>
          <a:ln w="25400">
            <a:solidFill>
              <a:srgbClr val="009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Subscription</a:t>
            </a:r>
          </a:p>
        </p:txBody>
      </p:sp>
      <p:sp>
        <p:nvSpPr>
          <p:cNvPr id="735" name="User"/>
          <p:cNvSpPr txBox="1"/>
          <p:nvPr/>
        </p:nvSpPr>
        <p:spPr>
          <a:xfrm>
            <a:off x="12656666" y="6565971"/>
            <a:ext cx="3945811" cy="673101"/>
          </a:xfrm>
          <a:prstGeom prst="rect">
            <a:avLst/>
          </a:prstGeom>
          <a:ln w="25400">
            <a:solidFill>
              <a:srgbClr val="009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736" name="Comment"/>
          <p:cNvSpPr txBox="1"/>
          <p:nvPr/>
        </p:nvSpPr>
        <p:spPr>
          <a:xfrm>
            <a:off x="12656666" y="8108022"/>
            <a:ext cx="3945811" cy="673101"/>
          </a:xfrm>
          <a:prstGeom prst="rect">
            <a:avLst/>
          </a:prstGeom>
          <a:ln w="25400">
            <a:solidFill>
              <a:srgbClr val="009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Comment</a:t>
            </a:r>
          </a:p>
        </p:txBody>
      </p:sp>
      <p:sp>
        <p:nvSpPr>
          <p:cNvPr id="737" name="Post"/>
          <p:cNvSpPr txBox="1"/>
          <p:nvPr/>
        </p:nvSpPr>
        <p:spPr>
          <a:xfrm>
            <a:off x="12656666" y="7336997"/>
            <a:ext cx="3945811" cy="673101"/>
          </a:xfrm>
          <a:prstGeom prst="rect">
            <a:avLst/>
          </a:prstGeom>
          <a:ln w="25400">
            <a:solidFill>
              <a:srgbClr val="009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0" spc="144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Post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Recap: GraphQL Schema and Query Command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Recap: GraphQL Schema and Query Command</a:t>
            </a:r>
          </a:p>
        </p:txBody>
      </p:sp>
      <p:sp>
        <p:nvSpPr>
          <p:cNvPr id="7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1" name="GraphQL 的 operation types 可為：query, mutation, subscription…"/>
          <p:cNvSpPr txBox="1"/>
          <p:nvPr/>
        </p:nvSpPr>
        <p:spPr>
          <a:xfrm>
            <a:off x="2535446" y="10082266"/>
            <a:ext cx="19339844" cy="2393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5799" indent="-685799" algn="l" defTabSz="457200">
              <a:lnSpc>
                <a:spcPct val="120000"/>
              </a:lnSpc>
              <a:spcBef>
                <a:spcPts val="1800"/>
              </a:spcBef>
              <a:buSzPct val="125000"/>
              <a:buChar char="•"/>
              <a:defRPr b="0" spc="252" sz="42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GraphQL 的 operation types 可為：query, mutation, subscription</a:t>
            </a:r>
          </a:p>
          <a:p>
            <a:pPr marL="685799" indent="-685799" algn="l" defTabSz="457200">
              <a:lnSpc>
                <a:spcPct val="120000"/>
              </a:lnSpc>
              <a:spcBef>
                <a:spcPts val="1800"/>
              </a:spcBef>
              <a:buSzPct val="125000"/>
              <a:buChar char="•"/>
              <a:defRPr b="0" spc="252" sz="42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"myQuery" 為 operation name =&gt; for debugging only. Optional.</a:t>
            </a:r>
          </a:p>
          <a:p>
            <a:pPr marL="685799" indent="-685799" algn="l" defTabSz="457200">
              <a:lnSpc>
                <a:spcPct val="120000"/>
              </a:lnSpc>
              <a:spcBef>
                <a:spcPts val="1800"/>
              </a:spcBef>
              <a:buSzPct val="125000"/>
              <a:buChar char="•"/>
              <a:defRPr b="0" spc="252" sz="42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如果沒有寫 operation type and name 則 default 為 "query"</a:t>
            </a:r>
          </a:p>
        </p:txBody>
      </p:sp>
      <p:sp>
        <p:nvSpPr>
          <p:cNvPr id="742" name="query myQuery {…"/>
          <p:cNvSpPr txBox="1"/>
          <p:nvPr/>
        </p:nvSpPr>
        <p:spPr>
          <a:xfrm>
            <a:off x="13750962" y="3278465"/>
            <a:ext cx="8315051" cy="61341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query </a:t>
            </a:r>
            <a:r>
              <a:rPr>
                <a:solidFill>
                  <a:srgbClr val="945200"/>
                </a:solidFill>
              </a:rPr>
              <a:t>myQuery</a:t>
            </a:r>
            <a:r>
              <a:t>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users(query: </a:t>
            </a:r>
            <a:r>
              <a:rPr>
                <a:solidFill>
                  <a:srgbClr val="C33720"/>
                </a:solidFill>
              </a:rPr>
              <a:t>"a"</a:t>
            </a:r>
            <a:r>
              <a:t>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name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posts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id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Title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  <a:endParaRPr>
              <a:solidFill>
                <a:srgbClr val="33BBC8"/>
              </a:solidFill>
            </a:endParaRP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2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743" name="type Query {…"/>
          <p:cNvSpPr txBox="1"/>
          <p:nvPr/>
        </p:nvSpPr>
        <p:spPr>
          <a:xfrm>
            <a:off x="2317986" y="4855484"/>
            <a:ext cx="11235321" cy="45466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 Query {</a:t>
            </a:r>
          </a:p>
          <a:p>
            <a:pPr algn="l"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users(query: String): [User!]!</a:t>
            </a:r>
          </a:p>
          <a:p>
            <a:pPr algn="l"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posts(query: String): [Post!]!</a:t>
            </a:r>
          </a:p>
          <a:p>
            <a:pPr algn="l"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comments: [Comment!]!</a:t>
            </a:r>
          </a:p>
          <a:p>
            <a:pPr algn="l"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me: User!</a:t>
            </a:r>
          </a:p>
          <a:p>
            <a:pPr algn="l"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post: Post!</a:t>
            </a:r>
          </a:p>
          <a:p>
            <a:pPr algn="l"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744" name="矩形"/>
          <p:cNvSpPr/>
          <p:nvPr/>
        </p:nvSpPr>
        <p:spPr>
          <a:xfrm>
            <a:off x="4297947" y="4971527"/>
            <a:ext cx="2066466" cy="624243"/>
          </a:xfrm>
          <a:prstGeom prst="rect">
            <a:avLst/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45" name="矩形"/>
          <p:cNvSpPr/>
          <p:nvPr/>
        </p:nvSpPr>
        <p:spPr>
          <a:xfrm>
            <a:off x="14130421" y="3367316"/>
            <a:ext cx="1934460" cy="624244"/>
          </a:xfrm>
          <a:prstGeom prst="rect">
            <a:avLst/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46" name="schema.graphql"/>
          <p:cNvSpPr txBox="1"/>
          <p:nvPr/>
        </p:nvSpPr>
        <p:spPr>
          <a:xfrm>
            <a:off x="7778663" y="8548582"/>
            <a:ext cx="427102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4600">
                <a:solidFill>
                  <a:srgbClr val="011993"/>
                </a:solidFill>
              </a:defRPr>
            </a:lvl1pPr>
          </a:lstStyle>
          <a:p>
            <a:pPr/>
            <a:r>
              <a:t>schema.graphql</a:t>
            </a:r>
          </a:p>
        </p:txBody>
      </p:sp>
      <p:sp>
        <p:nvSpPr>
          <p:cNvPr id="747" name="query command"/>
          <p:cNvSpPr txBox="1"/>
          <p:nvPr/>
        </p:nvSpPr>
        <p:spPr>
          <a:xfrm>
            <a:off x="16398687" y="8548582"/>
            <a:ext cx="430296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4600">
                <a:solidFill>
                  <a:srgbClr val="011993"/>
                </a:solidFill>
              </a:defRPr>
            </a:lvl1pPr>
          </a:lstStyle>
          <a:p>
            <a:pPr/>
            <a:r>
              <a:t>query command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Recap: GraphQL Schema and Query Command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Recap: GraphQL Schema and Query Command</a:t>
            </a:r>
          </a:p>
        </p:txBody>
      </p:sp>
      <p:sp>
        <p:nvSpPr>
          <p:cNvPr id="7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1" name="Query command 基本上由一些 query fields 所組成，而 query fields 由 { } 包起來，中間為換行或空格(不要加逗號)，表示你想要取得的特定資料…"/>
          <p:cNvSpPr txBox="1"/>
          <p:nvPr/>
        </p:nvSpPr>
        <p:spPr>
          <a:xfrm>
            <a:off x="2326826" y="10076439"/>
            <a:ext cx="19730349" cy="3045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5799" indent="-685799" algn="l" defTabSz="457200">
              <a:lnSpc>
                <a:spcPct val="120000"/>
              </a:lnSpc>
              <a:spcBef>
                <a:spcPts val="1800"/>
              </a:spcBef>
              <a:buSzPct val="125000"/>
              <a:buChar char="•"/>
              <a:defRPr b="0" spc="252" sz="42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Query command 基本上由一些 query fields 所組成，而 query fields 由 { } 包起來，中間為換行或空格(不要加逗號)，表示你想要取得的特定資料</a:t>
            </a:r>
          </a:p>
          <a:p>
            <a:pPr marL="685799" indent="-685799" algn="l" defTabSz="457200">
              <a:lnSpc>
                <a:spcPct val="120000"/>
              </a:lnSpc>
              <a:spcBef>
                <a:spcPts val="1800"/>
              </a:spcBef>
              <a:buSzPct val="125000"/>
              <a:buChar char="•"/>
              <a:defRPr b="0" spc="252" sz="42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Query fields 可為巢狀結構，用來取得你指定資料的 sub-fields</a:t>
            </a:r>
          </a:p>
          <a:p>
            <a:pPr marL="685799" indent="-685799" algn="l" defTabSz="457200">
              <a:lnSpc>
                <a:spcPct val="120000"/>
              </a:lnSpc>
              <a:spcBef>
                <a:spcPts val="1800"/>
              </a:spcBef>
              <a:buSzPct val="125000"/>
              <a:buChar char="•"/>
              <a:defRPr b="0" spc="252" sz="42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每個 field 都會對應一個 resolver (只是有的是 trivial ones, 不用定義)</a:t>
            </a:r>
          </a:p>
        </p:txBody>
      </p:sp>
      <p:sp>
        <p:nvSpPr>
          <p:cNvPr id="752" name="query myQuery {…"/>
          <p:cNvSpPr txBox="1"/>
          <p:nvPr/>
        </p:nvSpPr>
        <p:spPr>
          <a:xfrm>
            <a:off x="2508120" y="3917949"/>
            <a:ext cx="8315051" cy="58801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query </a:t>
            </a:r>
            <a:r>
              <a:rPr>
                <a:solidFill>
                  <a:srgbClr val="945200"/>
                </a:solidFill>
              </a:rPr>
              <a:t>myQuery</a:t>
            </a:r>
            <a:r>
              <a:t>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users(query: </a:t>
            </a:r>
            <a:r>
              <a:rPr>
                <a:solidFill>
                  <a:srgbClr val="C33720"/>
                </a:solidFill>
              </a:rPr>
              <a:t>"a"</a:t>
            </a:r>
            <a:r>
              <a:t>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id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name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posts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id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Title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2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753" name="query command"/>
          <p:cNvSpPr txBox="1"/>
          <p:nvPr/>
        </p:nvSpPr>
        <p:spPr>
          <a:xfrm>
            <a:off x="4968688" y="8814890"/>
            <a:ext cx="430296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4600">
                <a:solidFill>
                  <a:srgbClr val="011993"/>
                </a:solidFill>
              </a:defRPr>
            </a:lvl1pPr>
          </a:lstStyle>
          <a:p>
            <a:pPr/>
            <a:r>
              <a:t>query command</a:t>
            </a:r>
          </a:p>
        </p:txBody>
      </p:sp>
      <p:sp>
        <p:nvSpPr>
          <p:cNvPr id="754" name="{…"/>
          <p:cNvSpPr txBox="1"/>
          <p:nvPr/>
        </p:nvSpPr>
        <p:spPr>
          <a:xfrm>
            <a:off x="11057225" y="2319536"/>
            <a:ext cx="10603141" cy="753364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"data"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33BBC8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"users"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33BBC8"/>
                </a:solidFill>
              </a:rPr>
              <a:t>[</a:t>
            </a:r>
            <a:endParaRPr>
              <a:solidFill>
                <a:srgbClr val="000000"/>
              </a:solidFill>
            </a:endParaRP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33720"/>
                </a:solidFill>
              </a:rPr>
              <a:t>"id"</a:t>
            </a:r>
            <a:r>
              <a:t>: </a:t>
            </a:r>
            <a:r>
              <a:rPr>
                <a:solidFill>
                  <a:srgbClr val="C33720"/>
                </a:solidFill>
              </a:rPr>
              <a:t>"1"</a:t>
            </a:r>
            <a:r>
              <a:t>,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33720"/>
                </a:solidFill>
              </a:rPr>
              <a:t>"name"</a:t>
            </a:r>
            <a:r>
              <a:t>: </a:t>
            </a:r>
            <a:r>
              <a:rPr>
                <a:solidFill>
                  <a:srgbClr val="C33720"/>
                </a:solidFill>
              </a:rPr>
              <a:t>"Andrew"</a:t>
            </a:r>
            <a:r>
              <a:t>,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33720"/>
                </a:solidFill>
              </a:rPr>
              <a:t>"posts"</a:t>
            </a:r>
            <a:r>
              <a:t>: </a:t>
            </a:r>
            <a:r>
              <a:rPr>
                <a:solidFill>
                  <a:srgbClr val="33BBC8"/>
                </a:solidFill>
              </a:rPr>
              <a:t>[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C33720"/>
                </a:solidFill>
              </a:rPr>
              <a:t>"id"</a:t>
            </a:r>
            <a:r>
              <a:t>: </a:t>
            </a:r>
            <a:r>
              <a:rPr>
                <a:solidFill>
                  <a:srgbClr val="C33720"/>
                </a:solidFill>
              </a:rPr>
              <a:t>"3557"</a:t>
            </a:r>
            <a:r>
              <a:t>,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t>"title"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"My first post"</a:t>
            </a:r>
            <a:endParaRPr>
              <a:solidFill>
                <a:srgbClr val="000000"/>
              </a:solidFill>
            </a:endParaRP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</a:t>
            </a:r>
            <a:r>
              <a:rPr>
                <a:solidFill>
                  <a:srgbClr val="33BBC8"/>
                </a:solidFill>
              </a:rPr>
              <a:t>}</a:t>
            </a:r>
            <a:r>
              <a:t>,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...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33BBC8"/>
                </a:solidFill>
              </a:rPr>
              <a:t>]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33BBC8"/>
                </a:solidFill>
              </a:rPr>
              <a:t>}</a:t>
            </a:r>
            <a:r>
              <a:t>,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...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]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5" name="query result"/>
          <p:cNvSpPr txBox="1"/>
          <p:nvPr/>
        </p:nvSpPr>
        <p:spPr>
          <a:xfrm>
            <a:off x="14995072" y="8814890"/>
            <a:ext cx="316651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4600">
                <a:solidFill>
                  <a:srgbClr val="011993"/>
                </a:solidFill>
              </a:defRPr>
            </a:lvl1pPr>
          </a:lstStyle>
          <a:p>
            <a:pPr/>
            <a:r>
              <a:t>query result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ee how this query works!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See how this query works!</a:t>
            </a:r>
          </a:p>
        </p:txBody>
      </p:sp>
      <p:sp>
        <p:nvSpPr>
          <p:cNvPr id="7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9" name="收到 query 指令…"/>
          <p:cNvSpPr txBox="1"/>
          <p:nvPr/>
        </p:nvSpPr>
        <p:spPr>
          <a:xfrm>
            <a:off x="2326826" y="2666505"/>
            <a:ext cx="19730349" cy="10648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77874" indent="-777874" algn="l" defTabSz="457200">
              <a:lnSpc>
                <a:spcPct val="110000"/>
              </a:lnSpc>
              <a:spcBef>
                <a:spcPts val="1800"/>
              </a:spcBef>
              <a:buSzPct val="100000"/>
              <a:buAutoNum type="arabicPeriod" startAt="1"/>
              <a:defRPr b="0" spc="228" sz="38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收到 query 指令</a:t>
            </a:r>
          </a:p>
          <a:p>
            <a:pPr marL="777874" indent="-777874" algn="l" defTabSz="457200">
              <a:lnSpc>
                <a:spcPct val="110000"/>
              </a:lnSpc>
              <a:spcBef>
                <a:spcPts val="1800"/>
              </a:spcBef>
              <a:buSzPct val="100000"/>
              <a:buAutoNum type="arabicPeriod" startAt="1"/>
              <a:defRPr b="0" spc="228" sz="38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"Root field" 為 "users", 參數 (as a filter)</a:t>
            </a:r>
            <a:br/>
            <a:r>
              <a:t>為 query: "a" </a:t>
            </a:r>
          </a:p>
          <a:p>
            <a:pPr marL="777874" indent="-777874" algn="l" defTabSz="457200">
              <a:lnSpc>
                <a:spcPct val="110000"/>
              </a:lnSpc>
              <a:spcBef>
                <a:spcPts val="1800"/>
              </a:spcBef>
              <a:buSzPct val="100000"/>
              <a:buAutoNum type="arabicPeriod" startAt="1"/>
              <a:defRPr b="0" spc="228" sz="38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在 "Query.js" 找到 users 的 resolver,</a:t>
            </a:r>
            <a:br/>
            <a:r>
              <a:t>執行此 resolver, 根據 schema 得到</a:t>
            </a:r>
            <a:br/>
            <a:r>
              <a:t>一個 array of "user" objects ("db.js")</a:t>
            </a:r>
          </a:p>
          <a:p>
            <a:pPr marL="777874" indent="-777874" algn="l" defTabSz="457200">
              <a:lnSpc>
                <a:spcPct val="110000"/>
              </a:lnSpc>
              <a:spcBef>
                <a:spcPts val="1800"/>
              </a:spcBef>
              <a:buSzPct val="100000"/>
              <a:buAutoNum type="arabicPeriod" startAt="1"/>
              <a:defRPr b="0" spc="228" sz="38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根據 query command, 下一層 query</a:t>
            </a:r>
            <a:br/>
            <a:r>
              <a:t>fields 為 { id name posts }.</a:t>
            </a:r>
          </a:p>
          <a:p>
            <a:pPr marL="777874" indent="-777874" algn="l" defTabSz="457200">
              <a:lnSpc>
                <a:spcPct val="110000"/>
              </a:lnSpc>
              <a:spcBef>
                <a:spcPts val="1800"/>
              </a:spcBef>
              <a:buSzPct val="100000"/>
              <a:buAutoNum type="arabicPeriod" startAt="1"/>
              <a:defRPr b="0" spc="228" sz="38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由於 id &amp; name 的 return type 為 scalar</a:t>
            </a:r>
            <a:br/>
            <a:r>
              <a:t>因此直接呼叫 trivial resolver. (i.e. </a:t>
            </a:r>
            <a:br/>
            <a:r>
              <a:t>對 3. [User] array 中的每個 user object,</a:t>
            </a:r>
            <a:br/>
            <a:r>
              <a:t>return user.{id,name};)</a:t>
            </a:r>
          </a:p>
          <a:p>
            <a:pPr marL="777874" indent="-777874" algn="l" defTabSz="457200">
              <a:lnSpc>
                <a:spcPct val="110000"/>
              </a:lnSpc>
              <a:spcBef>
                <a:spcPts val="1800"/>
              </a:spcBef>
              <a:buSzPct val="100000"/>
              <a:buAutoNum type="arabicPeriod" startAt="1"/>
              <a:defRPr b="0" spc="228" sz="38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由於 posts 的 return 不是 scalar type, 因此</a:t>
            </a:r>
            <a:br/>
            <a:r>
              <a:t>呼叫 parent "User.js" 中的 posts resolver, </a:t>
            </a:r>
            <a:br/>
            <a:r>
              <a:t>return 符合 </a:t>
            </a:r>
            <a:r>
              <a:rPr u="sng">
                <a:hlinkClick r:id="rId2" invalidUrl="" action="" tgtFrame="" tooltip="" history="1" highlightClick="0" endSnd="0"/>
              </a:rPr>
              <a:t>user.id</a:t>
            </a:r>
            <a:r>
              <a:t> 的所有 posts (as an array)</a:t>
            </a:r>
          </a:p>
          <a:p>
            <a:pPr marL="777874" indent="-777874" algn="l" defTabSz="457200">
              <a:lnSpc>
                <a:spcPct val="110000"/>
              </a:lnSpc>
              <a:spcBef>
                <a:spcPts val="1800"/>
              </a:spcBef>
              <a:buSzPct val="100000"/>
              <a:buAutoNum type="arabicPeriod" startAt="1"/>
              <a:defRPr b="0" spc="228" sz="38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同 5. 針對 6. [Post] array 中的每個 post return</a:t>
            </a:r>
            <a:br/>
            <a:r>
              <a:t>post.{id,title}</a:t>
            </a:r>
          </a:p>
        </p:txBody>
      </p:sp>
      <p:sp>
        <p:nvSpPr>
          <p:cNvPr id="760" name="query myQuery {…"/>
          <p:cNvSpPr txBox="1"/>
          <p:nvPr/>
        </p:nvSpPr>
        <p:spPr>
          <a:xfrm>
            <a:off x="15672722" y="9308724"/>
            <a:ext cx="6903012" cy="449326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query </a:t>
            </a:r>
            <a:r>
              <a:rPr>
                <a:solidFill>
                  <a:srgbClr val="945200"/>
                </a:solidFill>
              </a:rPr>
              <a:t>myQuery</a:t>
            </a:r>
            <a:r>
              <a:t>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users(query: </a:t>
            </a:r>
            <a:r>
              <a:rPr>
                <a:solidFill>
                  <a:srgbClr val="C33720"/>
                </a:solidFill>
              </a:rPr>
              <a:t>"a"</a:t>
            </a:r>
            <a:r>
              <a:t>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id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name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posts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id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Title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2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761" name="query command"/>
          <p:cNvSpPr txBox="1"/>
          <p:nvPr/>
        </p:nvSpPr>
        <p:spPr>
          <a:xfrm>
            <a:off x="18543139" y="12961339"/>
            <a:ext cx="393873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4200">
                <a:solidFill>
                  <a:srgbClr val="011993"/>
                </a:solidFill>
              </a:defRPr>
            </a:lvl1pPr>
          </a:lstStyle>
          <a:p>
            <a:pPr/>
            <a:r>
              <a:t>query command</a:t>
            </a:r>
          </a:p>
        </p:txBody>
      </p:sp>
      <p:sp>
        <p:nvSpPr>
          <p:cNvPr id="762" name="type Query {…"/>
          <p:cNvSpPr txBox="1"/>
          <p:nvPr/>
        </p:nvSpPr>
        <p:spPr>
          <a:xfrm>
            <a:off x="13852111" y="2179310"/>
            <a:ext cx="8726130" cy="70993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 Query {</a:t>
            </a:r>
          </a:p>
          <a:p>
            <a:pPr algn="l">
              <a:lnSpc>
                <a:spcPct val="90000"/>
              </a:lnSpc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users(query: String): [User!]!</a:t>
            </a:r>
          </a:p>
          <a:p>
            <a:pPr algn="l">
              <a:lnSpc>
                <a:spcPct val="90000"/>
              </a:lnSpc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...</a:t>
            </a:r>
          </a:p>
          <a:p>
            <a:pPr algn="l">
              <a:lnSpc>
                <a:spcPct val="90000"/>
              </a:lnSpc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>
              <a:lnSpc>
                <a:spcPct val="90000"/>
              </a:lnSpc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 User {</a:t>
            </a:r>
          </a:p>
          <a:p>
            <a:pPr algn="l">
              <a:lnSpc>
                <a:spcPct val="90000"/>
              </a:lnSpc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id: ID!</a:t>
            </a:r>
          </a:p>
          <a:p>
            <a:pPr algn="l">
              <a:lnSpc>
                <a:spcPct val="90000"/>
              </a:lnSpc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name: String!</a:t>
            </a:r>
          </a:p>
          <a:p>
            <a:pPr algn="l">
              <a:lnSpc>
                <a:spcPct val="90000"/>
              </a:lnSpc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...</a:t>
            </a:r>
          </a:p>
          <a:p>
            <a:pPr algn="l">
              <a:lnSpc>
                <a:spcPct val="90000"/>
              </a:lnSpc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posts: [Post!]!</a:t>
            </a:r>
          </a:p>
          <a:p>
            <a:pPr algn="l">
              <a:lnSpc>
                <a:spcPct val="90000"/>
              </a:lnSpc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...</a:t>
            </a:r>
          </a:p>
          <a:p>
            <a:pPr algn="l">
              <a:lnSpc>
                <a:spcPct val="90000"/>
              </a:lnSpc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>
              <a:lnSpc>
                <a:spcPct val="90000"/>
              </a:lnSpc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 Post {</a:t>
            </a:r>
          </a:p>
          <a:p>
            <a:pPr algn="l">
              <a:lnSpc>
                <a:spcPct val="90000"/>
              </a:lnSpc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id: ID!</a:t>
            </a:r>
          </a:p>
          <a:p>
            <a:pPr algn="l">
              <a:lnSpc>
                <a:spcPct val="90000"/>
              </a:lnSpc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title: String!</a:t>
            </a:r>
          </a:p>
          <a:p>
            <a:pPr algn="l">
              <a:lnSpc>
                <a:spcPct val="90000"/>
              </a:lnSpc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...</a:t>
            </a:r>
          </a:p>
          <a:p>
            <a:pPr algn="l">
              <a:lnSpc>
                <a:spcPct val="90000"/>
              </a:lnSpc>
              <a:defRPr b="0" sz="3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763" name="schema.graphql"/>
          <p:cNvSpPr txBox="1"/>
          <p:nvPr/>
        </p:nvSpPr>
        <p:spPr>
          <a:xfrm>
            <a:off x="18557724" y="8571665"/>
            <a:ext cx="390956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4200">
                <a:solidFill>
                  <a:srgbClr val="011993"/>
                </a:solidFill>
              </a:defRPr>
            </a:lvl1pPr>
          </a:lstStyle>
          <a:p>
            <a:pPr/>
            <a:r>
              <a:t>schema.graphql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"/>
                                        <p:tgtEl>
                                          <p:spTgt spid="7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00"/>
                                        <p:tgtEl>
                                          <p:spTgt spid="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200"/>
                                        <p:tgtEl>
                                          <p:spTgt spid="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200"/>
                                        <p:tgtEl>
                                          <p:spTgt spid="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200"/>
                                        <p:tgtEl>
                                          <p:spTgt spid="7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200"/>
                                        <p:tgtEl>
                                          <p:spTgt spid="7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200"/>
                                        <p:tgtEl>
                                          <p:spTgt spid="7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200"/>
                                        <p:tgtEl>
                                          <p:spTgt spid="7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9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Quick summary about Query command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Quick summary about Query command</a:t>
            </a:r>
          </a:p>
        </p:txBody>
      </p:sp>
      <p:sp>
        <p:nvSpPr>
          <p:cNvPr id="766" name="Like graph traversal, 從 root field 一路 query 到 leaves (i.e. scalar field)…"/>
          <p:cNvSpPr txBox="1"/>
          <p:nvPr>
            <p:ph type="body" idx="22"/>
          </p:nvPr>
        </p:nvSpPr>
        <p:spPr>
          <a:xfrm>
            <a:off x="2839474" y="3332099"/>
            <a:ext cx="18705052" cy="91672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spc="288" sz="4800"/>
            </a:pPr>
            <a:r>
              <a:t>Like graph traversal, 從 root field 一路 query 到 leaves (i.e. scalar field)</a:t>
            </a:r>
          </a:p>
          <a:p>
            <a:pPr>
              <a:defRPr spc="288" sz="4800"/>
            </a:pPr>
            <a:r>
              <a:t>基本上每個 field 都會有一個對應的 resolver, 只是有些 field 跟 DB 的 field 是 1x1 =&gt; trivial resolver</a:t>
            </a:r>
          </a:p>
          <a:p>
            <a:pPr>
              <a:defRPr spc="288" sz="4800"/>
            </a:pPr>
            <a:r>
              <a:t>Resolver 的參數是 (parent, args, context, info), 其中 parent 就是上一層 resolved 的 object, args 作為 query 的 filter, context 通常為 {db, pubsub}, 而 info 請見 [</a:t>
            </a:r>
            <a:r>
              <a:rPr u="sng">
                <a:hlinkClick r:id="rId2" invalidUrl="" action="" tgtFrame="" tooltip="" history="1" highlightClick="0" endSnd="0"/>
              </a:rPr>
              <a:t>GraphQLResolveInfo</a:t>
            </a:r>
            <a:r>
              <a:t>]</a:t>
            </a:r>
          </a:p>
          <a:p>
            <a:pPr>
              <a:defRPr spc="288" sz="4800"/>
            </a:pPr>
            <a:r>
              <a:t>這層的 resolver 去 parent resolved object 找 (e.g. "posts" resolver in User.js (User object)</a:t>
            </a:r>
          </a:p>
        </p:txBody>
      </p:sp>
      <p:sp>
        <p:nvSpPr>
          <p:cNvPr id="7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Disclaimers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Disclaimers</a:t>
            </a:r>
          </a:p>
        </p:txBody>
      </p:sp>
      <p:sp>
        <p:nvSpPr>
          <p:cNvPr id="478" name="這份講義裡頭的範例與 tutorial 是參考這個 repo：[Ian Huang's Modern GraphQL Tutorial]，請大家先 git clone 下來，等一下上課可以參考…"/>
          <p:cNvSpPr txBox="1"/>
          <p:nvPr>
            <p:ph type="body" idx="22"/>
          </p:nvPr>
        </p:nvSpPr>
        <p:spPr>
          <a:xfrm>
            <a:off x="2839474" y="5113552"/>
            <a:ext cx="18705052" cy="520005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這份講義裡頭的範例與 tutorial 是參考這個 repo：[</a:t>
            </a:r>
            <a:r>
              <a:rPr u="sng">
                <a:hlinkClick r:id="rId2" invalidUrl="" action="" tgtFrame="" tooltip="" history="1" highlightClick="0" endSnd="0"/>
              </a:rPr>
              <a:t>Ian Huang's Modern GraphQL Tutorial</a:t>
            </a:r>
            <a:r>
              <a:t>]，請大家先 git clone 下來，等一下上課可以參考</a:t>
            </a:r>
          </a:p>
          <a:p>
            <a:pPr/>
          </a:p>
          <a:p>
            <a:pPr/>
            <a:r>
              <a:t>應作者要求，請大家喜歡的話就幫忙給個星星哦！</a:t>
            </a:r>
          </a:p>
        </p:txBody>
      </p:sp>
      <p:sp>
        <p:nvSpPr>
          <p:cNvPr id="47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Recap: GraphQL Schema and Mutation Command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Recap: GraphQL Schema and Mutation Command</a:t>
            </a:r>
          </a:p>
        </p:txBody>
      </p:sp>
      <p:sp>
        <p:nvSpPr>
          <p:cNvPr id="77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1" name="mutation {…"/>
          <p:cNvSpPr txBox="1"/>
          <p:nvPr/>
        </p:nvSpPr>
        <p:spPr>
          <a:xfrm>
            <a:off x="2523763" y="8266582"/>
            <a:ext cx="11083829" cy="541782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mutation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createUser(data: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name: </a:t>
            </a:r>
            <a:r>
              <a:rPr>
                <a:solidFill>
                  <a:srgbClr val="C33720"/>
                </a:solidFill>
              </a:rPr>
              <a:t>"Morgan"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age: 81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8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email: </a:t>
            </a:r>
            <a:r>
              <a:t>"morganfreeman@free.com"</a:t>
            </a:r>
            <a:endParaRPr>
              <a:solidFill>
                <a:srgbClr val="000000"/>
              </a:solidFill>
            </a:endParaRP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  <a:r>
              <a:t>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id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name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8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772" name="type Mutation {…"/>
          <p:cNvSpPr txBox="1"/>
          <p:nvPr/>
        </p:nvSpPr>
        <p:spPr>
          <a:xfrm>
            <a:off x="2522078" y="2285979"/>
            <a:ext cx="19339844" cy="59436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 Mutation {</a:t>
            </a:r>
          </a:p>
          <a:p>
            <a:pPr algn="l">
              <a:lnSpc>
                <a:spcPct val="90000"/>
              </a:lnSpc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createUser(data: CreateUserInput!): User!</a:t>
            </a:r>
          </a:p>
          <a:p>
            <a:pPr algn="l">
              <a:lnSpc>
                <a:spcPct val="90000"/>
              </a:lnSpc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deleteUser(id: ID!): User!</a:t>
            </a:r>
          </a:p>
          <a:p>
            <a:pPr algn="l">
              <a:lnSpc>
                <a:spcPct val="90000"/>
              </a:lnSpc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updateUser(id: ID!, data: UpdateUserInput!): User!</a:t>
            </a:r>
          </a:p>
          <a:p>
            <a:pPr algn="l">
              <a:lnSpc>
                <a:spcPct val="90000"/>
              </a:lnSpc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... </a:t>
            </a:r>
          </a:p>
          <a:p>
            <a:pPr algn="l">
              <a:lnSpc>
                <a:spcPct val="90000"/>
              </a:lnSpc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>
              <a:lnSpc>
                <a:spcPct val="90000"/>
              </a:lnSpc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input CreateUserInput {</a:t>
            </a:r>
          </a:p>
          <a:p>
            <a:pPr algn="l">
              <a:lnSpc>
                <a:spcPct val="90000"/>
              </a:lnSpc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name: String!</a:t>
            </a:r>
          </a:p>
          <a:p>
            <a:pPr algn="l">
              <a:lnSpc>
                <a:spcPct val="90000"/>
              </a:lnSpc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email: String!</a:t>
            </a:r>
          </a:p>
          <a:p>
            <a:pPr algn="l">
              <a:lnSpc>
                <a:spcPct val="90000"/>
              </a:lnSpc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age: Int</a:t>
            </a:r>
          </a:p>
          <a:p>
            <a:pPr algn="l">
              <a:lnSpc>
                <a:spcPct val="90000"/>
              </a:lnSpc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773" name="矩形"/>
          <p:cNvSpPr/>
          <p:nvPr/>
        </p:nvSpPr>
        <p:spPr>
          <a:xfrm>
            <a:off x="4284578" y="2358712"/>
            <a:ext cx="2760829" cy="624244"/>
          </a:xfrm>
          <a:prstGeom prst="rect">
            <a:avLst/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74" name="矩形"/>
          <p:cNvSpPr/>
          <p:nvPr/>
        </p:nvSpPr>
        <p:spPr>
          <a:xfrm>
            <a:off x="2807408" y="8346692"/>
            <a:ext cx="2760829" cy="624244"/>
          </a:xfrm>
          <a:prstGeom prst="rect">
            <a:avLst/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75" name="schema.graphql"/>
          <p:cNvSpPr txBox="1"/>
          <p:nvPr/>
        </p:nvSpPr>
        <p:spPr>
          <a:xfrm>
            <a:off x="17440606" y="2302534"/>
            <a:ext cx="390956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4200">
                <a:solidFill>
                  <a:srgbClr val="011993"/>
                </a:solidFill>
              </a:defRPr>
            </a:lvl1pPr>
          </a:lstStyle>
          <a:p>
            <a:pPr/>
            <a:r>
              <a:t>schema.graphql</a:t>
            </a:r>
          </a:p>
        </p:txBody>
      </p:sp>
      <p:sp>
        <p:nvSpPr>
          <p:cNvPr id="776" name="Mutation command"/>
          <p:cNvSpPr txBox="1"/>
          <p:nvPr/>
        </p:nvSpPr>
        <p:spPr>
          <a:xfrm>
            <a:off x="7785132" y="12659661"/>
            <a:ext cx="465028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4200">
                <a:solidFill>
                  <a:srgbClr val="011993"/>
                </a:solidFill>
              </a:defRPr>
            </a:lvl1pPr>
          </a:lstStyle>
          <a:p>
            <a:pPr/>
            <a:r>
              <a:t>Mutation command</a:t>
            </a:r>
          </a:p>
        </p:txBody>
      </p:sp>
      <p:sp>
        <p:nvSpPr>
          <p:cNvPr id="777" name="const users = […"/>
          <p:cNvSpPr txBox="1"/>
          <p:nvPr/>
        </p:nvSpPr>
        <p:spPr>
          <a:xfrm>
            <a:off x="13646945" y="8295792"/>
            <a:ext cx="8227620" cy="53594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const</a:t>
            </a:r>
            <a:r>
              <a:t> users = </a:t>
            </a:r>
            <a:r>
              <a:rPr>
                <a:solidFill>
                  <a:srgbClr val="33BBC8"/>
                </a:solidFill>
              </a:rPr>
              <a:t>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id: </a:t>
            </a:r>
            <a:r>
              <a:rPr>
                <a:solidFill>
                  <a:srgbClr val="C33720"/>
                </a:solidFill>
              </a:rPr>
              <a:t>'1'</a:t>
            </a:r>
            <a:r>
              <a:t>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name: </a:t>
            </a:r>
            <a:r>
              <a:rPr>
                <a:solidFill>
                  <a:srgbClr val="C33720"/>
                </a:solidFill>
              </a:rPr>
              <a:t>'Andrew'</a:t>
            </a:r>
            <a:r>
              <a:t>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8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email: </a:t>
            </a:r>
            <a:r>
              <a:t>‘andrew@a.com'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age: 27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  <a:r>
              <a:t>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778" name="db.js"/>
          <p:cNvSpPr txBox="1"/>
          <p:nvPr/>
        </p:nvSpPr>
        <p:spPr>
          <a:xfrm>
            <a:off x="18774888" y="12659662"/>
            <a:ext cx="124100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4200">
                <a:solidFill>
                  <a:srgbClr val="011993"/>
                </a:solidFill>
              </a:defRPr>
            </a:lvl1pPr>
          </a:lstStyle>
          <a:p>
            <a:pPr/>
            <a:r>
              <a:t>db.js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Recap: GraphQL Schema and Subscription Command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04" sz="56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Recap: GraphQL Schema and Subscription Command</a:t>
            </a:r>
          </a:p>
        </p:txBody>
      </p:sp>
      <p:sp>
        <p:nvSpPr>
          <p:cNvPr id="7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2" name="const Subscription = { // resolver name. Collection of objects, not funcs…"/>
          <p:cNvSpPr txBox="1"/>
          <p:nvPr/>
        </p:nvSpPr>
        <p:spPr>
          <a:xfrm>
            <a:off x="1866702" y="2376905"/>
            <a:ext cx="20650596" cy="44704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const</a:t>
            </a:r>
            <a:r>
              <a:t> Subscription = </a:t>
            </a:r>
            <a:r>
              <a:rPr>
                <a:solidFill>
                  <a:srgbClr val="33BBC8"/>
                </a:solidFill>
              </a:rPr>
              <a:t>{</a:t>
            </a:r>
            <a:r>
              <a:rPr>
                <a:solidFill>
                  <a:srgbClr val="011993"/>
                </a:solidFill>
              </a:rPr>
              <a:t> </a:t>
            </a:r>
            <a:r>
              <a:rPr>
                <a:solidFill>
                  <a:srgbClr val="FF2600"/>
                </a:solidFill>
              </a:rPr>
              <a:t>// resolver name. Collection of objects, not funcs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comment: </a:t>
            </a:r>
            <a:r>
              <a:rPr>
                <a:solidFill>
                  <a:srgbClr val="33BBC8"/>
                </a:solidFill>
              </a:rPr>
              <a:t>{ </a:t>
            </a:r>
            <a:r>
              <a:rPr>
                <a:solidFill>
                  <a:srgbClr val="FF2600"/>
                </a:solidFill>
              </a:rPr>
              <a:t>// Now, graphQL engine knows that comment is a subscription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subscribe(parent, </a:t>
            </a:r>
            <a:r>
              <a:rPr>
                <a:solidFill>
                  <a:srgbClr val="33BBC8"/>
                </a:solidFill>
              </a:rPr>
              <a:t>{</a:t>
            </a:r>
            <a:r>
              <a:t> postId </a:t>
            </a:r>
            <a:r>
              <a:rPr>
                <a:solidFill>
                  <a:srgbClr val="33BBC8"/>
                </a:solidFill>
              </a:rPr>
              <a:t>}</a:t>
            </a:r>
            <a:r>
              <a:t>, </a:t>
            </a:r>
            <a:r>
              <a:rPr>
                <a:solidFill>
                  <a:srgbClr val="33BBC8"/>
                </a:solidFill>
              </a:rPr>
              <a:t>{</a:t>
            </a:r>
            <a:r>
              <a:t> db, pubsub </a:t>
            </a:r>
            <a:r>
              <a:rPr>
                <a:solidFill>
                  <a:srgbClr val="33BBC8"/>
                </a:solidFill>
              </a:rPr>
              <a:t>}</a:t>
            </a:r>
            <a:r>
              <a:t>, info)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// some error checking...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pubsub.asyncIterator(`comment $</a:t>
            </a:r>
            <a:r>
              <a:rPr>
                <a:solidFill>
                  <a:srgbClr val="33BBC8"/>
                </a:solidFill>
              </a:rPr>
              <a:t>{</a:t>
            </a:r>
            <a:r>
              <a:t>postId</a:t>
            </a:r>
            <a:r>
              <a:rPr>
                <a:solidFill>
                  <a:srgbClr val="33BBC8"/>
                </a:solidFill>
              </a:rPr>
              <a:t>}</a:t>
            </a:r>
            <a:r>
              <a:t>`)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783" name="Subscription.js"/>
          <p:cNvSpPr txBox="1"/>
          <p:nvPr/>
        </p:nvSpPr>
        <p:spPr>
          <a:xfrm>
            <a:off x="17363276" y="5867223"/>
            <a:ext cx="358296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4200">
                <a:solidFill>
                  <a:srgbClr val="011993"/>
                </a:solidFill>
              </a:defRPr>
            </a:lvl1pPr>
          </a:lstStyle>
          <a:p>
            <a:pPr/>
            <a:r>
              <a:t>Subscription.js</a:t>
            </a:r>
          </a:p>
        </p:txBody>
      </p:sp>
      <p:sp>
        <p:nvSpPr>
          <p:cNvPr id="784" name="const Mutation = {…"/>
          <p:cNvSpPr txBox="1"/>
          <p:nvPr/>
        </p:nvSpPr>
        <p:spPr>
          <a:xfrm>
            <a:off x="1866702" y="6919494"/>
            <a:ext cx="20650596" cy="66548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const</a:t>
            </a:r>
            <a:r>
              <a:t> Mutation = </a:t>
            </a:r>
            <a:r>
              <a:rPr>
                <a:solidFill>
                  <a:srgbClr val="33BBC8"/>
                </a:solidFill>
              </a:rPr>
              <a:t>{</a:t>
            </a:r>
            <a:endParaRPr>
              <a:solidFill>
                <a:srgbClr val="33BBC8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updateComment(</a:t>
            </a:r>
            <a:r>
              <a:rPr>
                <a:solidFill>
                  <a:srgbClr val="CD7923"/>
                </a:solidFill>
              </a:rPr>
              <a:t>parent</a:t>
            </a:r>
            <a:r>
              <a:t>, args, </a:t>
            </a:r>
            <a:r>
              <a:rPr>
                <a:solidFill>
                  <a:srgbClr val="33BBC8"/>
                </a:solidFill>
              </a:rPr>
              <a:t>{</a:t>
            </a:r>
            <a:r>
              <a:t> db, pubsub </a:t>
            </a:r>
            <a:r>
              <a:rPr>
                <a:solidFill>
                  <a:srgbClr val="33BBC8"/>
                </a:solidFill>
              </a:rPr>
              <a:t>}</a:t>
            </a:r>
            <a:r>
              <a:t>, info)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// update comment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pubsub.publish(`comment $</a:t>
            </a:r>
            <a:r>
              <a:rPr>
                <a:solidFill>
                  <a:srgbClr val="33BBC8"/>
                </a:solidFill>
              </a:rPr>
              <a:t>{</a:t>
            </a:r>
            <a:r>
              <a:t>comment.post</a:t>
            </a:r>
            <a:r>
              <a:rPr>
                <a:solidFill>
                  <a:srgbClr val="33BBC8"/>
                </a:solidFill>
              </a:rPr>
              <a:t>}</a:t>
            </a:r>
            <a:r>
              <a:t>`, </a:t>
            </a:r>
            <a:r>
              <a:rPr>
                <a:solidFill>
                  <a:srgbClr val="33BBC8"/>
                </a:solidFill>
              </a:rPr>
              <a:t>{</a:t>
            </a:r>
            <a:r>
              <a:rPr>
                <a:solidFill>
                  <a:srgbClr val="FF2600"/>
                </a:solidFill>
              </a:rPr>
              <a:t> // publish the mutation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comment: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mutation: </a:t>
            </a:r>
            <a:r>
              <a:rPr>
                <a:solidFill>
                  <a:srgbClr val="C33720"/>
                </a:solidFill>
              </a:rPr>
              <a:t>'UPDATED'</a:t>
            </a:r>
            <a:r>
              <a:t>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data: comment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comment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785" name="type CommentSubscriptionPayload {…"/>
          <p:cNvSpPr txBox="1"/>
          <p:nvPr/>
        </p:nvSpPr>
        <p:spPr>
          <a:xfrm>
            <a:off x="11252419" y="9324771"/>
            <a:ext cx="9862782" cy="195834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 CommentSubscriptionPayload {</a:t>
            </a:r>
          </a:p>
          <a:p>
            <a:pPr algn="l">
              <a:lnSpc>
                <a:spcPct val="80000"/>
              </a:lnSpc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mutation: MutationType!</a:t>
            </a:r>
          </a:p>
          <a:p>
            <a:pPr algn="l">
              <a:lnSpc>
                <a:spcPct val="80000"/>
              </a:lnSpc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data: Comment!</a:t>
            </a:r>
          </a:p>
          <a:p>
            <a:pPr algn="l">
              <a:lnSpc>
                <a:spcPct val="80000"/>
              </a:lnSpc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786" name="矩形"/>
          <p:cNvSpPr/>
          <p:nvPr/>
        </p:nvSpPr>
        <p:spPr>
          <a:xfrm>
            <a:off x="3747586" y="9181550"/>
            <a:ext cx="6501704" cy="2244783"/>
          </a:xfrm>
          <a:prstGeom prst="rect">
            <a:avLst/>
          </a:prstGeom>
          <a:ln w="50800">
            <a:solidFill>
              <a:srgbClr val="0433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87" name="線條"/>
          <p:cNvSpPr/>
          <p:nvPr/>
        </p:nvSpPr>
        <p:spPr>
          <a:xfrm flipH="1">
            <a:off x="10333288" y="10268096"/>
            <a:ext cx="860532" cy="1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ee how Subscription works!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See how Subscription works!</a:t>
            </a:r>
          </a:p>
        </p:txBody>
      </p:sp>
      <p:sp>
        <p:nvSpPr>
          <p:cNvPr id="79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1" name="收到 subscription 指令…"/>
          <p:cNvSpPr txBox="1"/>
          <p:nvPr/>
        </p:nvSpPr>
        <p:spPr>
          <a:xfrm>
            <a:off x="2326826" y="2823969"/>
            <a:ext cx="19730349" cy="10333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77874" indent="-777874" algn="l" defTabSz="457200">
              <a:lnSpc>
                <a:spcPct val="110000"/>
              </a:lnSpc>
              <a:spcBef>
                <a:spcPts val="1800"/>
              </a:spcBef>
              <a:buSzPct val="100000"/>
              <a:buAutoNum type="arabicPeriod" startAt="1"/>
              <a:defRPr b="0" spc="228" sz="38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收到 subscription 指令</a:t>
            </a:r>
          </a:p>
          <a:p>
            <a:pPr marL="777874" indent="-777874" algn="l" defTabSz="457200">
              <a:lnSpc>
                <a:spcPct val="110000"/>
              </a:lnSpc>
              <a:spcBef>
                <a:spcPts val="1800"/>
              </a:spcBef>
              <a:buSzPct val="100000"/>
              <a:buAutoNum type="arabicPeriod" startAt="1"/>
              <a:defRPr b="0" spc="228" sz="38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"Root field" 為 "comment", 參數 (as a filter)</a:t>
            </a:r>
            <a:br/>
            <a:r>
              <a:t>為 postId: 10 </a:t>
            </a:r>
          </a:p>
          <a:p>
            <a:pPr marL="777874" indent="-777874" algn="l" defTabSz="457200">
              <a:lnSpc>
                <a:spcPct val="110000"/>
              </a:lnSpc>
              <a:spcBef>
                <a:spcPts val="1800"/>
              </a:spcBef>
              <a:buSzPct val="100000"/>
              <a:buAutoNum type="arabicPeriod" startAt="1"/>
              <a:defRPr b="0" spc="228" sz="38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在 "Subscription.js" 找到 comment 的 resolver,</a:t>
            </a:r>
            <a:br/>
            <a:r>
              <a:t>執行此 resolver, 先獲得 pubsub.asyncIterator </a:t>
            </a:r>
            <a:br/>
            <a:r>
              <a:t>(comment 10)</a:t>
            </a:r>
          </a:p>
          <a:p>
            <a:pPr marL="777874" indent="-777874" algn="l" defTabSz="457200">
              <a:lnSpc>
                <a:spcPct val="110000"/>
              </a:lnSpc>
              <a:spcBef>
                <a:spcPts val="1800"/>
              </a:spcBef>
              <a:buSzPct val="100000"/>
              <a:buAutoNum type="arabicPeriod" startAt="1"/>
              <a:defRPr b="0" spc="228" sz="38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在另一方面，收到 mutation 指令</a:t>
            </a:r>
          </a:p>
          <a:p>
            <a:pPr marL="777874" indent="-777874" algn="l" defTabSz="457200">
              <a:lnSpc>
                <a:spcPct val="110000"/>
              </a:lnSpc>
              <a:spcBef>
                <a:spcPts val="1800"/>
              </a:spcBef>
              <a:buSzPct val="100000"/>
              <a:buAutoNum type="arabicPeriod" startAt="1"/>
              <a:defRPr b="0" spc="228" sz="38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其 "Root field" 為 "updateComment", 參數</a:t>
            </a:r>
            <a:br/>
            <a:r>
              <a:t>為 id: 102 </a:t>
            </a:r>
          </a:p>
          <a:p>
            <a:pPr marL="777874" indent="-777874" algn="l" defTabSz="457200">
              <a:lnSpc>
                <a:spcPct val="110000"/>
              </a:lnSpc>
              <a:spcBef>
                <a:spcPts val="1800"/>
              </a:spcBef>
              <a:buSzPct val="100000"/>
              <a:buAutoNum type="arabicPeriod" startAt="1"/>
              <a:defRPr b="0" spc="228" sz="38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在 "Mutation.js" 找到 updateComment 的 </a:t>
            </a:r>
            <a:br/>
            <a:r>
              <a:t>resolver, 執行此 resolver, update 了 id = 102</a:t>
            </a:r>
            <a:br/>
            <a:r>
              <a:t>的 comment, 並根據 schema 得到此 comment</a:t>
            </a:r>
          </a:p>
          <a:p>
            <a:pPr marL="777874" indent="-777874" algn="l" defTabSz="457200">
              <a:lnSpc>
                <a:spcPct val="110000"/>
              </a:lnSpc>
              <a:spcBef>
                <a:spcPts val="1800"/>
              </a:spcBef>
              <a:buSzPct val="100000"/>
              <a:buAutoNum type="arabicPeriod" startAt="1"/>
              <a:defRPr b="0" spc="228" sz="38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根據 query command, 下一層 query fields 為 </a:t>
            </a:r>
            <a:br/>
            <a:r>
              <a:t>{ id text post author } =&gt; trivial resolvers</a:t>
            </a:r>
          </a:p>
          <a:p>
            <a:pPr marL="777874" indent="-777874" algn="l" defTabSz="457200">
              <a:lnSpc>
                <a:spcPct val="110000"/>
              </a:lnSpc>
              <a:spcBef>
                <a:spcPts val="1800"/>
              </a:spcBef>
              <a:buSzPct val="100000"/>
              <a:buAutoNum type="arabicPeriod" startAt="1"/>
              <a:defRPr b="0" spc="228" sz="38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在 6. 同時 update 了 payload { 'UPDATED', </a:t>
            </a:r>
            <a:br/>
            <a:r>
              <a:t>comment }, 然後傳給 3. 的 subscription</a:t>
            </a:r>
          </a:p>
        </p:txBody>
      </p:sp>
      <p:sp>
        <p:nvSpPr>
          <p:cNvPr id="792" name="subscription {…"/>
          <p:cNvSpPr txBox="1"/>
          <p:nvPr/>
        </p:nvSpPr>
        <p:spPr>
          <a:xfrm>
            <a:off x="15223520" y="2476303"/>
            <a:ext cx="7855797" cy="501650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subscription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comment (postId: 10)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mutation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data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text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author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name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793" name="subscription command"/>
          <p:cNvSpPr txBox="1"/>
          <p:nvPr/>
        </p:nvSpPr>
        <p:spPr>
          <a:xfrm>
            <a:off x="17401449" y="6638973"/>
            <a:ext cx="545064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4200">
                <a:solidFill>
                  <a:srgbClr val="011993"/>
                </a:solidFill>
              </a:defRPr>
            </a:lvl1pPr>
          </a:lstStyle>
          <a:p>
            <a:pPr/>
            <a:r>
              <a:t>subscription command</a:t>
            </a:r>
          </a:p>
        </p:txBody>
      </p:sp>
      <p:sp>
        <p:nvSpPr>
          <p:cNvPr id="794" name="mutation {…"/>
          <p:cNvSpPr txBox="1"/>
          <p:nvPr/>
        </p:nvSpPr>
        <p:spPr>
          <a:xfrm>
            <a:off x="15223520" y="7614731"/>
            <a:ext cx="7855797" cy="5890261"/>
          </a:xfrm>
          <a:prstGeom prst="rect">
            <a:avLst/>
          </a:prstGeom>
          <a:solidFill>
            <a:srgbClr val="FFFFFF">
              <a:alpha val="89084"/>
            </a:srgbClr>
          </a:solidFill>
          <a:ln w="12700">
            <a:miter lim="400000"/>
          </a:ln>
          <a:effectLst>
            <a:outerShdw sx="100000" sy="100000" kx="0" ky="0" algn="b" rotWithShape="0" blurRad="381000" dist="84195" dir="5400000">
              <a:srgbClr val="A7B4C6">
                <a:alpha val="6064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mutation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updateComment(id: 102,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data:</a:t>
            </a:r>
            <a:r>
              <a:rPr>
                <a:solidFill>
                  <a:srgbClr val="33BBC8"/>
                </a:solidFill>
              </a:rPr>
              <a:t>{ </a:t>
            </a:r>
            <a:r>
              <a:t>text: </a:t>
            </a:r>
            <a:r>
              <a:rPr>
                <a:solidFill>
                  <a:srgbClr val="C33720"/>
                </a:solidFill>
              </a:rPr>
              <a:t>"…"</a:t>
            </a:r>
            <a:r>
              <a:rPr>
                <a:solidFill>
                  <a:srgbClr val="33BBC8"/>
                </a:solidFill>
              </a:rPr>
              <a:t>}</a:t>
            </a:r>
            <a:r>
              <a:t>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id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text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post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id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author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name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12700">
              <a:lnSpc>
                <a:spcPct val="8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3600">
                <a:solidFill>
                  <a:srgbClr val="33BBC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795" name="mutation command"/>
          <p:cNvSpPr txBox="1"/>
          <p:nvPr/>
        </p:nvSpPr>
        <p:spPr>
          <a:xfrm>
            <a:off x="17801629" y="12603868"/>
            <a:ext cx="465028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0" sz="4200">
                <a:solidFill>
                  <a:srgbClr val="011993"/>
                </a:solidFill>
              </a:defRPr>
            </a:lvl1pPr>
          </a:lstStyle>
          <a:p>
            <a:pPr/>
            <a:r>
              <a:t>mutation command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"/>
                                        <p:tgtEl>
                                          <p:spTgt spid="7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00"/>
                                        <p:tgtEl>
                                          <p:spTgt spid="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200"/>
                                        <p:tgtEl>
                                          <p:spTgt spid="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200"/>
                                        <p:tgtEl>
                                          <p:spTgt spid="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200"/>
                                        <p:tgtEl>
                                          <p:spTgt spid="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200"/>
                                        <p:tgtEl>
                                          <p:spTgt spid="7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200"/>
                                        <p:tgtEl>
                                          <p:spTgt spid="7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200"/>
                                        <p:tgtEl>
                                          <p:spTgt spid="7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200"/>
                                        <p:tgtEl>
                                          <p:spTgt spid="7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91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其他 GraphQL 參考知識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其他 GraphQL 參考知識</a:t>
            </a:r>
          </a:p>
        </p:txBody>
      </p:sp>
      <p:sp>
        <p:nvSpPr>
          <p:cNvPr id="798" name="Aliases: 用來區別不同 arg values, 但相同 field 的 resolvers (ref)…"/>
          <p:cNvSpPr txBox="1"/>
          <p:nvPr>
            <p:ph type="body" idx="22"/>
          </p:nvPr>
        </p:nvSpPr>
        <p:spPr>
          <a:xfrm>
            <a:off x="2839474" y="2888912"/>
            <a:ext cx="18705052" cy="102084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20000"/>
              </a:lnSpc>
              <a:defRPr spc="288" sz="4800"/>
            </a:pPr>
            <a:r>
              <a:t>Aliases: 用來區別不同 arg values, 但相同 field 的 resolvers (</a:t>
            </a:r>
            <a:r>
              <a:rPr u="sng">
                <a:hlinkClick r:id="rId2" invalidUrl="" action="" tgtFrame="" tooltip="" history="1" highlightClick="0" endSnd="0"/>
              </a:rPr>
              <a:t>ref</a:t>
            </a:r>
            <a:r>
              <a:t>)</a:t>
            </a:r>
          </a:p>
          <a:p>
            <a:pPr>
              <a:lnSpc>
                <a:spcPct val="120000"/>
              </a:lnSpc>
              <a:defRPr spc="288" sz="4800"/>
            </a:pPr>
            <a:r>
              <a:t>Fragments: 把一些 query sub-graphs 用一個 fragment 包起來，以利 reuse (</a:t>
            </a:r>
            <a:r>
              <a:rPr u="sng">
                <a:hlinkClick r:id="rId3" invalidUrl="" action="" tgtFrame="" tooltip="" history="1" highlightClick="0" endSnd="0"/>
              </a:rPr>
              <a:t>ref</a:t>
            </a:r>
            <a:r>
              <a:t>)</a:t>
            </a:r>
          </a:p>
          <a:p>
            <a:pPr>
              <a:lnSpc>
                <a:spcPct val="120000"/>
              </a:lnSpc>
              <a:defRPr spc="288" sz="4800"/>
            </a:pPr>
            <a:r>
              <a:t>Variables ($var): 用來動態決定 resolver arg 的值 (</a:t>
            </a:r>
            <a:r>
              <a:rPr u="sng">
                <a:hlinkClick r:id="rId4" invalidUrl="" action="" tgtFrame="" tooltip="" history="1" highlightClick="0" endSnd="0"/>
              </a:rPr>
              <a:t>ref</a:t>
            </a:r>
            <a:r>
              <a:t>)</a:t>
            </a:r>
          </a:p>
          <a:p>
            <a:pPr marL="745066" indent="-745066">
              <a:lnSpc>
                <a:spcPct val="120000"/>
              </a:lnSpc>
              <a:defRPr spc="288" sz="4800"/>
            </a:pPr>
            <a:r>
              <a:t>Directives: 用來動態決定 query fields (</a:t>
            </a:r>
            <a:r>
              <a:rPr u="sng">
                <a:hlinkClick r:id="rId5" invalidUrl="" action="" tgtFrame="" tooltip="" history="1" highlightClick="0" endSnd="0"/>
              </a:rPr>
              <a:t>ref</a:t>
            </a:r>
            <a:r>
              <a:t>)</a:t>
            </a:r>
          </a:p>
          <a:p>
            <a:pPr lvl="2" marL="2015066" indent="-745066" defTabSz="457200">
              <a:lnSpc>
                <a:spcPct val="120000"/>
              </a:lnSpc>
              <a:spcBef>
                <a:spcPts val="1800"/>
              </a:spcBef>
              <a:buSzPct val="125000"/>
              <a:buChar char="•"/>
              <a:defRPr spc="252" sz="42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@include(if: Boolean): Only include this field in the result if the argument is true</a:t>
            </a:r>
          </a:p>
          <a:p>
            <a:pPr lvl="2" marL="2015066" indent="-745066" defTabSz="457200">
              <a:lnSpc>
                <a:spcPct val="120000"/>
              </a:lnSpc>
              <a:spcBef>
                <a:spcPts val="1800"/>
              </a:spcBef>
              <a:buSzPct val="125000"/>
              <a:buChar char="•"/>
              <a:defRPr spc="252" sz="42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@skip(if: Boolean): Skip this field if the argument is true</a:t>
            </a:r>
          </a:p>
          <a:p>
            <a:pPr marL="745066" indent="-745066">
              <a:lnSpc>
                <a:spcPct val="120000"/>
              </a:lnSpc>
              <a:defRPr spc="288" sz="4800"/>
            </a:pPr>
            <a:r>
              <a:t>Query fields are executed in parallel, while Mutation fields run in series</a:t>
            </a:r>
          </a:p>
          <a:p>
            <a:pPr marL="745066" indent="-745066">
              <a:lnSpc>
                <a:spcPct val="120000"/>
              </a:lnSpc>
              <a:defRPr spc="288" sz="4800"/>
            </a:pPr>
            <a:r>
              <a:t>GraphQL is language independent</a:t>
            </a:r>
          </a:p>
        </p:txBody>
      </p:sp>
      <p:sp>
        <p:nvSpPr>
          <p:cNvPr id="79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Now we have create the GraphQL APIs on the server side. The next thing is how to generate DB requests from the client side!"/>
          <p:cNvSpPr txBox="1"/>
          <p:nvPr>
            <p:ph type="body" idx="21"/>
          </p:nvPr>
        </p:nvSpPr>
        <p:spPr>
          <a:xfrm>
            <a:off x="3410487" y="4133086"/>
            <a:ext cx="17563026" cy="544982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Now we have create the GraphQL APIs on the server side. The next thing is how to generate DB requests from the client side!</a:t>
            </a:r>
          </a:p>
        </p:txBody>
      </p:sp>
      <p:sp>
        <p:nvSpPr>
          <p:cNvPr id="8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5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7269" y="1381557"/>
            <a:ext cx="21469462" cy="10952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tarting up the frontend app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Starting up the frontend app</a:t>
            </a:r>
          </a:p>
        </p:txBody>
      </p:sp>
      <p:sp>
        <p:nvSpPr>
          <p:cNvPr id="808" name="This front-end contains a form and a list of posts.…"/>
          <p:cNvSpPr txBox="1"/>
          <p:nvPr>
            <p:ph type="body" idx="22"/>
          </p:nvPr>
        </p:nvSpPr>
        <p:spPr>
          <a:xfrm>
            <a:off x="2839474" y="5983130"/>
            <a:ext cx="18705052" cy="6938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838200" indent="-838200">
              <a:defRPr spc="276" sz="4600"/>
            </a:pPr>
            <a:r>
              <a:t>This front-end contains a form and a list of posts. </a:t>
            </a:r>
          </a:p>
          <a:p>
            <a:pPr marL="838200" indent="-838200">
              <a:defRPr spc="276" sz="4600"/>
            </a:pPr>
            <a:r>
              <a:t>The form allows you to use GraphQL </a:t>
            </a:r>
            <a:r>
              <a:rPr>
                <a:solidFill>
                  <a:srgbClr val="73FDFF"/>
                </a:solidFill>
              </a:rPr>
              <a:t>mutations</a:t>
            </a:r>
            <a:r>
              <a:t> to create posts in the database, and the list of posts is fetched with a GraphQL </a:t>
            </a:r>
            <a:r>
              <a:rPr>
                <a:solidFill>
                  <a:srgbClr val="73FDFF"/>
                </a:solidFill>
              </a:rPr>
              <a:t>query</a:t>
            </a:r>
            <a:r>
              <a:t>. </a:t>
            </a:r>
          </a:p>
          <a:p>
            <a:pPr marL="838200" indent="-838200">
              <a:defRPr spc="276" sz="4600"/>
            </a:pPr>
            <a:r>
              <a:t>This list is actually subscribed to any new posts, which means when the form creates a new post, the post gets saved in the database and sent back to the client spontaneously through a GraphQL </a:t>
            </a:r>
            <a:r>
              <a:rPr>
                <a:solidFill>
                  <a:srgbClr val="73FDFF"/>
                </a:solidFill>
              </a:rPr>
              <a:t>subscription</a:t>
            </a:r>
            <a:r>
              <a:t>.</a:t>
            </a:r>
          </a:p>
        </p:txBody>
      </p:sp>
      <p:sp>
        <p:nvSpPr>
          <p:cNvPr id="809" name="&gt; cd frontend…"/>
          <p:cNvSpPr txBox="1"/>
          <p:nvPr>
            <p:ph type="body" idx="23"/>
          </p:nvPr>
        </p:nvSpPr>
        <p:spPr>
          <a:xfrm>
            <a:off x="2849772" y="3334432"/>
            <a:ext cx="18684456" cy="2082801"/>
          </a:xfrm>
          <a:prstGeom prst="rect">
            <a:avLst/>
          </a:prstGeom>
        </p:spPr>
        <p:txBody>
          <a:bodyPr/>
          <a:lstStyle/>
          <a:p>
            <a:pPr defTabSz="1828433">
              <a:lnSpc>
                <a:spcPct val="100000"/>
              </a:lnSpc>
              <a:spcBef>
                <a:spcPts val="0"/>
              </a:spcBef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cd frontend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yarn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yarn start</a:t>
            </a:r>
          </a:p>
        </p:txBody>
      </p:sp>
      <p:sp>
        <p:nvSpPr>
          <p:cNvPr id="8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300"/>
                                        <p:tgtEl>
                                          <p:spTgt spid="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08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Apollo GraphQL Client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Apollo GraphQL Client</a:t>
            </a:r>
          </a:p>
        </p:txBody>
      </p:sp>
      <p:sp>
        <p:nvSpPr>
          <p:cNvPr id="813" name="In order to connect to the backend API, you need to set up a GraphQL client like the Apollo client below —"/>
          <p:cNvSpPr txBox="1"/>
          <p:nvPr>
            <p:ph type="body" idx="22"/>
          </p:nvPr>
        </p:nvSpPr>
        <p:spPr>
          <a:xfrm>
            <a:off x="2435405" y="2716480"/>
            <a:ext cx="19513191" cy="156951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288" sz="4800"/>
            </a:lvl1pPr>
          </a:lstStyle>
          <a:p>
            <a:pPr/>
            <a:r>
              <a:t>In order to connect to the backend API, you need to set up a GraphQL client like the Apollo client below —</a:t>
            </a:r>
          </a:p>
        </p:txBody>
      </p:sp>
      <p:sp>
        <p:nvSpPr>
          <p:cNvPr id="814" name="import {…"/>
          <p:cNvSpPr txBox="1"/>
          <p:nvPr>
            <p:ph type="body" idx="23"/>
          </p:nvPr>
        </p:nvSpPr>
        <p:spPr>
          <a:xfrm>
            <a:off x="2435405" y="4633486"/>
            <a:ext cx="19513191" cy="8893811"/>
          </a:xfrm>
          <a:prstGeom prst="rect">
            <a:avLst/>
          </a:prstGeom>
        </p:spPr>
        <p:txBody>
          <a:bodyPr/>
          <a:lstStyle/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CD792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3BBC8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ApolloClient, InMemoryCache, ApolloProvider, HttpLink,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BBC8"/>
                </a:solidFill>
              </a:rPr>
              <a:t>}</a:t>
            </a:r>
            <a:r>
              <a:rPr>
                <a:solidFill>
                  <a:srgbClr val="000000"/>
                </a:solidFill>
              </a:rPr>
              <a:t> from </a:t>
            </a:r>
            <a:r>
              <a:t>'@apollo/client'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3BBC8"/>
                </a:solidFill>
              </a:rPr>
              <a:t>{</a:t>
            </a:r>
            <a:r>
              <a:rPr>
                <a:solidFill>
                  <a:srgbClr val="000000"/>
                </a:solidFill>
              </a:rPr>
              <a:t> split </a:t>
            </a:r>
            <a:r>
              <a:rPr>
                <a:solidFill>
                  <a:srgbClr val="33BBC8"/>
                </a:solidFill>
              </a:rPr>
              <a:t>}</a:t>
            </a:r>
            <a:r>
              <a:rPr>
                <a:solidFill>
                  <a:srgbClr val="000000"/>
                </a:solidFill>
              </a:rPr>
              <a:t> from </a:t>
            </a:r>
            <a:r>
              <a:t>'apollo-link'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3BBC8"/>
                </a:solidFill>
              </a:rPr>
              <a:t>{</a:t>
            </a:r>
            <a:r>
              <a:rPr>
                <a:solidFill>
                  <a:srgbClr val="000000"/>
                </a:solidFill>
              </a:rPr>
              <a:t> WebSocketLink </a:t>
            </a:r>
            <a:r>
              <a:rPr>
                <a:solidFill>
                  <a:srgbClr val="33BBC8"/>
                </a:solidFill>
              </a:rPr>
              <a:t>}</a:t>
            </a:r>
            <a:r>
              <a:rPr>
                <a:solidFill>
                  <a:srgbClr val="000000"/>
                </a:solidFill>
              </a:rPr>
              <a:t> from </a:t>
            </a:r>
            <a:r>
              <a:t>'apollo-link-ws'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import</a:t>
            </a:r>
            <a:r>
              <a:t> </a:t>
            </a:r>
            <a:r>
              <a:rPr>
                <a:solidFill>
                  <a:srgbClr val="33BBC8"/>
                </a:solidFill>
              </a:rPr>
              <a:t>{</a:t>
            </a:r>
            <a:r>
              <a:t> getMainDefinition </a:t>
            </a:r>
            <a:r>
              <a:rPr>
                <a:solidFill>
                  <a:srgbClr val="33BBC8"/>
                </a:solidFill>
              </a:rPr>
              <a:t>}</a:t>
            </a:r>
            <a:r>
              <a:t> from </a:t>
            </a:r>
            <a:r>
              <a:rPr>
                <a:solidFill>
                  <a:srgbClr val="C33720"/>
                </a:solidFill>
              </a:rPr>
              <a:t>‘apollo-utilities'</a:t>
            </a:r>
            <a:r>
              <a:t>;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C33720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5230E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Create an http link:</a:t>
            </a:r>
            <a:endParaRPr>
              <a:solidFill>
                <a:srgbClr val="000000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const</a:t>
            </a:r>
            <a:r>
              <a:t> httpLink = </a:t>
            </a:r>
            <a:r>
              <a:rPr>
                <a:solidFill>
                  <a:srgbClr val="CD7923"/>
                </a:solidFill>
              </a:rPr>
              <a:t>new</a:t>
            </a:r>
            <a:r>
              <a:t> HttpLink(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uri: </a:t>
            </a:r>
            <a:r>
              <a:t>'http://localhost:5000/'</a:t>
            </a:r>
            <a:endParaRPr>
              <a:solidFill>
                <a:srgbClr val="000000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BBC8"/>
                </a:solidFill>
              </a:rPr>
              <a:t>}</a:t>
            </a:r>
            <a:r>
              <a:t>)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5230E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5230E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Create a WebSocket link:</a:t>
            </a:r>
            <a:endParaRPr>
              <a:solidFill>
                <a:srgbClr val="000000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const</a:t>
            </a:r>
            <a:r>
              <a:t> wsLink = </a:t>
            </a:r>
            <a:r>
              <a:rPr>
                <a:solidFill>
                  <a:srgbClr val="CD7923"/>
                </a:solidFill>
              </a:rPr>
              <a:t>new</a:t>
            </a:r>
            <a:r>
              <a:t> WebSocketLink(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5230E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uri: `ws:</a:t>
            </a:r>
            <a:r>
              <a:t>//localhost:5000/`,</a:t>
            </a:r>
            <a:endParaRPr>
              <a:solidFill>
                <a:srgbClr val="000000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options: </a:t>
            </a:r>
            <a:r>
              <a:rPr>
                <a:solidFill>
                  <a:srgbClr val="33BBC8"/>
                </a:solidFill>
              </a:rPr>
              <a:t>{</a:t>
            </a:r>
            <a:r>
              <a:t> reconnect: </a:t>
            </a:r>
            <a:r>
              <a:rPr>
                <a:solidFill>
                  <a:srgbClr val="C33720"/>
                </a:solidFill>
              </a:rPr>
              <a:t>true</a:t>
            </a:r>
            <a:r>
              <a:t>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BBC8"/>
                </a:solidFill>
              </a:rPr>
              <a:t>}</a:t>
            </a:r>
            <a:r>
              <a:t>)</a:t>
            </a:r>
          </a:p>
        </p:txBody>
      </p:sp>
      <p:sp>
        <p:nvSpPr>
          <p:cNvPr id="8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Apollo GraphQL Client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Apollo GraphQL Client</a:t>
            </a:r>
          </a:p>
        </p:txBody>
      </p:sp>
      <p:sp>
        <p:nvSpPr>
          <p:cNvPr id="820" name="// using the ability to split links, you can send data to each link…"/>
          <p:cNvSpPr txBox="1"/>
          <p:nvPr>
            <p:ph type="body" idx="23"/>
          </p:nvPr>
        </p:nvSpPr>
        <p:spPr>
          <a:xfrm>
            <a:off x="2435405" y="2735949"/>
            <a:ext cx="19513191" cy="10477501"/>
          </a:xfrm>
          <a:prstGeom prst="rect">
            <a:avLst/>
          </a:prstGeom>
        </p:spPr>
        <p:txBody>
          <a:bodyPr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5230E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using the ability to split links, you can send data to each link</a:t>
            </a:r>
            <a:endParaRPr>
              <a:solidFill>
                <a:srgbClr val="000000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5230E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depending on what kind of operation is being sent</a:t>
            </a:r>
            <a:endParaRPr>
              <a:solidFill>
                <a:srgbClr val="000000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const</a:t>
            </a:r>
            <a:r>
              <a:t> link = split(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5230E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// split based on operation type</a:t>
            </a:r>
            <a:endParaRPr>
              <a:solidFill>
                <a:srgbClr val="000000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(</a:t>
            </a:r>
            <a:r>
              <a:rPr>
                <a:solidFill>
                  <a:srgbClr val="33BBC8"/>
                </a:solidFill>
              </a:rPr>
              <a:t>{</a:t>
            </a:r>
            <a:r>
              <a:t> query </a:t>
            </a:r>
            <a:r>
              <a:rPr>
                <a:solidFill>
                  <a:srgbClr val="33BBC8"/>
                </a:solidFill>
              </a:rPr>
              <a:t>}</a:t>
            </a:r>
            <a:r>
              <a:t>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definition = getMainDefinition(query)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CD792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(</a:t>
            </a:r>
            <a:endParaRPr>
              <a:solidFill>
                <a:srgbClr val="000000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definition.kind === </a:t>
            </a:r>
            <a:r>
              <a:rPr>
                <a:solidFill>
                  <a:srgbClr val="C33720"/>
                </a:solidFill>
              </a:rPr>
              <a:t>'OperationDefinition'</a:t>
            </a:r>
            <a:r>
              <a:t> &amp;&amp;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definition.operation === </a:t>
            </a:r>
            <a:r>
              <a:rPr>
                <a:solidFill>
                  <a:srgbClr val="C33720"/>
                </a:solidFill>
              </a:rPr>
              <a:t>'subscription'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)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  <a:r>
              <a:t>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wsLink,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httpLink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)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const</a:t>
            </a:r>
            <a:r>
              <a:t> client = </a:t>
            </a:r>
            <a:r>
              <a:rPr>
                <a:solidFill>
                  <a:srgbClr val="CD7923"/>
                </a:solidFill>
              </a:rPr>
              <a:t>new</a:t>
            </a:r>
            <a:r>
              <a:t> ApolloClient(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link,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cache: </a:t>
            </a:r>
            <a:r>
              <a:rPr>
                <a:solidFill>
                  <a:srgbClr val="CD7923"/>
                </a:solidFill>
              </a:rPr>
              <a:t>new</a:t>
            </a:r>
            <a:r>
              <a:t> InMemoryCache().restore(</a:t>
            </a:r>
            <a:r>
              <a:rPr>
                <a:solidFill>
                  <a:srgbClr val="33BBC8"/>
                </a:solidFill>
              </a:rPr>
              <a:t>{}</a:t>
            </a:r>
            <a:r>
              <a:t>)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BBC8"/>
                </a:solidFill>
              </a:rPr>
              <a:t>}</a:t>
            </a:r>
            <a:r>
              <a:t>)</a:t>
            </a:r>
          </a:p>
        </p:txBody>
      </p:sp>
      <p:sp>
        <p:nvSpPr>
          <p:cNvPr id="8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Apollo GraphQL Client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Apollo GraphQL Client</a:t>
            </a:r>
          </a:p>
        </p:txBody>
      </p:sp>
      <p:sp>
        <p:nvSpPr>
          <p:cNvPr id="824" name="The HTTP link (httpLink) is for queries and mutations…"/>
          <p:cNvSpPr txBox="1"/>
          <p:nvPr>
            <p:ph type="body" idx="22"/>
          </p:nvPr>
        </p:nvSpPr>
        <p:spPr>
          <a:xfrm>
            <a:off x="2839474" y="4233461"/>
            <a:ext cx="18705052" cy="71741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 HTTP link (httpLink) is for </a:t>
            </a:r>
            <a:r>
              <a:rPr>
                <a:solidFill>
                  <a:srgbClr val="73FDFF"/>
                </a:solidFill>
              </a:rPr>
              <a:t>queries</a:t>
            </a:r>
            <a:r>
              <a:t> and </a:t>
            </a:r>
            <a:r>
              <a:rPr>
                <a:solidFill>
                  <a:srgbClr val="73FDFF"/>
                </a:solidFill>
              </a:rPr>
              <a:t>mutations</a:t>
            </a:r>
          </a:p>
          <a:p>
            <a:pPr/>
            <a:r>
              <a:t>The WebSocket link (wsLink) is for GraphQL </a:t>
            </a:r>
            <a:r>
              <a:rPr>
                <a:solidFill>
                  <a:srgbClr val="73FDFF"/>
                </a:solidFill>
              </a:rPr>
              <a:t>subscriptions</a:t>
            </a:r>
          </a:p>
          <a:p>
            <a:pPr/>
            <a:r>
              <a:t>With the </a:t>
            </a:r>
            <a:r>
              <a:rPr>
                <a:solidFill>
                  <a:srgbClr val="73FDFF"/>
                </a:solidFill>
              </a:rPr>
              <a:t>split</a:t>
            </a:r>
            <a:r>
              <a:t> function, we can tell apart the types of GraphQL requests. We then send the request to different endpoints accordingly.</a:t>
            </a:r>
          </a:p>
        </p:txBody>
      </p:sp>
      <p:sp>
        <p:nvSpPr>
          <p:cNvPr id="82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A Sample GraphQL Application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A Sample GraphQL Application</a:t>
            </a:r>
          </a:p>
        </p:txBody>
      </p:sp>
      <p:sp>
        <p:nvSpPr>
          <p:cNvPr id="482" name="想像你在 implement 一個 instagram-like 的應用…"/>
          <p:cNvSpPr txBox="1"/>
          <p:nvPr>
            <p:ph type="body" idx="22"/>
          </p:nvPr>
        </p:nvSpPr>
        <p:spPr>
          <a:xfrm>
            <a:off x="2839474" y="3273957"/>
            <a:ext cx="18705052" cy="9627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838200" indent="-838200">
              <a:spcBef>
                <a:spcPts val="1300"/>
              </a:spcBef>
              <a:defRPr spc="276" sz="4600"/>
            </a:pPr>
            <a:r>
              <a:t>想像你在 implement 一個 instagram-like 的應用</a:t>
            </a:r>
          </a:p>
          <a:p>
            <a:pPr marL="838200" indent="-838200">
              <a:spcBef>
                <a:spcPts val="1300"/>
              </a:spcBef>
              <a:defRPr spc="276" sz="4600"/>
            </a:pPr>
            <a:r>
              <a:t>當一個使用者打開這個 app 時，你的 app 應該會呈現他 news feed 裏頭最新的 posts，於是你傳了一個 query request 給你的 server 並且從 DB 把所有的 post data 抓回來</a:t>
            </a:r>
          </a:p>
          <a:p>
            <a:pPr marL="838200" indent="-838200">
              <a:spcBef>
                <a:spcPts val="1300"/>
              </a:spcBef>
              <a:defRPr spc="276" sz="4600"/>
            </a:pPr>
            <a:r>
              <a:t>如果是用傳統 RESTful 類的 API, 你抓回來的就會包含所有的 posts 以及他們的 comments, 還有 posts &amp; comments 的 reactions 等等。但這很可能會是 “over-fetch”, 因為使用者可能並沒有想看每則 post 上的 comment </a:t>
            </a:r>
          </a:p>
          <a:p>
            <a:pPr marL="838200" indent="-838200">
              <a:spcBef>
                <a:spcPts val="1300"/>
              </a:spcBef>
              <a:defRPr spc="276" sz="4600"/>
            </a:pPr>
            <a:r>
              <a:t>而 GraphQL 可以讓你指定你只想拿回哪些種類/部分的 data, 以及想拿多少 comments… etc. </a:t>
            </a:r>
          </a:p>
          <a:p>
            <a:pPr marL="838200" indent="-838200">
              <a:spcBef>
                <a:spcPts val="1300"/>
              </a:spcBef>
              <a:defRPr spc="276" sz="4600"/>
            </a:pPr>
            <a:r>
              <a:t>這不但減少了 internet traffic, 也提升了 query/fetch 的速度</a:t>
            </a:r>
          </a:p>
        </p:txBody>
      </p:sp>
      <p:sp>
        <p:nvSpPr>
          <p:cNvPr id="48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基本上，GraphQL frontend…"/>
          <p:cNvSpPr txBox="1"/>
          <p:nvPr>
            <p:ph type="body" idx="21"/>
          </p:nvPr>
        </p:nvSpPr>
        <p:spPr>
          <a:xfrm>
            <a:off x="4317057" y="4133086"/>
            <a:ext cx="15749885" cy="544982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基本上，GraphQL frontend </a:t>
            </a:r>
          </a:p>
          <a:p>
            <a:pPr/>
            <a:r>
              <a:t>不需要寫什麼邏輯，就只要把 GraphQL 的 query string </a:t>
            </a:r>
          </a:p>
          <a:p>
            <a:pPr/>
            <a:r>
              <a:t>正確地傳到後端即可！</a:t>
            </a:r>
          </a:p>
        </p:txBody>
      </p:sp>
      <p:sp>
        <p:nvSpPr>
          <p:cNvPr id="82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File structure of the frontend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File structure of the frontend</a:t>
            </a:r>
          </a:p>
        </p:txBody>
      </p:sp>
      <p:sp>
        <p:nvSpPr>
          <p:cNvPr id="831" name="&gt; public/…"/>
          <p:cNvSpPr txBox="1"/>
          <p:nvPr>
            <p:ph type="body" idx="23"/>
          </p:nvPr>
        </p:nvSpPr>
        <p:spPr>
          <a:xfrm>
            <a:off x="2849772" y="3938643"/>
            <a:ext cx="18684456" cy="8026401"/>
          </a:xfrm>
          <a:prstGeom prst="rect">
            <a:avLst/>
          </a:prstGeom>
        </p:spPr>
        <p:txBody>
          <a:bodyPr/>
          <a:lstStyle/>
          <a:p>
            <a:pPr defTabSz="1828433">
              <a:lnSpc>
                <a:spcPct val="120000"/>
              </a:lnSpc>
              <a:spcBef>
                <a:spcPts val="0"/>
              </a:spcBef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 public/</a:t>
            </a:r>
          </a:p>
          <a:p>
            <a:pPr defTabSz="1828433">
              <a:lnSpc>
                <a:spcPct val="120000"/>
              </a:lnSpc>
              <a:spcBef>
                <a:spcPts val="0"/>
              </a:spcBef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&gt; index.html</a:t>
            </a:r>
          </a:p>
          <a:p>
            <a:pPr defTabSz="1828433">
              <a:lnSpc>
                <a:spcPct val="120000"/>
              </a:lnSpc>
              <a:spcBef>
                <a:spcPts val="0"/>
              </a:spcBef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 src/</a:t>
            </a:r>
          </a:p>
          <a:p>
            <a:pPr defTabSz="1828433">
              <a:lnSpc>
                <a:spcPct val="120000"/>
              </a:lnSpc>
              <a:spcBef>
                <a:spcPts val="0"/>
              </a:spcBef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&gt; components/Post/Post.js  // define view for Post form</a:t>
            </a:r>
          </a:p>
          <a:p>
            <a:pPr defTabSz="1828433">
              <a:lnSpc>
                <a:spcPct val="120000"/>
              </a:lnSpc>
              <a:spcBef>
                <a:spcPts val="0"/>
              </a:spcBef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&gt; containers/App/App.js    // define view for the app</a:t>
            </a:r>
          </a:p>
          <a:p>
            <a:pPr defTabSz="1828433">
              <a:lnSpc>
                <a:spcPct val="120000"/>
              </a:lnSpc>
              <a:spcBef>
                <a:spcPts val="0"/>
              </a:spcBef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&gt; graphql</a:t>
            </a:r>
          </a:p>
          <a:p>
            <a:pPr defTabSz="1828433">
              <a:lnSpc>
                <a:spcPct val="120000"/>
              </a:lnSpc>
              <a:spcBef>
                <a:spcPts val="0"/>
              </a:spcBef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&gt; index.js</a:t>
            </a:r>
          </a:p>
          <a:p>
            <a:pPr defTabSz="1828433">
              <a:lnSpc>
                <a:spcPct val="120000"/>
              </a:lnSpc>
              <a:spcBef>
                <a:spcPts val="0"/>
              </a:spcBef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&gt; queries.js</a:t>
            </a:r>
          </a:p>
          <a:p>
            <a:pPr defTabSz="1828433">
              <a:lnSpc>
                <a:spcPct val="120000"/>
              </a:lnSpc>
              <a:spcBef>
                <a:spcPts val="0"/>
              </a:spcBef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&gt; mutation.js</a:t>
            </a:r>
          </a:p>
          <a:p>
            <a:pPr defTabSz="1828433">
              <a:lnSpc>
                <a:spcPct val="120000"/>
              </a:lnSpc>
              <a:spcBef>
                <a:spcPts val="0"/>
              </a:spcBef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&gt; subscriptions.js</a:t>
            </a:r>
          </a:p>
          <a:p>
            <a:pPr defTabSz="1828433">
              <a:lnSpc>
                <a:spcPct val="120000"/>
              </a:lnSpc>
              <a:spcBef>
                <a:spcPts val="0"/>
              </a:spcBef>
              <a:defRPr sz="4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&gt; index.js</a:t>
            </a:r>
          </a:p>
        </p:txBody>
      </p:sp>
      <p:sp>
        <p:nvSpPr>
          <p:cNvPr id="8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raphQL DB requests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GraphQL DB requests</a:t>
            </a:r>
          </a:p>
        </p:txBody>
      </p:sp>
      <p:sp>
        <p:nvSpPr>
          <p:cNvPr id="835" name="Gathered in &quot;graphql/index.js&quot;"/>
          <p:cNvSpPr txBox="1"/>
          <p:nvPr>
            <p:ph type="body" idx="22"/>
          </p:nvPr>
        </p:nvSpPr>
        <p:spPr>
          <a:xfrm>
            <a:off x="2839474" y="5578862"/>
            <a:ext cx="18705052" cy="79222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Gathered in "graphql/index.js"</a:t>
            </a:r>
          </a:p>
        </p:txBody>
      </p:sp>
      <p:sp>
        <p:nvSpPr>
          <p:cNvPr id="836" name="export { POSTS_QUERY } from './queries'…"/>
          <p:cNvSpPr txBox="1"/>
          <p:nvPr>
            <p:ph type="body" idx="23"/>
          </p:nvPr>
        </p:nvSpPr>
        <p:spPr>
          <a:xfrm>
            <a:off x="2849772" y="6970667"/>
            <a:ext cx="18684456" cy="2390142"/>
          </a:xfrm>
          <a:prstGeom prst="rect">
            <a:avLst/>
          </a:prstGeom>
        </p:spPr>
        <p:txBody>
          <a:bodyPr/>
          <a:lstStyle/>
          <a:p>
            <a:pPr defTabSz="1828433">
              <a:lnSpc>
                <a:spcPct val="120000"/>
              </a:lnSpc>
              <a:spcBef>
                <a:spcPts val="0"/>
              </a:spcBef>
              <a:defRPr sz="4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export { POSTS_QUERY } from './queries'</a:t>
            </a:r>
          </a:p>
          <a:p>
            <a:pPr defTabSz="1828433">
              <a:lnSpc>
                <a:spcPct val="120000"/>
              </a:lnSpc>
              <a:spcBef>
                <a:spcPts val="0"/>
              </a:spcBef>
              <a:defRPr sz="4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export { CREATE_POST_MUTATION } from './mutations'</a:t>
            </a:r>
          </a:p>
          <a:p>
            <a:pPr defTabSz="1828433">
              <a:lnSpc>
                <a:spcPct val="120000"/>
              </a:lnSpc>
              <a:spcBef>
                <a:spcPts val="0"/>
              </a:spcBef>
              <a:defRPr sz="4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export { POSTS_SUBSCRIPTION } from './subscriptions'</a:t>
            </a:r>
          </a:p>
        </p:txBody>
      </p:sp>
      <p:sp>
        <p:nvSpPr>
          <p:cNvPr id="83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OST_QUERY DB Request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POST_QUERY DB Request</a:t>
            </a:r>
          </a:p>
        </p:txBody>
      </p:sp>
      <p:sp>
        <p:nvSpPr>
          <p:cNvPr id="840" name="Define GraphQL DB requests by “react-apollo” using gql template string (graphql/xxxx.js)"/>
          <p:cNvSpPr txBox="1"/>
          <p:nvPr>
            <p:ph type="body" idx="22"/>
          </p:nvPr>
        </p:nvSpPr>
        <p:spPr>
          <a:xfrm>
            <a:off x="2839474" y="2735504"/>
            <a:ext cx="18705052" cy="17197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838200" indent="-838200">
              <a:defRPr spc="312" sz="5200"/>
            </a:pPr>
            <a:r>
              <a:t>Define GraphQL DB requests by “react-apollo” using </a:t>
            </a:r>
            <a:r>
              <a:rPr>
                <a:solidFill>
                  <a:srgbClr val="FFFB00"/>
                </a:solidFill>
              </a:rPr>
              <a:t>gql</a:t>
            </a:r>
            <a:r>
              <a:t> template string (graphql/xxxx.js)</a:t>
            </a:r>
          </a:p>
        </p:txBody>
      </p:sp>
      <p:sp>
        <p:nvSpPr>
          <p:cNvPr id="841" name="import { gql } from 'apollo-boost'…"/>
          <p:cNvSpPr txBox="1"/>
          <p:nvPr>
            <p:ph type="body" idx="23"/>
          </p:nvPr>
        </p:nvSpPr>
        <p:spPr>
          <a:xfrm>
            <a:off x="2849772" y="4675191"/>
            <a:ext cx="18684456" cy="8972551"/>
          </a:xfrm>
          <a:prstGeom prst="rect">
            <a:avLst/>
          </a:prstGeom>
        </p:spPr>
        <p:txBody>
          <a:bodyPr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3BBC8"/>
                </a:solidFill>
              </a:rPr>
              <a:t>{</a:t>
            </a:r>
            <a:r>
              <a:rPr>
                <a:solidFill>
                  <a:srgbClr val="000000"/>
                </a:solidFill>
              </a:rPr>
              <a:t> gql </a:t>
            </a:r>
            <a:r>
              <a:rPr>
                <a:solidFill>
                  <a:srgbClr val="33BBC8"/>
                </a:solidFill>
              </a:rPr>
              <a:t>}</a:t>
            </a:r>
            <a:r>
              <a:rPr>
                <a:solidFill>
                  <a:srgbClr val="000000"/>
                </a:solidFill>
              </a:rPr>
              <a:t> from </a:t>
            </a:r>
            <a:r>
              <a:t>'apollo-boost'</a:t>
            </a:r>
            <a:endParaRPr>
              <a:solidFill>
                <a:srgbClr val="000000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export</a:t>
            </a:r>
            <a:r>
              <a:t>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POSTS_QUERY = gql`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query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posts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title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body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author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name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published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`</a:t>
            </a:r>
          </a:p>
        </p:txBody>
      </p:sp>
      <p:sp>
        <p:nvSpPr>
          <p:cNvPr id="84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Calling POST_QUERY by useQuery Hook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Calling POST_QUERY by useQuery Hook</a:t>
            </a:r>
          </a:p>
        </p:txBody>
      </p:sp>
      <p:sp>
        <p:nvSpPr>
          <p:cNvPr id="845" name="Use Apollo's useQuery hook to executes the graphQL queries (ref)"/>
          <p:cNvSpPr txBox="1"/>
          <p:nvPr>
            <p:ph type="body" idx="22"/>
          </p:nvPr>
        </p:nvSpPr>
        <p:spPr>
          <a:xfrm>
            <a:off x="2839474" y="3478472"/>
            <a:ext cx="18705052" cy="178173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Use Apollo's useQuery hook to executes the graphQL queries (</a:t>
            </a:r>
            <a:r>
              <a:rPr u="sng">
                <a:hlinkClick r:id="rId2" invalidUrl="" action="" tgtFrame="" tooltip="" history="1" highlightClick="0" endSnd="0"/>
              </a:rPr>
              <a:t>ref</a:t>
            </a:r>
            <a:r>
              <a:t>)</a:t>
            </a:r>
          </a:p>
        </p:txBody>
      </p:sp>
      <p:sp>
        <p:nvSpPr>
          <p:cNvPr id="846" name="const { loading, error, data, subscribeToMore } =…"/>
          <p:cNvSpPr txBox="1"/>
          <p:nvPr>
            <p:ph type="body" idx="23"/>
          </p:nvPr>
        </p:nvSpPr>
        <p:spPr>
          <a:xfrm>
            <a:off x="2849772" y="5761041"/>
            <a:ext cx="18684456" cy="1193801"/>
          </a:xfrm>
          <a:prstGeom prst="rect">
            <a:avLst/>
          </a:prstGeom>
        </p:spPr>
        <p:txBody>
          <a:bodyPr/>
          <a:lstStyle/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</a:t>
            </a:r>
            <a:r>
              <a:rPr>
                <a:solidFill>
                  <a:srgbClr val="33BBC8"/>
                </a:solidFill>
              </a:rPr>
              <a:t>{</a:t>
            </a:r>
            <a:r>
              <a:t> loading, error, data, subscribeToMore </a:t>
            </a:r>
            <a:r>
              <a:rPr>
                <a:solidFill>
                  <a:srgbClr val="33BBC8"/>
                </a:solidFill>
              </a:rPr>
              <a:t>}</a:t>
            </a:r>
            <a:r>
              <a:t> = 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   useQuery(POSTS_QUERY);</a:t>
            </a:r>
          </a:p>
        </p:txBody>
      </p:sp>
      <p:sp>
        <p:nvSpPr>
          <p:cNvPr id="84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8" name="data: An object containing the result of your GraphQL query after it completes.…"/>
          <p:cNvSpPr txBox="1"/>
          <p:nvPr/>
        </p:nvSpPr>
        <p:spPr>
          <a:xfrm>
            <a:off x="2839474" y="7455675"/>
            <a:ext cx="18705052" cy="528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1473200" indent="-838200" algn="l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b="0" spc="276" sz="4600">
                <a:solidFill>
                  <a:srgbClr val="73FD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data: An object containing the result of your GraphQL query after it completes.</a:t>
            </a:r>
          </a:p>
          <a:p>
            <a:pPr lvl="1" marL="1473200" indent="-838200" algn="l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b="0" spc="276" sz="4600">
                <a:solidFill>
                  <a:srgbClr val="73FD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subscribeToMore: to execute a followup subscription that pushes updates to the query's original result.</a:t>
            </a:r>
          </a:p>
          <a:p>
            <a:pPr lvl="1" marL="1473200" indent="-838200" algn="l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b="0" spc="276" sz="4600">
                <a:solidFill>
                  <a:srgbClr val="73FD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refetch: to re-execute the query, optionally passing in new variables.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400"/>
                                        <p:tgtEl>
                                          <p:spTgt spid="8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400"/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400"/>
                                        <p:tgtEl>
                                          <p:spTgt spid="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400"/>
                                        <p:tgtEl>
                                          <p:spTgt spid="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8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CREATE_POST_MUTATION DB Request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CREATE_POST_MUTATION DB Request</a:t>
            </a:r>
          </a:p>
        </p:txBody>
      </p:sp>
      <p:sp>
        <p:nvSpPr>
          <p:cNvPr id="851" name="import { gql } from 'apollo-boost'…"/>
          <p:cNvSpPr txBox="1"/>
          <p:nvPr>
            <p:ph type="body" idx="23"/>
          </p:nvPr>
        </p:nvSpPr>
        <p:spPr>
          <a:xfrm>
            <a:off x="2849772" y="2253669"/>
            <a:ext cx="18684456" cy="11569701"/>
          </a:xfrm>
          <a:prstGeom prst="rect">
            <a:avLst/>
          </a:prstGeom>
        </p:spPr>
        <p:txBody>
          <a:bodyPr/>
          <a:lstStyle/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3BBC8"/>
                </a:solidFill>
              </a:rPr>
              <a:t>{</a:t>
            </a:r>
            <a:r>
              <a:rPr>
                <a:solidFill>
                  <a:srgbClr val="000000"/>
                </a:solidFill>
              </a:rPr>
              <a:t> gql </a:t>
            </a:r>
            <a:r>
              <a:rPr>
                <a:solidFill>
                  <a:srgbClr val="33BBC8"/>
                </a:solidFill>
              </a:rPr>
              <a:t>}</a:t>
            </a:r>
            <a:r>
              <a:rPr>
                <a:solidFill>
                  <a:srgbClr val="000000"/>
                </a:solidFill>
              </a:rPr>
              <a:t> from </a:t>
            </a:r>
            <a:r>
              <a:t>'apollo-boost'</a:t>
            </a:r>
            <a:endParaRPr>
              <a:solidFill>
                <a:srgbClr val="000000"/>
              </a:solidFill>
            </a:endParaRP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export</a:t>
            </a:r>
            <a:r>
              <a:t>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CREATE_POST_MUTATION = gql`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mutation createPost(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$title: </a:t>
            </a:r>
            <a:r>
              <a:rPr>
                <a:solidFill>
                  <a:srgbClr val="34BC26"/>
                </a:solidFill>
              </a:rPr>
              <a:t>String</a:t>
            </a:r>
            <a:r>
              <a:t>!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$body: </a:t>
            </a:r>
            <a:r>
              <a:rPr>
                <a:solidFill>
                  <a:srgbClr val="34BC26"/>
                </a:solidFill>
              </a:rPr>
              <a:t>String</a:t>
            </a:r>
            <a:r>
              <a:t>!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$published: </a:t>
            </a:r>
            <a:r>
              <a:rPr>
                <a:solidFill>
                  <a:srgbClr val="34BC26"/>
                </a:solidFill>
              </a:rPr>
              <a:t>Boolean</a:t>
            </a:r>
            <a:r>
              <a:t>!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$authorId: ID!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createPost(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data: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title: $title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body: $body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published: $published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author: $authorId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title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body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author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name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published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`</a:t>
            </a:r>
          </a:p>
        </p:txBody>
      </p:sp>
      <p:sp>
        <p:nvSpPr>
          <p:cNvPr id="85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3" name="矩形"/>
          <p:cNvSpPr/>
          <p:nvPr/>
        </p:nvSpPr>
        <p:spPr>
          <a:xfrm>
            <a:off x="4157734" y="4096887"/>
            <a:ext cx="5974317" cy="1848375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54" name="Variables for the query"/>
          <p:cNvSpPr txBox="1"/>
          <p:nvPr/>
        </p:nvSpPr>
        <p:spPr>
          <a:xfrm>
            <a:off x="10323393" y="4678174"/>
            <a:ext cx="533533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20000"/>
              </a:lnSpc>
              <a:defRPr b="0" sz="3800">
                <a:solidFill>
                  <a:srgbClr val="FF2600"/>
                </a:solidFill>
              </a:defRPr>
            </a:lvl1pPr>
          </a:lstStyle>
          <a:p>
            <a:pPr/>
            <a:r>
              <a:t>Variables for the query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3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3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3" grpId="1"/>
      <p:bldP build="whole" bldLvl="1" animBg="1" rev="0" advAuto="0" spid="854" grpId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Handle Post Mutations —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Handle Post Mutations —</a:t>
            </a:r>
          </a:p>
        </p:txBody>
      </p:sp>
      <p:sp>
        <p:nvSpPr>
          <p:cNvPr id="857" name="In “containers/App/App.js”—"/>
          <p:cNvSpPr txBox="1"/>
          <p:nvPr>
            <p:ph type="body" idx="22"/>
          </p:nvPr>
        </p:nvSpPr>
        <p:spPr>
          <a:xfrm>
            <a:off x="2839474" y="2370440"/>
            <a:ext cx="18705052" cy="79222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In “containers/App/App.js”—</a:t>
            </a:r>
          </a:p>
        </p:txBody>
      </p:sp>
      <p:sp>
        <p:nvSpPr>
          <p:cNvPr id="858" name="import { useQuery, useMutation } from ‘@apollo/react-hooks'…"/>
          <p:cNvSpPr txBox="1"/>
          <p:nvPr>
            <p:ph type="body" idx="23"/>
          </p:nvPr>
        </p:nvSpPr>
        <p:spPr>
          <a:xfrm>
            <a:off x="1684265" y="3221093"/>
            <a:ext cx="21015470" cy="10477501"/>
          </a:xfrm>
          <a:prstGeom prst="rect">
            <a:avLst/>
          </a:prstGeom>
        </p:spPr>
        <p:txBody>
          <a:bodyPr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import</a:t>
            </a:r>
            <a:r>
              <a:t> </a:t>
            </a:r>
            <a:r>
              <a:rPr>
                <a:solidFill>
                  <a:srgbClr val="33BBC8"/>
                </a:solidFill>
              </a:rPr>
              <a:t>{</a:t>
            </a:r>
            <a:r>
              <a:t> useQuery, useMutation </a:t>
            </a:r>
            <a:r>
              <a:rPr>
                <a:solidFill>
                  <a:srgbClr val="33BBC8"/>
                </a:solidFill>
              </a:rPr>
              <a:t>}</a:t>
            </a:r>
            <a:r>
              <a:t> from </a:t>
            </a:r>
            <a:r>
              <a:rPr>
                <a:solidFill>
                  <a:srgbClr val="C33720"/>
                </a:solidFill>
              </a:rPr>
              <a:t>‘@apollo/react-hooks'</a:t>
            </a:r>
            <a:endParaRPr>
              <a:solidFill>
                <a:srgbClr val="C33720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const</a:t>
            </a:r>
            <a:r>
              <a:t> App = ()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...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</a:t>
            </a:r>
            <a:r>
              <a:rPr>
                <a:solidFill>
                  <a:srgbClr val="33BBC8"/>
                </a:solidFill>
              </a:rPr>
              <a:t>[</a:t>
            </a:r>
            <a:r>
              <a:t>addPost</a:t>
            </a:r>
            <a:r>
              <a:rPr>
                <a:solidFill>
                  <a:srgbClr val="33BBC8"/>
                </a:solidFill>
              </a:rPr>
              <a:t>]</a:t>
            </a:r>
            <a:r>
              <a:t> = useMutation(CREATE_POST_MUTATION)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handleFormSubmit = useCallback(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(e)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e.preventDefault()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CD7923"/>
                </a:solidFill>
              </a:rPr>
              <a:t>if</a:t>
            </a:r>
            <a:r>
              <a:t> (!formTitle || !formBody) </a:t>
            </a:r>
            <a:r>
              <a:rPr>
                <a:solidFill>
                  <a:srgbClr val="CD7923"/>
                </a:solidFill>
              </a:rPr>
              <a:t>return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addPost(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variables: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title: formTitle,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body: formBody,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published: </a:t>
            </a:r>
            <a:r>
              <a:rPr>
                <a:solidFill>
                  <a:srgbClr val="C33720"/>
                </a:solidFill>
              </a:rPr>
              <a:t>true</a:t>
            </a:r>
            <a:r>
              <a:t>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authorId: 2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33BBC8"/>
                </a:solidFill>
              </a:rPr>
              <a:t>}</a:t>
            </a:r>
            <a:r>
              <a:t>)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setFormTitle(</a:t>
            </a:r>
            <a:r>
              <a:rPr>
                <a:solidFill>
                  <a:srgbClr val="C33720"/>
                </a:solidFill>
              </a:rPr>
              <a:t>''</a:t>
            </a:r>
            <a:r>
              <a:t>)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setFormBody(</a:t>
            </a:r>
            <a:r>
              <a:rPr>
                <a:solidFill>
                  <a:srgbClr val="C33720"/>
                </a:solidFill>
              </a:rPr>
              <a:t>''</a:t>
            </a:r>
            <a:r>
              <a:t>)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  <a:r>
              <a:t>,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[</a:t>
            </a:r>
            <a:r>
              <a:t>addPost, formTitle, formBody</a:t>
            </a:r>
            <a:r>
              <a:rPr>
                <a:solidFill>
                  <a:srgbClr val="33BBC8"/>
                </a:solidFill>
              </a:rPr>
              <a:t>]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)</a:t>
            </a:r>
          </a:p>
        </p:txBody>
      </p:sp>
      <p:sp>
        <p:nvSpPr>
          <p:cNvPr id="85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0" name="矩形"/>
          <p:cNvSpPr/>
          <p:nvPr/>
        </p:nvSpPr>
        <p:spPr>
          <a:xfrm>
            <a:off x="4647909" y="8250471"/>
            <a:ext cx="5176487" cy="2027800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61" name="Passing in variables"/>
          <p:cNvSpPr txBox="1"/>
          <p:nvPr/>
        </p:nvSpPr>
        <p:spPr>
          <a:xfrm>
            <a:off x="9962212" y="8921470"/>
            <a:ext cx="478614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20000"/>
              </a:lnSpc>
              <a:defRPr b="0" sz="3800">
                <a:solidFill>
                  <a:srgbClr val="FF2600"/>
                </a:solidFill>
              </a:defRPr>
            </a:lvl1pPr>
          </a:lstStyle>
          <a:p>
            <a:pPr/>
            <a:r>
              <a:t>Passing in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3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3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1" grpId="2"/>
      <p:bldP build="whole" bldLvl="1" animBg="1" rev="0" advAuto="0" spid="860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Handle Post Mutations —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Handle Post Mutations —</a:t>
            </a:r>
          </a:p>
        </p:txBody>
      </p:sp>
      <p:sp>
        <p:nvSpPr>
          <p:cNvPr id="864" name="The handleFormSubmit callback runs every time when the form is submitted. formTitle and formBody are just simple react states.…"/>
          <p:cNvSpPr txBox="1"/>
          <p:nvPr>
            <p:ph type="body" idx="22"/>
          </p:nvPr>
        </p:nvSpPr>
        <p:spPr>
          <a:xfrm>
            <a:off x="2839474" y="3800149"/>
            <a:ext cx="18705052" cy="79338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rgbClr val="73FDFF"/>
                </a:solidFill>
              </a:rPr>
              <a:t>handleFormSubmit</a:t>
            </a:r>
            <a:r>
              <a:t> callback runs every time when the form is submitted. </a:t>
            </a:r>
            <a:r>
              <a:rPr>
                <a:solidFill>
                  <a:srgbClr val="73FDFF"/>
                </a:solidFill>
              </a:rPr>
              <a:t>formTitle</a:t>
            </a:r>
            <a:r>
              <a:t> and </a:t>
            </a:r>
            <a:r>
              <a:rPr>
                <a:solidFill>
                  <a:srgbClr val="73FDFF"/>
                </a:solidFill>
              </a:rPr>
              <a:t>formBody</a:t>
            </a:r>
            <a:r>
              <a:t> are just simple react states.</a:t>
            </a:r>
          </a:p>
          <a:p>
            <a:pPr/>
            <a:r>
              <a:t>Basically, </a:t>
            </a:r>
            <a:r>
              <a:rPr u="sng">
                <a:hlinkClick r:id="rId2" invalidUrl="" action="" tgtFrame="" tooltip="" history="1" highlightClick="0" endSnd="0"/>
              </a:rPr>
              <a:t>useMutation</a:t>
            </a:r>
            <a:r>
              <a:t> returns an array, containing a function that you can call to make POST requests to the server (i.e. addPost, ref to CREATE_POST_MUTATION)</a:t>
            </a:r>
          </a:p>
        </p:txBody>
      </p:sp>
      <p:sp>
        <p:nvSpPr>
          <p:cNvPr id="86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OSTS_SUBSCRIPTION DB Request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POSTS_SUBSCRIPTION DB Request</a:t>
            </a:r>
          </a:p>
        </p:txBody>
      </p:sp>
      <p:sp>
        <p:nvSpPr>
          <p:cNvPr id="868" name="import { gql } from 'apollo-boost'…"/>
          <p:cNvSpPr txBox="1"/>
          <p:nvPr>
            <p:ph type="body" idx="23"/>
          </p:nvPr>
        </p:nvSpPr>
        <p:spPr>
          <a:xfrm>
            <a:off x="2849772" y="3124955"/>
            <a:ext cx="18684456" cy="9880601"/>
          </a:xfrm>
          <a:prstGeom prst="rect">
            <a:avLst/>
          </a:prstGeom>
        </p:spPr>
        <p:txBody>
          <a:bodyPr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3BBC8"/>
                </a:solidFill>
              </a:rPr>
              <a:t>{</a:t>
            </a:r>
            <a:r>
              <a:rPr>
                <a:solidFill>
                  <a:srgbClr val="000000"/>
                </a:solidFill>
              </a:rPr>
              <a:t> gql </a:t>
            </a:r>
            <a:r>
              <a:rPr>
                <a:solidFill>
                  <a:srgbClr val="33BBC8"/>
                </a:solidFill>
              </a:rPr>
              <a:t>}</a:t>
            </a:r>
            <a:r>
              <a:rPr>
                <a:solidFill>
                  <a:srgbClr val="000000"/>
                </a:solidFill>
              </a:rPr>
              <a:t> from </a:t>
            </a:r>
            <a:r>
              <a:t>'apollo-boost'</a:t>
            </a:r>
            <a:endParaRPr>
              <a:solidFill>
                <a:srgbClr val="000000"/>
              </a:solidFill>
            </a:endParaR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export</a:t>
            </a:r>
            <a:r>
              <a:t>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POSTS_SUBSCRIPTION = gql`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subscription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post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mutation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data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title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body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author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name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published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`</a:t>
            </a:r>
          </a:p>
        </p:txBody>
      </p:sp>
      <p:sp>
        <p:nvSpPr>
          <p:cNvPr id="86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Handle Post Subscriptions —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Handle Post Subscriptions —</a:t>
            </a:r>
          </a:p>
        </p:txBody>
      </p:sp>
      <p:sp>
        <p:nvSpPr>
          <p:cNvPr id="872" name="In “containers/App/App.js”—"/>
          <p:cNvSpPr txBox="1"/>
          <p:nvPr>
            <p:ph type="body" idx="22"/>
          </p:nvPr>
        </p:nvSpPr>
        <p:spPr>
          <a:xfrm>
            <a:off x="2839474" y="2611072"/>
            <a:ext cx="18705052" cy="79222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In “containers/App/App.js”—</a:t>
            </a:r>
          </a:p>
        </p:txBody>
      </p:sp>
      <p:sp>
        <p:nvSpPr>
          <p:cNvPr id="873" name="import { useQuery, useMutation } from ‘@apollo/react-hooks'…"/>
          <p:cNvSpPr txBox="1"/>
          <p:nvPr>
            <p:ph type="body" idx="23"/>
          </p:nvPr>
        </p:nvSpPr>
        <p:spPr>
          <a:xfrm>
            <a:off x="1684265" y="3547616"/>
            <a:ext cx="21015470" cy="9931401"/>
          </a:xfrm>
          <a:prstGeom prst="rect">
            <a:avLst/>
          </a:prstGeom>
        </p:spPr>
        <p:txBody>
          <a:bodyPr/>
          <a:lstStyle/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import</a:t>
            </a:r>
            <a:r>
              <a:t> </a:t>
            </a:r>
            <a:r>
              <a:rPr>
                <a:solidFill>
                  <a:srgbClr val="33BBC8"/>
                </a:solidFill>
              </a:rPr>
              <a:t>{</a:t>
            </a:r>
            <a:r>
              <a:t> useQuery, useMutation </a:t>
            </a:r>
            <a:r>
              <a:rPr>
                <a:solidFill>
                  <a:srgbClr val="33BBC8"/>
                </a:solidFill>
              </a:rPr>
              <a:t>}</a:t>
            </a:r>
            <a:r>
              <a:t> from </a:t>
            </a:r>
            <a:r>
              <a:rPr>
                <a:solidFill>
                  <a:srgbClr val="C33720"/>
                </a:solidFill>
              </a:rPr>
              <a:t>‘@apollo/react-hooks'</a:t>
            </a:r>
            <a:endParaRPr>
              <a:solidFill>
                <a:srgbClr val="C33720"/>
              </a:solidFill>
            </a:endParaRP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D7923"/>
                </a:solidFill>
              </a:rPr>
              <a:t>const</a:t>
            </a:r>
            <a:r>
              <a:t> App = ()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...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</a:t>
            </a:r>
            <a:r>
              <a:rPr>
                <a:solidFill>
                  <a:srgbClr val="33BBC8"/>
                </a:solidFill>
              </a:rPr>
              <a:t>{</a:t>
            </a:r>
            <a:r>
              <a:t> loading, error, data, subscribeToMore </a:t>
            </a:r>
            <a:r>
              <a:rPr>
                <a:solidFill>
                  <a:srgbClr val="33BBC8"/>
                </a:solidFill>
              </a:rPr>
              <a:t>}</a:t>
            </a:r>
            <a:r>
              <a:t> = useQuery(POSTS_QUERY)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useEffect(()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subscribeToMore(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CD7923"/>
                </a:solidFill>
              </a:rPr>
              <a:t>document</a:t>
            </a:r>
            <a:r>
              <a:t>: POSTS_SUBSCRIPTION,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updateQuery: (prev, </a:t>
            </a:r>
            <a:r>
              <a:rPr>
                <a:solidFill>
                  <a:srgbClr val="33BBC8"/>
                </a:solidFill>
              </a:rPr>
              <a:t>{</a:t>
            </a:r>
            <a:r>
              <a:t> subscriptionData </a:t>
            </a:r>
            <a:r>
              <a:rPr>
                <a:solidFill>
                  <a:srgbClr val="33BBC8"/>
                </a:solidFill>
              </a:rPr>
              <a:t>}</a:t>
            </a:r>
            <a:r>
              <a:t>) =&gt;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if</a:t>
            </a:r>
            <a:r>
              <a:t> (!subscriptionData.data)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prev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const</a:t>
            </a:r>
            <a:r>
              <a:t> newPost = subscriptionData.data.post.data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...prev,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posts: </a:t>
            </a:r>
            <a:r>
              <a:rPr>
                <a:solidFill>
                  <a:srgbClr val="33BBC8"/>
                </a:solidFill>
              </a:rPr>
              <a:t>[</a:t>
            </a:r>
            <a:r>
              <a:t>newPost, ...prev.posts</a:t>
            </a:r>
            <a:r>
              <a:rPr>
                <a:solidFill>
                  <a:srgbClr val="33BBC8"/>
                </a:solidFill>
              </a:rPr>
              <a:t>]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33BBC8"/>
                </a:solidFill>
              </a:rPr>
              <a:t>}</a:t>
            </a:r>
            <a:r>
              <a:t>)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  <a:r>
              <a:t>, </a:t>
            </a:r>
            <a:r>
              <a:rPr>
                <a:solidFill>
                  <a:srgbClr val="33BBC8"/>
                </a:solidFill>
              </a:rPr>
              <a:t>[</a:t>
            </a:r>
            <a:r>
              <a:t>subscribeToMore</a:t>
            </a:r>
            <a:r>
              <a:rPr>
                <a:solidFill>
                  <a:srgbClr val="33BBC8"/>
                </a:solidFill>
              </a:rPr>
              <a:t>]</a:t>
            </a:r>
            <a:r>
              <a:t>)</a:t>
            </a:r>
          </a:p>
        </p:txBody>
      </p:sp>
      <p:sp>
        <p:nvSpPr>
          <p:cNvPr id="87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What is GraphQL? (ref)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pPr>
            <a:r>
              <a:t>What is GraphQL? </a:t>
            </a:r>
            <a:r>
              <a:rPr spc="323" sz="3600"/>
              <a:t>(</a:t>
            </a:r>
            <a:r>
              <a:rPr spc="323" sz="3600" u="sng">
                <a:hlinkClick r:id="rId2" invalidUrl="" action="" tgtFrame="" tooltip="" history="1" highlightClick="0" endSnd="0"/>
              </a:rPr>
              <a:t>ref</a:t>
            </a:r>
            <a:r>
              <a:rPr spc="323" sz="3600"/>
              <a:t>)</a:t>
            </a:r>
          </a:p>
        </p:txBody>
      </p:sp>
      <p:sp>
        <p:nvSpPr>
          <p:cNvPr id="486" name="An open-source data query and manipulation language for APIs, and a runtime for fulfilling queries with existing data.…"/>
          <p:cNvSpPr txBox="1"/>
          <p:nvPr>
            <p:ph type="body" idx="22"/>
          </p:nvPr>
        </p:nvSpPr>
        <p:spPr>
          <a:xfrm>
            <a:off x="2839474" y="3264365"/>
            <a:ext cx="18705052" cy="93796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 open-source data query and manipulation language for APIs, and a runtime for fulfilling queries with existing data.</a:t>
            </a:r>
          </a:p>
          <a:p>
            <a:pPr/>
            <a:r>
              <a:t>Developed internally by Facebook in 2012, and publicly released in 2015.</a:t>
            </a:r>
          </a:p>
          <a:p>
            <a:pPr/>
            <a:r>
              <a:t>In Nov 2018, project ownership is moved to the newly-established GraphQL Foundation, hosted by the non-profit Linux Foundation</a:t>
            </a:r>
          </a:p>
          <a:p>
            <a:pPr/>
            <a:r>
              <a:t>Taiwan's GraphQL </a:t>
            </a:r>
            <a:r>
              <a:rPr u="sng">
                <a:hlinkClick r:id="rId3" invalidUrl="" action="" tgtFrame="" tooltip="" history="1" highlightClick="0" endSnd="0"/>
              </a:rPr>
              <a:t>FB Group</a:t>
            </a:r>
          </a:p>
        </p:txBody>
      </p:sp>
      <p:sp>
        <p:nvSpPr>
          <p:cNvPr id="48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Handle Post Subscription —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Handle Post Subscription —</a:t>
            </a:r>
          </a:p>
        </p:txBody>
      </p:sp>
      <p:sp>
        <p:nvSpPr>
          <p:cNvPr id="877" name="Pass in the POSTS_QUERY string to the useQuery hook provided by @apollo/react-hooks. Once the component (i.e. posts) is mounted, GraphQL fires a GET request to fetch the posts.…"/>
          <p:cNvSpPr txBox="1"/>
          <p:nvPr>
            <p:ph type="body" idx="22"/>
          </p:nvPr>
        </p:nvSpPr>
        <p:spPr>
          <a:xfrm>
            <a:off x="2839474" y="2844514"/>
            <a:ext cx="18705052" cy="10354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838200" indent="-838200">
              <a:lnSpc>
                <a:spcPct val="160000"/>
              </a:lnSpc>
              <a:defRPr spc="276" sz="4600"/>
            </a:pPr>
            <a:r>
              <a:t>Pass in the POSTS_QUERY string to the </a:t>
            </a:r>
            <a:r>
              <a:rPr>
                <a:solidFill>
                  <a:srgbClr val="FFFB00"/>
                </a:solidFill>
              </a:rPr>
              <a:t>useQuery</a:t>
            </a:r>
            <a:r>
              <a:t> hook provided by @apollo/react-hooks. Once the component (i.e. posts) is mounted, GraphQL fires a GET request to fetch the posts.</a:t>
            </a:r>
          </a:p>
          <a:p>
            <a:pPr marL="838200" indent="-838200">
              <a:lnSpc>
                <a:spcPct val="160000"/>
              </a:lnSpc>
              <a:defRPr spc="276" sz="4600"/>
            </a:pPr>
            <a:r>
              <a:t>Evoked in </a:t>
            </a:r>
            <a:r>
              <a:rPr>
                <a:solidFill>
                  <a:srgbClr val="FFFB00"/>
                </a:solidFill>
              </a:rPr>
              <a:t>useEffect</a:t>
            </a:r>
            <a:r>
              <a:t> hook, the </a:t>
            </a:r>
            <a:r>
              <a:rPr>
                <a:solidFill>
                  <a:srgbClr val="73FDFF"/>
                </a:solidFill>
              </a:rPr>
              <a:t>subscribeToMore</a:t>
            </a:r>
            <a:r>
              <a:t> function tells the GraphQL client to listen to any updates (by the second argument of useEffect). Once an update is sent from backend through wsLink to the client, the </a:t>
            </a:r>
            <a:r>
              <a:rPr>
                <a:solidFill>
                  <a:srgbClr val="73FDFF"/>
                </a:solidFill>
              </a:rPr>
              <a:t>updateQuery</a:t>
            </a:r>
            <a:r>
              <a:t> function takes the cached posts from the query, </a:t>
            </a:r>
            <a:r>
              <a:rPr>
                <a:solidFill>
                  <a:srgbClr val="FFFB00"/>
                </a:solidFill>
              </a:rPr>
              <a:t>prev</a:t>
            </a:r>
            <a:r>
              <a:t>, append the freshly received post onto it, and put the prev cache back in place.</a:t>
            </a:r>
          </a:p>
        </p:txBody>
      </p:sp>
      <p:sp>
        <p:nvSpPr>
          <p:cNvPr id="87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raphQL 的好處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GraphQL 的好處</a:t>
            </a:r>
          </a:p>
        </p:txBody>
      </p:sp>
      <p:sp>
        <p:nvSpPr>
          <p:cNvPr id="490" name="GraphQL is a query language for API's. It is a more efficient alternative to traditional RESTful API's since it is:…"/>
          <p:cNvSpPr txBox="1"/>
          <p:nvPr>
            <p:ph type="body" idx="22"/>
          </p:nvPr>
        </p:nvSpPr>
        <p:spPr>
          <a:xfrm>
            <a:off x="2839474" y="3567937"/>
            <a:ext cx="18705052" cy="90399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838200" indent="-838200">
              <a:defRPr spc="276" sz="4600"/>
            </a:pPr>
            <a:r>
              <a:t>GraphQL is a </a:t>
            </a:r>
            <a:r>
              <a:t>query language</a:t>
            </a:r>
            <a:r>
              <a:t> for API's. It is a more efficient alternative to traditional RESTful API's since it is:</a:t>
            </a:r>
          </a:p>
          <a:p>
            <a:pPr lvl="2" marL="2108200" indent="-838200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pc="252" sz="42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rPr>
                <a:solidFill>
                  <a:srgbClr val="FFFB00"/>
                </a:solidFill>
                <a:latin typeface="Heiti TC Medium"/>
                <a:ea typeface="Heiti TC Medium"/>
                <a:cs typeface="Heiti TC Medium"/>
                <a:sym typeface="Heiti TC Medium"/>
              </a:rPr>
              <a:t>Faster</a:t>
            </a:r>
            <a:r>
              <a:t> - with user-defined specification for data fetching, GraphQL prevents clients from underfetching or overfetching, making network requests more efficient.</a:t>
            </a:r>
          </a:p>
          <a:p>
            <a:pPr lvl="2" marL="2108200" indent="-838200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pc="252" sz="42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rPr>
                <a:solidFill>
                  <a:srgbClr val="FFFB00"/>
                </a:solidFill>
                <a:latin typeface="Heiti TC Medium"/>
                <a:ea typeface="Heiti TC Medium"/>
                <a:cs typeface="Heiti TC Medium"/>
                <a:sym typeface="Heiti TC Medium"/>
              </a:rPr>
              <a:t>More Flexible</a:t>
            </a:r>
            <a:r>
              <a:t> - user can define their own schemas and data types to share between frontend and backend.</a:t>
            </a:r>
          </a:p>
          <a:p>
            <a:pPr lvl="2" marL="2108200" indent="-838200" defTabSz="457200">
              <a:lnSpc>
                <a:spcPct val="140000"/>
              </a:lnSpc>
              <a:spcBef>
                <a:spcPts val="1800"/>
              </a:spcBef>
              <a:buSzPct val="125000"/>
              <a:buChar char="•"/>
              <a:defRPr spc="252" sz="4200"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rPr>
                <a:solidFill>
                  <a:srgbClr val="FFFB00"/>
                </a:solidFill>
                <a:latin typeface="Heiti TC Medium"/>
                <a:ea typeface="Heiti TC Medium"/>
                <a:cs typeface="Heiti TC Medium"/>
                <a:sym typeface="Heiti TC Medium"/>
              </a:rPr>
              <a:t>Faster Production</a:t>
            </a:r>
            <a:r>
              <a:t> - with schemas acting as a contract for data fetching between the frontend team and backend team, both teams can do their individual work without further communication.</a:t>
            </a:r>
          </a:p>
        </p:txBody>
      </p:sp>
      <p:sp>
        <p:nvSpPr>
          <p:cNvPr id="49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ools used in this tutorial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Tools used in this tutorial</a:t>
            </a:r>
          </a:p>
        </p:txBody>
      </p:sp>
      <p:sp>
        <p:nvSpPr>
          <p:cNvPr id="494" name="[graphql-yoga] for the backend services…"/>
          <p:cNvSpPr txBox="1"/>
          <p:nvPr>
            <p:ph type="body" idx="22"/>
          </p:nvPr>
        </p:nvSpPr>
        <p:spPr>
          <a:xfrm>
            <a:off x="2331474" y="5572159"/>
            <a:ext cx="18705052" cy="4443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[</a:t>
            </a:r>
            <a:r>
              <a:rPr u="sng">
                <a:hlinkClick r:id="rId2" invalidUrl="" action="" tgtFrame="" tooltip="" history="1" highlightClick="0" endSnd="0"/>
              </a:rPr>
              <a:t>graphql-yoga</a:t>
            </a:r>
            <a:r>
              <a:t>] for the backend services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/>
            <a:r>
              <a:t>[</a:t>
            </a:r>
            <a:r>
              <a:rPr u="sng">
                <a:hlinkClick r:id="rId3" invalidUrl="" action="" tgtFrame="" tooltip="" history="1" highlightClick="0" endSnd="0"/>
              </a:rPr>
              <a:t>apollo</a:t>
            </a:r>
            <a:r>
              <a:t>] for a simple front-end service</a:t>
            </a:r>
          </a:p>
        </p:txBody>
      </p:sp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96" name="影像" descr="影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99889" y="3233152"/>
            <a:ext cx="4185503" cy="4499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97" name="影像" descr="影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625195" y="9110353"/>
            <a:ext cx="5160945" cy="16585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etting Started"/>
          <p:cNvSpPr/>
          <p:nvPr>
            <p:ph type="body" idx="21"/>
          </p:nvPr>
        </p:nvSpPr>
        <p:spPr>
          <a:prstGeom prst="roundRect">
            <a:avLst>
              <a:gd name="adj" fmla="val 50000"/>
            </a:avLst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lnSpc>
                <a:spcPct val="100000"/>
              </a:lnSpc>
              <a:spcBef>
                <a:spcPts val="3000"/>
              </a:spcBef>
              <a:defRPr spc="539" sz="6000">
                <a:solidFill>
                  <a:srgbClr val="011993"/>
                </a:solidFill>
                <a:latin typeface="PingFang TC Light"/>
                <a:ea typeface="PingFang TC Light"/>
                <a:cs typeface="PingFang TC Light"/>
                <a:sym typeface="PingFang TC Light"/>
              </a:defRPr>
            </a:lvl1pPr>
          </a:lstStyle>
          <a:p>
            <a:pPr/>
            <a:r>
              <a:t>Getting Started</a:t>
            </a:r>
          </a:p>
        </p:txBody>
      </p:sp>
      <p:sp>
        <p:nvSpPr>
          <p:cNvPr id="500" name="Type the following steps into terminal to get started with this tutorial:"/>
          <p:cNvSpPr txBox="1"/>
          <p:nvPr>
            <p:ph type="body" idx="22"/>
          </p:nvPr>
        </p:nvSpPr>
        <p:spPr>
          <a:xfrm>
            <a:off x="2839474" y="4176084"/>
            <a:ext cx="18705052" cy="17796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Type the following steps into terminal to get started with this tutorial:</a:t>
            </a:r>
          </a:p>
        </p:txBody>
      </p:sp>
      <p:sp>
        <p:nvSpPr>
          <p:cNvPr id="501" name="&gt; git clone https://github.com/ian13456/modern-graphql-tutorial.git…"/>
          <p:cNvSpPr txBox="1"/>
          <p:nvPr>
            <p:ph type="body" idx="23"/>
          </p:nvPr>
        </p:nvSpPr>
        <p:spPr>
          <a:xfrm>
            <a:off x="2849772" y="6728414"/>
            <a:ext cx="18684456" cy="4064001"/>
          </a:xfrm>
          <a:prstGeom prst="rect">
            <a:avLst/>
          </a:prstGeom>
        </p:spPr>
        <p:txBody>
          <a:bodyPr/>
          <a:lstStyle/>
          <a:p>
            <a:pPr defTabSz="1828433">
              <a:lnSpc>
                <a:spcPct val="100000"/>
              </a:lnSpc>
              <a:spcBef>
                <a:spcPts val="0"/>
              </a:spcBef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git clone https://github.com/ian13456/modern-graphql-tutorial.git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cd modern-graphql-tutorial/backend</a:t>
            </a: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1828433">
              <a:lnSpc>
                <a:spcPct val="100000"/>
              </a:lnSpc>
              <a:spcBef>
                <a:spcPts val="0"/>
              </a:spcBef>
              <a:defRPr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yarn</a:t>
            </a:r>
          </a:p>
        </p:txBody>
      </p:sp>
      <p:sp>
        <p:nvSpPr>
          <p:cNvPr id="5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919191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r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919191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r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919191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