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640" r:id="rId3"/>
    <p:sldId id="582" r:id="rId4"/>
    <p:sldId id="602" r:id="rId5"/>
    <p:sldId id="641" r:id="rId6"/>
    <p:sldId id="590" r:id="rId7"/>
    <p:sldId id="592" r:id="rId8"/>
    <p:sldId id="593" r:id="rId9"/>
    <p:sldId id="594" r:id="rId10"/>
    <p:sldId id="595" r:id="rId11"/>
    <p:sldId id="596" r:id="rId12"/>
    <p:sldId id="597" r:id="rId13"/>
    <p:sldId id="618" r:id="rId14"/>
    <p:sldId id="315" r:id="rId15"/>
    <p:sldId id="316" r:id="rId16"/>
    <p:sldId id="319" r:id="rId17"/>
    <p:sldId id="642" r:id="rId18"/>
    <p:sldId id="643" r:id="rId19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G-BANG CHEN" initials="CC" lastIdx="2" clrIdx="0">
    <p:extLst>
      <p:ext uri="{19B8F6BF-5375-455C-9EA6-DF929625EA0E}">
        <p15:presenceInfo xmlns:p15="http://schemas.microsoft.com/office/powerpoint/2012/main" userId="663315683898abbe" providerId="Windows Live"/>
      </p:ext>
    </p:extLst>
  </p:cmAuthor>
  <p:cmAuthor id="2" name="Tirupatikumara, Soundar Rajan" initials="TSR" lastIdx="5" clrIdx="1">
    <p:extLst>
      <p:ext uri="{19B8F6BF-5375-455C-9EA6-DF929625EA0E}">
        <p15:presenceInfo xmlns:p15="http://schemas.microsoft.com/office/powerpoint/2012/main" userId="S-1-5-21-2495596442-1611635750-2694579155-224135" providerId="AD"/>
      </p:ext>
    </p:extLst>
  </p:cmAuthor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55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952" autoAdjust="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>
        <p:guide orient="horz" pos="2184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 of Saws for the Acme Tool Company: 2000-2006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Sales (yt)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xVal>
            <c:numRef>
              <c:f>Sheet1!$C$2:$C$29</c:f>
              <c:numCache>
                <c:formatCode>General</c:formatCode>
                <c:ptCount val="2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</c:numCache>
            </c:numRef>
          </c:xVal>
          <c:yVal>
            <c:numRef>
              <c:f>Sheet1!$D$2:$D$29</c:f>
              <c:numCache>
                <c:formatCode>General</c:formatCode>
                <c:ptCount val="28"/>
                <c:pt idx="0">
                  <c:v>500</c:v>
                </c:pt>
                <c:pt idx="1">
                  <c:v>350</c:v>
                </c:pt>
                <c:pt idx="2">
                  <c:v>250</c:v>
                </c:pt>
                <c:pt idx="3">
                  <c:v>400</c:v>
                </c:pt>
                <c:pt idx="4">
                  <c:v>450</c:v>
                </c:pt>
                <c:pt idx="5">
                  <c:v>350</c:v>
                </c:pt>
                <c:pt idx="6">
                  <c:v>200</c:v>
                </c:pt>
                <c:pt idx="7">
                  <c:v>300</c:v>
                </c:pt>
                <c:pt idx="8">
                  <c:v>350</c:v>
                </c:pt>
                <c:pt idx="9">
                  <c:v>200</c:v>
                </c:pt>
                <c:pt idx="10">
                  <c:v>150</c:v>
                </c:pt>
                <c:pt idx="11">
                  <c:v>400</c:v>
                </c:pt>
                <c:pt idx="12">
                  <c:v>550</c:v>
                </c:pt>
                <c:pt idx="13">
                  <c:v>350</c:v>
                </c:pt>
                <c:pt idx="14">
                  <c:v>250</c:v>
                </c:pt>
                <c:pt idx="15">
                  <c:v>550</c:v>
                </c:pt>
                <c:pt idx="16">
                  <c:v>550</c:v>
                </c:pt>
                <c:pt idx="17">
                  <c:v>400</c:v>
                </c:pt>
                <c:pt idx="18">
                  <c:v>350</c:v>
                </c:pt>
                <c:pt idx="19">
                  <c:v>600</c:v>
                </c:pt>
                <c:pt idx="20">
                  <c:v>750</c:v>
                </c:pt>
                <c:pt idx="21">
                  <c:v>500</c:v>
                </c:pt>
                <c:pt idx="22">
                  <c:v>400</c:v>
                </c:pt>
                <c:pt idx="23">
                  <c:v>650</c:v>
                </c:pt>
                <c:pt idx="24">
                  <c:v>850</c:v>
                </c:pt>
                <c:pt idx="25">
                  <c:v>600</c:v>
                </c:pt>
                <c:pt idx="26">
                  <c:v>450</c:v>
                </c:pt>
                <c:pt idx="27">
                  <c:v>700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3FB-4795-A1F9-11CF80AD96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8070800"/>
        <c:axId val="1388062640"/>
      </c:scatterChart>
      <c:valAx>
        <c:axId val="13880708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8062640"/>
        <c:crosses val="autoZero"/>
        <c:crossBetween val="midCat"/>
      </c:valAx>
      <c:valAx>
        <c:axId val="1388062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Saws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80708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6F2ADC2-F8A4-45CE-A746-D8A549F64A4D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8"/>
            <a:ext cx="297180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8"/>
            <a:ext cx="297180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B9FDC60-AE35-4DDF-9BB3-7471A1A2F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FDC60-AE35-4DDF-9BB3-7471A1A2FB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8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C95BB9-E7FC-495E-BFE7-371F6A6CB1B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This slide introduces the naïve approach.  Subsequent slides introduce other methodologies.</a:t>
            </a:r>
          </a:p>
        </p:txBody>
      </p:sp>
    </p:spTree>
    <p:extLst>
      <p:ext uri="{BB962C8B-B14F-4D97-AF65-F5344CB8AC3E}">
        <p14:creationId xmlns:p14="http://schemas.microsoft.com/office/powerpoint/2010/main" val="1797298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C422C9-D977-45C2-9C7A-0A11CDBD9F5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514050" name="Rectangle 2"/>
          <p:cNvSpPr>
            <a:spLocks noChangeArrowheads="1"/>
          </p:cNvSpPr>
          <p:nvPr/>
        </p:nvSpPr>
        <p:spPr bwMode="auto">
          <a:xfrm>
            <a:off x="3828790" y="0"/>
            <a:ext cx="2927899" cy="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51" name="Rectangle 3"/>
          <p:cNvSpPr>
            <a:spLocks noChangeArrowheads="1"/>
          </p:cNvSpPr>
          <p:nvPr/>
        </p:nvSpPr>
        <p:spPr bwMode="auto">
          <a:xfrm>
            <a:off x="3828790" y="8697095"/>
            <a:ext cx="2927899" cy="45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50" tIns="0" rIns="19050" bIns="0" anchor="b"/>
          <a:lstStyle/>
          <a:p>
            <a:pPr algn="r">
              <a:buClrTx/>
              <a:buFontTx/>
              <a:buNone/>
            </a:pPr>
            <a:r>
              <a:rPr lang="en-US" altLang="en-US" sz="1000" b="0">
                <a:latin typeface="Times New Roman" panose="02020603050405020304" pitchFamily="18" charset="0"/>
              </a:rPr>
              <a:t>15</a:t>
            </a:r>
          </a:p>
        </p:txBody>
      </p:sp>
      <p:sp>
        <p:nvSpPr>
          <p:cNvPr id="514052" name="Rectangle 4"/>
          <p:cNvSpPr>
            <a:spLocks noChangeArrowheads="1"/>
          </p:cNvSpPr>
          <p:nvPr/>
        </p:nvSpPr>
        <p:spPr bwMode="auto">
          <a:xfrm>
            <a:off x="0" y="8697095"/>
            <a:ext cx="2927899" cy="45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53" name="Rectangle 5"/>
          <p:cNvSpPr>
            <a:spLocks noChangeArrowheads="1"/>
          </p:cNvSpPr>
          <p:nvPr/>
        </p:nvSpPr>
        <p:spPr bwMode="auto">
          <a:xfrm>
            <a:off x="0" y="0"/>
            <a:ext cx="2927899" cy="45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0446" y="3327184"/>
            <a:ext cx="5780723" cy="5140998"/>
          </a:xfrm>
          <a:ln/>
        </p:spPr>
        <p:txBody>
          <a:bodyPr lIns="90488" tIns="44450" rIns="90488" bIns="44450"/>
          <a:lstStyle/>
          <a:p>
            <a:endParaRPr lang="en-US" altLang="en-US"/>
          </a:p>
        </p:txBody>
      </p:sp>
      <p:sp>
        <p:nvSpPr>
          <p:cNvPr id="514055" name="Rectangle 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8138" y="693738"/>
            <a:ext cx="6080125" cy="3421062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104021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2D362D-F521-4094-B256-0B98153B22F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93250" name="Rectangle 2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 dirty="0"/>
          </a:p>
        </p:txBody>
      </p:sp>
      <p:sp>
        <p:nvSpPr>
          <p:cNvPr id="693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826458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0F378CC-6812-4F4F-93F3-F2D49CB569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F0E6D6-1E23-4D01-9A15-244CC0AE4DD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2B0727C0-EBAE-49CA-AD51-C93B238D7E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E925C6CB-36F8-4E88-8CA4-6A970EBD6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946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0F378CC-6812-4F4F-93F3-F2D49CB569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F0E6D6-1E23-4D01-9A15-244CC0AE4DD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2B0727C0-EBAE-49CA-AD51-C93B238D7E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E925C6CB-36F8-4E88-8CA4-6A970EBD6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8254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0F378CC-6812-4F4F-93F3-F2D49CB569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F0E6D6-1E23-4D01-9A15-244CC0AE4DD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2B0727C0-EBAE-49CA-AD51-C93B238D7E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E925C6CB-36F8-4E88-8CA4-6A970EBD6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40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005264E-6A63-4831-985F-4EA1F89C55F9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5506"/>
          <a:stretch/>
        </p:blipFill>
        <p:spPr>
          <a:xfrm>
            <a:off x="3415015" y="77918"/>
            <a:ext cx="5361966" cy="28141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4B865B-4F18-4030-B08B-2B237EE36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4848518"/>
            <a:ext cx="9144000" cy="1206528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E650C-6403-4194-9D81-F06ABE53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LectureNote#0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9F0F2-3639-42A6-AF36-3FF393C3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ISE224 Python for Engineers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95BD-A597-4A95-94A2-3422B749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78AFD8-FB64-4A1E-8359-4A4CDB4E98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6FC783-8D17-4903-8083-EBAEB3BDE51C}"/>
              </a:ext>
            </a:extLst>
          </p:cNvPr>
          <p:cNvSpPr txBox="1"/>
          <p:nvPr/>
        </p:nvSpPr>
        <p:spPr>
          <a:xfrm>
            <a:off x="2921635" y="2978974"/>
            <a:ext cx="6494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b="1" u="none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ISE224 Python for Engineers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1DCF1C-8764-498B-9E1D-758EF419AEE6}"/>
              </a:ext>
            </a:extLst>
          </p:cNvPr>
          <p:cNvSpPr/>
          <p:nvPr/>
        </p:nvSpPr>
        <p:spPr>
          <a:xfrm>
            <a:off x="1238983" y="2892046"/>
            <a:ext cx="9714034" cy="1762825"/>
          </a:xfrm>
          <a:prstGeom prst="rect">
            <a:avLst/>
          </a:prstGeom>
          <a:noFill/>
          <a:ln w="28575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C1EFC7-106D-4306-BD45-4BACC6B071A2}"/>
              </a:ext>
            </a:extLst>
          </p:cNvPr>
          <p:cNvSpPr/>
          <p:nvPr/>
        </p:nvSpPr>
        <p:spPr>
          <a:xfrm>
            <a:off x="1248508" y="4774886"/>
            <a:ext cx="9694984" cy="1280160"/>
          </a:xfrm>
          <a:prstGeom prst="rect">
            <a:avLst/>
          </a:prstGeom>
          <a:noFill/>
          <a:ln w="19050" cap="rnd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DFDAE7-ACF5-400A-9415-C29C1F912319}"/>
              </a:ext>
            </a:extLst>
          </p:cNvPr>
          <p:cNvSpPr/>
          <p:nvPr/>
        </p:nvSpPr>
        <p:spPr>
          <a:xfrm>
            <a:off x="1238983" y="3374711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517D93-DC65-4FE7-9DDB-795C4064F3F0}"/>
              </a:ext>
            </a:extLst>
          </p:cNvPr>
          <p:cNvSpPr/>
          <p:nvPr/>
        </p:nvSpPr>
        <p:spPr>
          <a:xfrm>
            <a:off x="1248508" y="4774886"/>
            <a:ext cx="228600" cy="6858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6071DB-8479-4E69-A384-135246CC66C5}"/>
              </a:ext>
            </a:extLst>
          </p:cNvPr>
          <p:cNvSpPr/>
          <p:nvPr/>
        </p:nvSpPr>
        <p:spPr>
          <a:xfrm>
            <a:off x="4741973" y="4211537"/>
            <a:ext cx="27080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Dr. Cheng-Bang Chen</a:t>
            </a:r>
          </a:p>
        </p:txBody>
      </p:sp>
    </p:spTree>
    <p:extLst>
      <p:ext uri="{BB962C8B-B14F-4D97-AF65-F5344CB8AC3E}">
        <p14:creationId xmlns:p14="http://schemas.microsoft.com/office/powerpoint/2010/main" val="205175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A39B-61EB-4E1A-86AF-9336DCCF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B554E-2866-4EFF-8AB4-F2E3B7BF2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74C46-1C63-46C8-91E5-60C43172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LectureNote#0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661FC-58F7-4B09-9D15-C8F78F59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ISE224 Python for Engineers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6A28E-61F7-40E8-8C5F-80275050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AFD8-FB64-4A1E-8359-4A4CDB4E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7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0C5C9-FF1A-4635-8978-1882002A2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DE325-7560-4B2E-B2B8-029650E42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D432C-F3D2-44D9-ACB2-D9C220F0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LectureNote#0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D5665-94D2-4F6D-8E0B-B76E4359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ISE224 Python for Engineers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4CC13-5235-49CD-85D7-A7739CE1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AFD8-FB64-4A1E-8359-4A4CDB4E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82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742950" indent="-285750">
              <a:buFont typeface="Courier New" pitchFamily="49" charset="0"/>
              <a:buChar char="o"/>
              <a:defRPr sz="2400"/>
            </a:lvl2pPr>
            <a:lvl3pPr marL="1143000" indent="-228600">
              <a:buFont typeface="Wingdings" pitchFamily="2" charset="2"/>
              <a:buChar char="Ø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LectureNote#0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ISE224 Python for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F73-1059-44AB-BD0D-71CB25431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47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742950" indent="-285750">
              <a:buFont typeface="Courier New" pitchFamily="49" charset="0"/>
              <a:buChar char="o"/>
              <a:defRPr sz="2400"/>
            </a:lvl2pPr>
            <a:lvl3pPr marL="1143000" indent="-228600">
              <a:buFont typeface="Wingdings" pitchFamily="2" charset="2"/>
              <a:buChar char="Ø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LectureNote#0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ISE224 Python for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F73-1059-44AB-BD0D-71CB25431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28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742950" indent="-285750">
              <a:buFont typeface="Courier New" pitchFamily="49" charset="0"/>
              <a:buChar char="o"/>
              <a:defRPr sz="2400"/>
            </a:lvl2pPr>
            <a:lvl3pPr marL="1143000" indent="-228600">
              <a:buFont typeface="Wingdings" pitchFamily="2" charset="2"/>
              <a:buChar char="Ø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LectureNote#0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ISE224 Python for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F73-1059-44AB-BD0D-71CB25431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917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742950" indent="-285750">
              <a:buFont typeface="Courier New" pitchFamily="49" charset="0"/>
              <a:buChar char="o"/>
              <a:defRPr sz="2400"/>
            </a:lvl2pPr>
            <a:lvl3pPr marL="1143000" indent="-228600">
              <a:buFont typeface="Wingdings" pitchFamily="2" charset="2"/>
              <a:buChar char="Ø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LectureNote#0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ISE224 Python for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F73-1059-44AB-BD0D-71CB25431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575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742950" indent="-285750">
              <a:buFont typeface="Courier New" pitchFamily="49" charset="0"/>
              <a:buChar char="o"/>
              <a:defRPr sz="2400"/>
            </a:lvl2pPr>
            <a:lvl3pPr marL="1143000" indent="-228600">
              <a:buFont typeface="Wingdings" pitchFamily="2" charset="2"/>
              <a:buChar char="Ø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LectureNote#0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ISE224 Python for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F73-1059-44AB-BD0D-71CB25431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252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742950" indent="-285750">
              <a:buFont typeface="Courier New" pitchFamily="49" charset="0"/>
              <a:buChar char="o"/>
              <a:defRPr sz="2400"/>
            </a:lvl2pPr>
            <a:lvl3pPr marL="1143000" indent="-228600">
              <a:buFont typeface="Wingdings" pitchFamily="2" charset="2"/>
              <a:buChar char="Ø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LectureNote#0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ISE224 Python for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F73-1059-44AB-BD0D-71CB25431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295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742950" indent="-285750">
              <a:buFont typeface="Courier New" pitchFamily="49" charset="0"/>
              <a:buChar char="o"/>
              <a:defRPr sz="2400"/>
            </a:lvl2pPr>
            <a:lvl3pPr marL="1143000" indent="-228600">
              <a:buFont typeface="Wingdings" pitchFamily="2" charset="2"/>
              <a:buChar char="Ø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LectureNote#0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ISE224 Python for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F73-1059-44AB-BD0D-71CB25431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794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742950" indent="-285750">
              <a:buFont typeface="Courier New" pitchFamily="49" charset="0"/>
              <a:buChar char="o"/>
              <a:defRPr sz="2400"/>
            </a:lvl2pPr>
            <a:lvl3pPr marL="1143000" indent="-228600">
              <a:buFont typeface="Wingdings" pitchFamily="2" charset="2"/>
              <a:buChar char="Ø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LectureNote#0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ISE224 Python for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F73-1059-44AB-BD0D-71CB25431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4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F8FAF2F-5F01-4A26-BD32-F8A0C7E586EA}"/>
              </a:ext>
            </a:extLst>
          </p:cNvPr>
          <p:cNvSpPr/>
          <p:nvPr/>
        </p:nvSpPr>
        <p:spPr>
          <a:xfrm>
            <a:off x="39564" y="689220"/>
            <a:ext cx="12112870" cy="60082"/>
          </a:xfrm>
          <a:prstGeom prst="rect">
            <a:avLst/>
          </a:prstGeom>
          <a:gradFill>
            <a:gsLst>
              <a:gs pos="0">
                <a:srgbClr val="125596"/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rgbClr val="125596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62413-AC88-478F-BFD5-8BBCD0D9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83" y="-19845"/>
            <a:ext cx="11338560" cy="693420"/>
          </a:xfrm>
        </p:spPr>
        <p:txBody>
          <a:bodyPr>
            <a:normAutofit/>
          </a:bodyPr>
          <a:lstStyle>
            <a:lvl1pPr>
              <a:defRPr sz="4000" b="0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6D6C5-E939-461B-984A-D9E52D170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v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q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C5D42-04CC-4F9D-8AC5-E4B4580A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LectureNote#0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E4427-EB7C-4906-BA9E-68A05226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ISE224 Python for Engineers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66336-DA4B-4154-862C-9767DF10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AFD8-FB64-4A1E-8359-4A4CDB4E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738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742950" indent="-285750">
              <a:buFont typeface="Courier New" pitchFamily="49" charset="0"/>
              <a:buChar char="o"/>
              <a:defRPr sz="2400"/>
            </a:lvl2pPr>
            <a:lvl3pPr marL="1143000" indent="-228600">
              <a:buFont typeface="Wingdings" pitchFamily="2" charset="2"/>
              <a:buChar char="Ø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LectureNote#0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ISE224 Python for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F73-1059-44AB-BD0D-71CB25431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8998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-304800"/>
            <a:ext cx="9544051" cy="1412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65767" y="1981200"/>
            <a:ext cx="500591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4885" y="1981200"/>
            <a:ext cx="5005916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61533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LectureNote#0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704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ISE224 Python for Engineers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940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749C71A-922A-4AC8-99E6-0810245097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2490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742950" indent="-285750">
              <a:buFont typeface="Courier New" pitchFamily="49" charset="0"/>
              <a:buChar char="o"/>
              <a:defRPr sz="2400"/>
            </a:lvl2pPr>
            <a:lvl3pPr marL="1143000" indent="-228600">
              <a:buFont typeface="Wingdings" pitchFamily="2" charset="2"/>
              <a:buChar char="Ø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LectureNote#0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ISE224 Python for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F73-1059-44AB-BD0D-71CB25431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03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742950" indent="-285750">
              <a:buFont typeface="Courier New" pitchFamily="49" charset="0"/>
              <a:buChar char="o"/>
              <a:defRPr sz="2400"/>
            </a:lvl2pPr>
            <a:lvl3pPr marL="1143000" indent="-228600">
              <a:buFont typeface="Wingdings" pitchFamily="2" charset="2"/>
              <a:buChar char="Ø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LectureNote#0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ISE224 Python for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F73-1059-44AB-BD0D-71CB25431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8182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742950" indent="-285750">
              <a:buFont typeface="Courier New" pitchFamily="49" charset="0"/>
              <a:buChar char="o"/>
              <a:defRPr sz="2400"/>
            </a:lvl2pPr>
            <a:lvl3pPr marL="1143000" indent="-228600">
              <a:buFont typeface="Wingdings" pitchFamily="2" charset="2"/>
              <a:buChar char="Ø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LectureNote#0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ISE224 Python for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F73-1059-44AB-BD0D-71CB25431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284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 marL="742950" indent="-285750">
              <a:buFont typeface="Courier New" pitchFamily="49" charset="0"/>
              <a:buChar char="o"/>
              <a:defRPr sz="2400"/>
            </a:lvl2pPr>
            <a:lvl3pPr marL="1143000" indent="-228600">
              <a:buFont typeface="Wingdings" pitchFamily="2" charset="2"/>
              <a:buChar char="Ø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LectureNote#0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ISE224 Python for Engineers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F73-1059-44AB-BD0D-71CB25431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43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EFBEF-C01A-4666-91F6-1B9B730A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LectureNote#0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F543F-6668-4C16-B0FF-CF51E08C7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hangingPunct="1">
              <a:defRPr sz="1200">
                <a:latin typeface="Arial" charset="0"/>
              </a:defRPr>
            </a:lvl1pPr>
          </a:lstStyle>
          <a:p>
            <a:pPr algn="ctr">
              <a:defRPr/>
            </a:pPr>
            <a:r>
              <a:rPr lang="en-US"/>
              <a:t>ISE224 Python for Engineers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6F9B-555C-4953-A896-CD4DC2E6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/>
            </a:lvl1pPr>
          </a:lstStyle>
          <a:p>
            <a:pPr>
              <a:defRPr/>
            </a:pPr>
            <a:fld id="{C06A79D9-3269-4272-AD92-F0C586916425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1983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0DFE-6AC3-48D0-B7D0-2F67D3AAB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31108-F927-425F-9BFE-BC0D3AED2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ACCA0-4788-4FF7-A7CA-B2E0CBBFF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LectureNote#0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135C6-E898-4628-AA46-47F7AE444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ISE224 Python for Engineers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9CD51-4BB2-4855-BB50-F6124AC4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78AFD8-FB64-4A1E-8359-4A4CDB4E98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03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E20F-FC70-4204-8ACA-A94E99DB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65E4-B0E0-44F2-906C-257B832AF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0282" y="771941"/>
            <a:ext cx="5628849" cy="566928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v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B3318-9626-4CA4-B3AE-7055E9EB4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771942"/>
            <a:ext cx="5566641" cy="566928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v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AF8E5-71C8-43BD-A7CD-0F77C9DB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LectureNote#0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03FD2-EE9A-4B94-83C2-41923557A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ISE224 Python for Engineers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7FD0D-7510-424A-97F2-0426E615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AFD8-FB64-4A1E-8359-4A4CDB4E98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F91D3B-840F-494D-99FE-8DB1C38851DE}"/>
              </a:ext>
            </a:extLst>
          </p:cNvPr>
          <p:cNvSpPr/>
          <p:nvPr/>
        </p:nvSpPr>
        <p:spPr>
          <a:xfrm>
            <a:off x="39564" y="689220"/>
            <a:ext cx="12112870" cy="60082"/>
          </a:xfrm>
          <a:prstGeom prst="rect">
            <a:avLst/>
          </a:prstGeom>
          <a:gradFill>
            <a:gsLst>
              <a:gs pos="0">
                <a:srgbClr val="125596"/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rgbClr val="125596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6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774AD-4BA4-4289-AA0B-5483326A6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81" y="9327"/>
            <a:ext cx="11338559" cy="749775"/>
          </a:xfrm>
        </p:spPr>
        <p:txBody>
          <a:bodyPr>
            <a:normAutofit/>
          </a:bodyPr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E2A77-CFB1-4A1F-B4FE-1FE7DE946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281" y="808176"/>
            <a:ext cx="5597294" cy="442126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AD688-08CE-46B8-BF2D-560B7E92C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0281" y="1289151"/>
            <a:ext cx="5597294" cy="5164328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v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2C037-4C4C-48CE-A430-8A66FF5A8E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08176"/>
            <a:ext cx="5566640" cy="442126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2E806-F0C9-42A3-9853-6F51142F9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289151"/>
            <a:ext cx="5566640" cy="5155670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v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5D28E-77F9-40FB-9A3C-57D9FE93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LectureNote#0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63207D-DFEF-4BA7-B145-6F17D5F4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ISE224 Python for Engineers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1005B-63BB-4574-9851-C6D92EE1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78AFD8-FB64-4A1E-8359-4A4CDB4E98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BE693D-B909-4389-AEAC-E0E98B347C78}"/>
              </a:ext>
            </a:extLst>
          </p:cNvPr>
          <p:cNvSpPr/>
          <p:nvPr/>
        </p:nvSpPr>
        <p:spPr>
          <a:xfrm>
            <a:off x="39564" y="689220"/>
            <a:ext cx="12112870" cy="60082"/>
          </a:xfrm>
          <a:prstGeom prst="rect">
            <a:avLst/>
          </a:prstGeom>
          <a:gradFill>
            <a:gsLst>
              <a:gs pos="0">
                <a:srgbClr val="125596"/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rgbClr val="125596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4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0F4E-BE12-4E87-9B28-C7D275A5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B3481-4771-4BD7-81E2-86EC1226C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LectureNote#0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78D3A-CCE7-4DC4-B26E-1CDF823FD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ISE224 Python for Engineers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01F03-9331-4DE8-BD5D-A2394C5B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AFD8-FB64-4A1E-8359-4A4CDB4E98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87A721-30B3-42FB-A5A5-989C50BA0F16}"/>
              </a:ext>
            </a:extLst>
          </p:cNvPr>
          <p:cNvSpPr/>
          <p:nvPr/>
        </p:nvSpPr>
        <p:spPr>
          <a:xfrm>
            <a:off x="39564" y="689220"/>
            <a:ext cx="12112870" cy="60082"/>
          </a:xfrm>
          <a:prstGeom prst="rect">
            <a:avLst/>
          </a:prstGeom>
          <a:gradFill>
            <a:gsLst>
              <a:gs pos="0">
                <a:srgbClr val="125596"/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rgbClr val="125596"/>
              </a:gs>
            </a:gsLst>
          </a:gradFill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5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CE9D0C-7778-49B5-BE7D-790289E6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LectureNote#0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7D3C9-1EAF-4658-BBC9-DA850A06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ISE224 Python for Engineers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0C107-9D0B-47B2-8209-A81D8A3D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AFD8-FB64-4A1E-8359-4A4CDB4E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47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FC6C-7B98-49AF-9B50-C89F39D3E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82" y="457200"/>
            <a:ext cx="4782905" cy="1030778"/>
          </a:xfrm>
        </p:spPr>
        <p:txBody>
          <a:bodyPr anchor="b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14F53-2748-484D-9807-7DADB64C3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457200"/>
            <a:ext cx="6555656" cy="6011648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v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q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4AC2E-884E-4D1B-9F30-3B6102784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0282" y="1487978"/>
            <a:ext cx="4782905" cy="4980870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A4C28-D5C7-432E-A42D-2A205E98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LectureNote#0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B51DC-AA71-4D3E-AC14-3625A54DB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ISE224 Python for Engineers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56CD7-2948-482F-AA6E-8DDE82747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78AFD8-FB64-4A1E-8359-4A4CDB4E98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2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803A-A7AF-4841-A44C-2F87E555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82" y="457200"/>
            <a:ext cx="4782905" cy="931025"/>
          </a:xfrm>
        </p:spPr>
        <p:txBody>
          <a:bodyPr anchor="b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3B45F-4D8A-4121-830E-70127762B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457200"/>
            <a:ext cx="6555655" cy="60116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8BC3D-0F2A-4B76-AA56-E35F82A6E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0282" y="1388225"/>
            <a:ext cx="4782905" cy="50652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83C3A-45EF-4924-9C64-A1984716F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LectureNote#0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35EE7-C86D-4886-8AC9-9219A24E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ISE224 Python for Engineers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91842-9CB8-4641-9E19-20322D56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AFD8-FB64-4A1E-8359-4A4CDB4E9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2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9B11A-E48D-4EAA-BDB3-E95E0532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283" y="18255"/>
            <a:ext cx="1133856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7079B-EBE8-4F68-82DF-27C43926A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0283" y="775541"/>
            <a:ext cx="11338560" cy="566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25404-576C-48D6-818B-CE203153A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0282" y="6474620"/>
            <a:ext cx="23498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LectureNote#0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94CBB-F0ED-4A09-97ED-984AB758D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0126" y="6471734"/>
            <a:ext cx="6691746" cy="3862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ISE224 Python for Engineers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4CD9C-0298-4711-9BAE-EB80DDDFE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1872" y="6468848"/>
            <a:ext cx="22969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278AFD8-FB64-4A1E-8359-4A4CDB4E98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2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6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D772C0C4-7BF1-4D52-9C11-1887386D91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9 - Forecasting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F922C-9C7F-4051-B120-B24DD2AF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AFD8-FB64-4A1E-8359-4A4CDB4E98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74EF82-3D20-5F8E-6495-B128D81D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ISE224 Python for Engineers</a:t>
            </a:r>
          </a:p>
        </p:txBody>
      </p:sp>
    </p:spTree>
    <p:extLst>
      <p:ext uri="{BB962C8B-B14F-4D97-AF65-F5344CB8AC3E}">
        <p14:creationId xmlns:p14="http://schemas.microsoft.com/office/powerpoint/2010/main" val="1685726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Moving Average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793E-0A3B-4CBB-B697-F64B42F0D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Forecast for Month 5?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D548-EE76-423C-958A-FA27FB5B614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03139" name="Rectangle 3"/>
          <p:cNvSpPr>
            <a:spLocks noChangeArrowheads="1"/>
          </p:cNvSpPr>
          <p:nvPr/>
        </p:nvSpPr>
        <p:spPr bwMode="auto">
          <a:xfrm>
            <a:off x="2476500" y="5248276"/>
            <a:ext cx="1474788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40" name="Rectangle 4"/>
          <p:cNvSpPr>
            <a:spLocks noChangeArrowheads="1"/>
          </p:cNvSpPr>
          <p:nvPr/>
        </p:nvSpPr>
        <p:spPr bwMode="auto">
          <a:xfrm>
            <a:off x="3960814" y="5248276"/>
            <a:ext cx="2149475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41" name="Rectangle 5"/>
          <p:cNvSpPr>
            <a:spLocks noChangeArrowheads="1"/>
          </p:cNvSpPr>
          <p:nvPr/>
        </p:nvSpPr>
        <p:spPr bwMode="auto">
          <a:xfrm>
            <a:off x="6119814" y="5248276"/>
            <a:ext cx="1825625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42" name="Rectangle 6"/>
          <p:cNvSpPr>
            <a:spLocks noChangeArrowheads="1"/>
          </p:cNvSpPr>
          <p:nvPr/>
        </p:nvSpPr>
        <p:spPr bwMode="auto">
          <a:xfrm>
            <a:off x="7956550" y="5248276"/>
            <a:ext cx="2203450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44" name="Rectangle 8"/>
          <p:cNvSpPr>
            <a:spLocks noChangeArrowheads="1"/>
          </p:cNvSpPr>
          <p:nvPr/>
        </p:nvSpPr>
        <p:spPr bwMode="auto">
          <a:xfrm>
            <a:off x="2446338" y="4789489"/>
            <a:ext cx="301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45" name="Rectangle 9"/>
          <p:cNvSpPr>
            <a:spLocks noChangeArrowheads="1"/>
          </p:cNvSpPr>
          <p:nvPr/>
        </p:nvSpPr>
        <p:spPr bwMode="auto">
          <a:xfrm>
            <a:off x="2476500" y="4789489"/>
            <a:ext cx="147478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46" name="Rectangle 10"/>
          <p:cNvSpPr>
            <a:spLocks noChangeArrowheads="1"/>
          </p:cNvSpPr>
          <p:nvPr/>
        </p:nvSpPr>
        <p:spPr bwMode="auto">
          <a:xfrm>
            <a:off x="3951289" y="478948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47" name="Rectangle 11"/>
          <p:cNvSpPr>
            <a:spLocks noChangeArrowheads="1"/>
          </p:cNvSpPr>
          <p:nvPr/>
        </p:nvSpPr>
        <p:spPr bwMode="auto">
          <a:xfrm>
            <a:off x="3960814" y="4789489"/>
            <a:ext cx="21494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48" name="Rectangle 12"/>
          <p:cNvSpPr>
            <a:spLocks noChangeArrowheads="1"/>
          </p:cNvSpPr>
          <p:nvPr/>
        </p:nvSpPr>
        <p:spPr bwMode="auto">
          <a:xfrm>
            <a:off x="6110289" y="478948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49" name="Rectangle 13"/>
          <p:cNvSpPr>
            <a:spLocks noChangeArrowheads="1"/>
          </p:cNvSpPr>
          <p:nvPr/>
        </p:nvSpPr>
        <p:spPr bwMode="auto">
          <a:xfrm>
            <a:off x="6119814" y="4789489"/>
            <a:ext cx="18256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50" name="Rectangle 14"/>
          <p:cNvSpPr>
            <a:spLocks noChangeArrowheads="1"/>
          </p:cNvSpPr>
          <p:nvPr/>
        </p:nvSpPr>
        <p:spPr bwMode="auto">
          <a:xfrm>
            <a:off x="7945438" y="4789489"/>
            <a:ext cx="1111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51" name="Rectangle 15"/>
          <p:cNvSpPr>
            <a:spLocks noChangeArrowheads="1"/>
          </p:cNvSpPr>
          <p:nvPr/>
        </p:nvSpPr>
        <p:spPr bwMode="auto">
          <a:xfrm>
            <a:off x="7956550" y="4789489"/>
            <a:ext cx="22034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52" name="Rectangle 16"/>
          <p:cNvSpPr>
            <a:spLocks noChangeArrowheads="1"/>
          </p:cNvSpPr>
          <p:nvPr/>
        </p:nvSpPr>
        <p:spPr bwMode="auto">
          <a:xfrm>
            <a:off x="10160001" y="4789489"/>
            <a:ext cx="301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53" name="Rectangle 17"/>
          <p:cNvSpPr>
            <a:spLocks noChangeArrowheads="1"/>
          </p:cNvSpPr>
          <p:nvPr/>
        </p:nvSpPr>
        <p:spPr bwMode="auto">
          <a:xfrm>
            <a:off x="2446338" y="5716588"/>
            <a:ext cx="30162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54" name="Rectangle 18"/>
          <p:cNvSpPr>
            <a:spLocks noChangeArrowheads="1"/>
          </p:cNvSpPr>
          <p:nvPr/>
        </p:nvSpPr>
        <p:spPr bwMode="auto">
          <a:xfrm>
            <a:off x="2476500" y="5716588"/>
            <a:ext cx="1474788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55" name="Rectangle 19"/>
          <p:cNvSpPr>
            <a:spLocks noChangeArrowheads="1"/>
          </p:cNvSpPr>
          <p:nvPr/>
        </p:nvSpPr>
        <p:spPr bwMode="auto">
          <a:xfrm>
            <a:off x="3951289" y="5716588"/>
            <a:ext cx="9525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56" name="Rectangle 20"/>
          <p:cNvSpPr>
            <a:spLocks noChangeArrowheads="1"/>
          </p:cNvSpPr>
          <p:nvPr/>
        </p:nvSpPr>
        <p:spPr bwMode="auto">
          <a:xfrm>
            <a:off x="3960814" y="5716588"/>
            <a:ext cx="2149475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57" name="Rectangle 21"/>
          <p:cNvSpPr>
            <a:spLocks noChangeArrowheads="1"/>
          </p:cNvSpPr>
          <p:nvPr/>
        </p:nvSpPr>
        <p:spPr bwMode="auto">
          <a:xfrm>
            <a:off x="6110289" y="5716588"/>
            <a:ext cx="9525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58" name="Rectangle 22"/>
          <p:cNvSpPr>
            <a:spLocks noChangeArrowheads="1"/>
          </p:cNvSpPr>
          <p:nvPr/>
        </p:nvSpPr>
        <p:spPr bwMode="auto">
          <a:xfrm>
            <a:off x="6119814" y="5716588"/>
            <a:ext cx="1825625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59" name="Rectangle 23"/>
          <p:cNvSpPr>
            <a:spLocks noChangeArrowheads="1"/>
          </p:cNvSpPr>
          <p:nvPr/>
        </p:nvSpPr>
        <p:spPr bwMode="auto">
          <a:xfrm>
            <a:off x="7945438" y="5716588"/>
            <a:ext cx="11112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60" name="Rectangle 24"/>
          <p:cNvSpPr>
            <a:spLocks noChangeArrowheads="1"/>
          </p:cNvSpPr>
          <p:nvPr/>
        </p:nvSpPr>
        <p:spPr bwMode="auto">
          <a:xfrm>
            <a:off x="7956550" y="5716588"/>
            <a:ext cx="2203450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61" name="Rectangle 25"/>
          <p:cNvSpPr>
            <a:spLocks noChangeArrowheads="1"/>
          </p:cNvSpPr>
          <p:nvPr/>
        </p:nvSpPr>
        <p:spPr bwMode="auto">
          <a:xfrm>
            <a:off x="10160001" y="5716588"/>
            <a:ext cx="30163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62" name="Rectangle 26"/>
          <p:cNvSpPr>
            <a:spLocks noChangeArrowheads="1"/>
          </p:cNvSpPr>
          <p:nvPr/>
        </p:nvSpPr>
        <p:spPr bwMode="auto">
          <a:xfrm>
            <a:off x="2462214" y="2819401"/>
            <a:ext cx="7731125" cy="38576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3163" name="Rectangle 27"/>
          <p:cNvSpPr>
            <a:spLocks noChangeArrowheads="1"/>
          </p:cNvSpPr>
          <p:nvPr/>
        </p:nvSpPr>
        <p:spPr bwMode="auto">
          <a:xfrm>
            <a:off x="2619375" y="3278189"/>
            <a:ext cx="93615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00000"/>
                </a:solidFill>
                <a:latin typeface="Arial Narrow" panose="020B0606020202030204" pitchFamily="34" charset="0"/>
              </a:rPr>
              <a:t>Month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3164" name="Rectangle 28"/>
          <p:cNvSpPr>
            <a:spLocks noChangeArrowheads="1"/>
          </p:cNvSpPr>
          <p:nvPr/>
        </p:nvSpPr>
        <p:spPr bwMode="auto">
          <a:xfrm>
            <a:off x="4318050" y="2813051"/>
            <a:ext cx="974627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dirty="0">
                <a:solidFill>
                  <a:srgbClr val="010000"/>
                </a:solidFill>
                <a:latin typeface="Arial Narrow" panose="020B0606020202030204" pitchFamily="34" charset="0"/>
              </a:rPr>
              <a:t>Sales</a:t>
            </a:r>
          </a:p>
          <a:p>
            <a:pPr algn="ctr">
              <a:buClrTx/>
              <a:buFontTx/>
              <a:buNone/>
            </a:pPr>
            <a:r>
              <a:rPr lang="en-US" altLang="en-US" sz="3200" dirty="0">
                <a:solidFill>
                  <a:srgbClr val="010000"/>
                </a:solidFill>
                <a:latin typeface="Arial Narrow" panose="020B0606020202030204" pitchFamily="34" charset="0"/>
              </a:rPr>
              <a:t>(1000)</a:t>
            </a:r>
            <a:endParaRPr lang="en-US" altLang="en-US" dirty="0">
              <a:latin typeface="Arial Narrow" panose="020B0606020202030204" pitchFamily="34" charset="0"/>
            </a:endParaRPr>
          </a:p>
        </p:txBody>
      </p:sp>
      <p:sp>
        <p:nvSpPr>
          <p:cNvPr id="603165" name="Rectangle 29"/>
          <p:cNvSpPr>
            <a:spLocks noChangeArrowheads="1"/>
          </p:cNvSpPr>
          <p:nvPr/>
        </p:nvSpPr>
        <p:spPr bwMode="auto">
          <a:xfrm>
            <a:off x="6781800" y="2913064"/>
            <a:ext cx="241066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Moving Average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3166" name="Rectangle 30"/>
          <p:cNvSpPr>
            <a:spLocks noChangeArrowheads="1"/>
          </p:cNvSpPr>
          <p:nvPr/>
        </p:nvSpPr>
        <p:spPr bwMode="auto">
          <a:xfrm>
            <a:off x="7639051" y="3360739"/>
            <a:ext cx="79669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(n=3)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3167" name="Line 31"/>
          <p:cNvSpPr>
            <a:spLocks noChangeShapeType="1"/>
          </p:cNvSpPr>
          <p:nvPr/>
        </p:nvSpPr>
        <p:spPr bwMode="auto">
          <a:xfrm>
            <a:off x="3951289" y="2835275"/>
            <a:ext cx="1587" cy="382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68" name="Line 32"/>
          <p:cNvSpPr>
            <a:spLocks noChangeShapeType="1"/>
          </p:cNvSpPr>
          <p:nvPr/>
        </p:nvSpPr>
        <p:spPr bwMode="auto">
          <a:xfrm>
            <a:off x="6096001" y="2835275"/>
            <a:ext cx="4763" cy="382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69" name="Rectangle 33"/>
          <p:cNvSpPr>
            <a:spLocks noChangeArrowheads="1"/>
          </p:cNvSpPr>
          <p:nvPr/>
        </p:nvSpPr>
        <p:spPr bwMode="auto">
          <a:xfrm>
            <a:off x="2833688" y="3810001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1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3170" name="Rectangle 34"/>
          <p:cNvSpPr>
            <a:spLocks noChangeArrowheads="1"/>
          </p:cNvSpPr>
          <p:nvPr/>
        </p:nvSpPr>
        <p:spPr bwMode="auto">
          <a:xfrm>
            <a:off x="4543425" y="3810001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4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3171" name="Rectangle 35"/>
          <p:cNvSpPr>
            <a:spLocks noChangeArrowheads="1"/>
          </p:cNvSpPr>
          <p:nvPr/>
        </p:nvSpPr>
        <p:spPr bwMode="auto">
          <a:xfrm>
            <a:off x="7813676" y="3797301"/>
            <a:ext cx="4680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NA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3172" name="Line 36"/>
          <p:cNvSpPr>
            <a:spLocks noChangeShapeType="1"/>
          </p:cNvSpPr>
          <p:nvPr/>
        </p:nvSpPr>
        <p:spPr bwMode="auto">
          <a:xfrm>
            <a:off x="2476501" y="3797301"/>
            <a:ext cx="771842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73" name="Rectangle 37"/>
          <p:cNvSpPr>
            <a:spLocks noChangeArrowheads="1"/>
          </p:cNvSpPr>
          <p:nvPr/>
        </p:nvSpPr>
        <p:spPr bwMode="auto">
          <a:xfrm>
            <a:off x="2833688" y="4300539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2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3174" name="Rectangle 38"/>
          <p:cNvSpPr>
            <a:spLocks noChangeArrowheads="1"/>
          </p:cNvSpPr>
          <p:nvPr/>
        </p:nvSpPr>
        <p:spPr bwMode="auto">
          <a:xfrm>
            <a:off x="4543425" y="4300539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6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3175" name="Rectangle 39"/>
          <p:cNvSpPr>
            <a:spLocks noChangeArrowheads="1"/>
          </p:cNvSpPr>
          <p:nvPr/>
        </p:nvSpPr>
        <p:spPr bwMode="auto">
          <a:xfrm>
            <a:off x="7813676" y="4289426"/>
            <a:ext cx="4680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NA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3176" name="Rectangle 40"/>
          <p:cNvSpPr>
            <a:spLocks noChangeArrowheads="1"/>
          </p:cNvSpPr>
          <p:nvPr/>
        </p:nvSpPr>
        <p:spPr bwMode="auto">
          <a:xfrm>
            <a:off x="2833688" y="4799014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3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3177" name="Rectangle 41"/>
          <p:cNvSpPr>
            <a:spLocks noChangeArrowheads="1"/>
          </p:cNvSpPr>
          <p:nvPr/>
        </p:nvSpPr>
        <p:spPr bwMode="auto">
          <a:xfrm>
            <a:off x="4543425" y="4799014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5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3178" name="Rectangle 42"/>
          <p:cNvSpPr>
            <a:spLocks noChangeArrowheads="1"/>
          </p:cNvSpPr>
          <p:nvPr/>
        </p:nvSpPr>
        <p:spPr bwMode="auto">
          <a:xfrm>
            <a:off x="7813676" y="4786314"/>
            <a:ext cx="4680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NA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3179" name="Rectangle 43"/>
          <p:cNvSpPr>
            <a:spLocks noChangeArrowheads="1"/>
          </p:cNvSpPr>
          <p:nvPr/>
        </p:nvSpPr>
        <p:spPr bwMode="auto">
          <a:xfrm>
            <a:off x="2833688" y="5260976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4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3180" name="Rectangle 44"/>
          <p:cNvSpPr>
            <a:spLocks noChangeArrowheads="1"/>
          </p:cNvSpPr>
          <p:nvPr/>
        </p:nvSpPr>
        <p:spPr bwMode="auto">
          <a:xfrm>
            <a:off x="4543425" y="5260976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latin typeface="Arial Narrow" panose="020B0606020202030204" pitchFamily="34" charset="0"/>
              </a:rPr>
              <a:t>3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3181" name="Rectangle 45"/>
          <p:cNvSpPr>
            <a:spLocks noChangeArrowheads="1"/>
          </p:cNvSpPr>
          <p:nvPr/>
        </p:nvSpPr>
        <p:spPr bwMode="auto">
          <a:xfrm>
            <a:off x="2833688" y="5730876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5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3182" name="Rectangle 46"/>
          <p:cNvSpPr>
            <a:spLocks noChangeArrowheads="1"/>
          </p:cNvSpPr>
          <p:nvPr/>
        </p:nvSpPr>
        <p:spPr bwMode="auto">
          <a:xfrm>
            <a:off x="4543425" y="5730876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chemeClr val="accent1"/>
                </a:solidFill>
                <a:latin typeface="Arial Narrow" panose="020B0606020202030204" pitchFamily="34" charset="0"/>
              </a:rPr>
              <a:t>?</a:t>
            </a:r>
            <a:endParaRPr lang="en-US" altLang="en-US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603183" name="Rectangle 47"/>
          <p:cNvSpPr>
            <a:spLocks noChangeArrowheads="1"/>
          </p:cNvSpPr>
          <p:nvPr/>
        </p:nvSpPr>
        <p:spPr bwMode="auto">
          <a:xfrm>
            <a:off x="7204076" y="5227639"/>
            <a:ext cx="93134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latin typeface="Arial Narrow" panose="020B0606020202030204" pitchFamily="34" charset="0"/>
              </a:rPr>
              <a:t>        5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3184" name="Rectangle 48"/>
          <p:cNvSpPr>
            <a:spLocks noChangeArrowheads="1"/>
          </p:cNvSpPr>
          <p:nvPr/>
        </p:nvSpPr>
        <p:spPr bwMode="auto">
          <a:xfrm>
            <a:off x="2833688" y="6191251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6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3185" name="Rectangle 49"/>
          <p:cNvSpPr>
            <a:spLocks noChangeArrowheads="1"/>
          </p:cNvSpPr>
          <p:nvPr/>
        </p:nvSpPr>
        <p:spPr bwMode="auto">
          <a:xfrm>
            <a:off x="4506913" y="6218239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chemeClr val="accent1"/>
                </a:solidFill>
                <a:latin typeface="Arial Narrow" panose="020B0606020202030204" pitchFamily="34" charset="0"/>
              </a:rPr>
              <a:t>?</a:t>
            </a:r>
            <a:endParaRPr lang="en-US" altLang="en-US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603186" name="Freeform 50"/>
          <p:cNvSpPr>
            <a:spLocks/>
          </p:cNvSpPr>
          <p:nvPr/>
        </p:nvSpPr>
        <p:spPr bwMode="auto">
          <a:xfrm>
            <a:off x="5008563" y="4406901"/>
            <a:ext cx="95250" cy="1211263"/>
          </a:xfrm>
          <a:custGeom>
            <a:avLst/>
            <a:gdLst>
              <a:gd name="T0" fmla="*/ 0 w 69"/>
              <a:gd name="T1" fmla="*/ 23 h 713"/>
              <a:gd name="T2" fmla="*/ 6 w 69"/>
              <a:gd name="T3" fmla="*/ 14 h 713"/>
              <a:gd name="T4" fmla="*/ 6 w 69"/>
              <a:gd name="T5" fmla="*/ 27 h 713"/>
              <a:gd name="T6" fmla="*/ 2 w 69"/>
              <a:gd name="T7" fmla="*/ 25 h 713"/>
              <a:gd name="T8" fmla="*/ 12 w 69"/>
              <a:gd name="T9" fmla="*/ 37 h 713"/>
              <a:gd name="T10" fmla="*/ 10 w 69"/>
              <a:gd name="T11" fmla="*/ 29 h 713"/>
              <a:gd name="T12" fmla="*/ 17 w 69"/>
              <a:gd name="T13" fmla="*/ 69 h 713"/>
              <a:gd name="T14" fmla="*/ 19 w 69"/>
              <a:gd name="T15" fmla="*/ 322 h 713"/>
              <a:gd name="T16" fmla="*/ 29 w 69"/>
              <a:gd name="T17" fmla="*/ 349 h 713"/>
              <a:gd name="T18" fmla="*/ 38 w 69"/>
              <a:gd name="T19" fmla="*/ 360 h 713"/>
              <a:gd name="T20" fmla="*/ 48 w 69"/>
              <a:gd name="T21" fmla="*/ 366 h 713"/>
              <a:gd name="T22" fmla="*/ 58 w 69"/>
              <a:gd name="T23" fmla="*/ 368 h 713"/>
              <a:gd name="T24" fmla="*/ 58 w 69"/>
              <a:gd name="T25" fmla="*/ 345 h 713"/>
              <a:gd name="T26" fmla="*/ 50 w 69"/>
              <a:gd name="T27" fmla="*/ 349 h 713"/>
              <a:gd name="T28" fmla="*/ 50 w 69"/>
              <a:gd name="T29" fmla="*/ 364 h 713"/>
              <a:gd name="T30" fmla="*/ 58 w 69"/>
              <a:gd name="T31" fmla="*/ 345 h 713"/>
              <a:gd name="T32" fmla="*/ 48 w 69"/>
              <a:gd name="T33" fmla="*/ 347 h 713"/>
              <a:gd name="T34" fmla="*/ 38 w 69"/>
              <a:gd name="T35" fmla="*/ 353 h 713"/>
              <a:gd name="T36" fmla="*/ 29 w 69"/>
              <a:gd name="T37" fmla="*/ 364 h 713"/>
              <a:gd name="T38" fmla="*/ 19 w 69"/>
              <a:gd name="T39" fmla="*/ 391 h 713"/>
              <a:gd name="T40" fmla="*/ 17 w 69"/>
              <a:gd name="T41" fmla="*/ 644 h 713"/>
              <a:gd name="T42" fmla="*/ 10 w 69"/>
              <a:gd name="T43" fmla="*/ 684 h 713"/>
              <a:gd name="T44" fmla="*/ 12 w 69"/>
              <a:gd name="T45" fmla="*/ 676 h 713"/>
              <a:gd name="T46" fmla="*/ 2 w 69"/>
              <a:gd name="T47" fmla="*/ 688 h 713"/>
              <a:gd name="T48" fmla="*/ 6 w 69"/>
              <a:gd name="T49" fmla="*/ 686 h 713"/>
              <a:gd name="T50" fmla="*/ 6 w 69"/>
              <a:gd name="T51" fmla="*/ 699 h 713"/>
              <a:gd name="T52" fmla="*/ 0 w 69"/>
              <a:gd name="T53" fmla="*/ 690 h 713"/>
              <a:gd name="T54" fmla="*/ 6 w 69"/>
              <a:gd name="T55" fmla="*/ 711 h 713"/>
              <a:gd name="T56" fmla="*/ 15 w 69"/>
              <a:gd name="T57" fmla="*/ 707 h 713"/>
              <a:gd name="T58" fmla="*/ 25 w 69"/>
              <a:gd name="T59" fmla="*/ 701 h 713"/>
              <a:gd name="T60" fmla="*/ 33 w 69"/>
              <a:gd name="T61" fmla="*/ 684 h 713"/>
              <a:gd name="T62" fmla="*/ 38 w 69"/>
              <a:gd name="T63" fmla="*/ 667 h 713"/>
              <a:gd name="T64" fmla="*/ 40 w 69"/>
              <a:gd name="T65" fmla="*/ 414 h 713"/>
              <a:gd name="T66" fmla="*/ 50 w 69"/>
              <a:gd name="T67" fmla="*/ 374 h 713"/>
              <a:gd name="T68" fmla="*/ 46 w 69"/>
              <a:gd name="T69" fmla="*/ 381 h 713"/>
              <a:gd name="T70" fmla="*/ 56 w 69"/>
              <a:gd name="T71" fmla="*/ 370 h 713"/>
              <a:gd name="T72" fmla="*/ 52 w 69"/>
              <a:gd name="T73" fmla="*/ 372 h 713"/>
              <a:gd name="T74" fmla="*/ 52 w 69"/>
              <a:gd name="T75" fmla="*/ 358 h 713"/>
              <a:gd name="T76" fmla="*/ 58 w 69"/>
              <a:gd name="T77" fmla="*/ 368 h 713"/>
              <a:gd name="T78" fmla="*/ 61 w 69"/>
              <a:gd name="T79" fmla="*/ 366 h 713"/>
              <a:gd name="T80" fmla="*/ 69 w 69"/>
              <a:gd name="T81" fmla="*/ 356 h 713"/>
              <a:gd name="T82" fmla="*/ 61 w 69"/>
              <a:gd name="T83" fmla="*/ 347 h 713"/>
              <a:gd name="T84" fmla="*/ 52 w 69"/>
              <a:gd name="T85" fmla="*/ 343 h 713"/>
              <a:gd name="T86" fmla="*/ 58 w 69"/>
              <a:gd name="T87" fmla="*/ 345 h 713"/>
              <a:gd name="T88" fmla="*/ 46 w 69"/>
              <a:gd name="T89" fmla="*/ 353 h 713"/>
              <a:gd name="T90" fmla="*/ 50 w 69"/>
              <a:gd name="T91" fmla="*/ 339 h 713"/>
              <a:gd name="T92" fmla="*/ 38 w 69"/>
              <a:gd name="T93" fmla="*/ 339 h 713"/>
              <a:gd name="T94" fmla="*/ 42 w 69"/>
              <a:gd name="T95" fmla="*/ 322 h 713"/>
              <a:gd name="T96" fmla="*/ 40 w 69"/>
              <a:gd name="T97" fmla="*/ 69 h 713"/>
              <a:gd name="T98" fmla="*/ 33 w 69"/>
              <a:gd name="T99" fmla="*/ 29 h 713"/>
              <a:gd name="T100" fmla="*/ 25 w 69"/>
              <a:gd name="T101" fmla="*/ 14 h 713"/>
              <a:gd name="T102" fmla="*/ 15 w 69"/>
              <a:gd name="T103" fmla="*/ 6 h 713"/>
              <a:gd name="T104" fmla="*/ 6 w 69"/>
              <a:gd name="T105" fmla="*/ 2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9" h="713">
                <a:moveTo>
                  <a:pt x="0" y="0"/>
                </a:moveTo>
                <a:lnTo>
                  <a:pt x="0" y="23"/>
                </a:lnTo>
                <a:lnTo>
                  <a:pt x="6" y="25"/>
                </a:lnTo>
                <a:lnTo>
                  <a:pt x="6" y="14"/>
                </a:lnTo>
                <a:lnTo>
                  <a:pt x="0" y="23"/>
                </a:lnTo>
                <a:lnTo>
                  <a:pt x="6" y="27"/>
                </a:lnTo>
                <a:lnTo>
                  <a:pt x="12" y="16"/>
                </a:lnTo>
                <a:lnTo>
                  <a:pt x="2" y="25"/>
                </a:lnTo>
                <a:lnTo>
                  <a:pt x="8" y="31"/>
                </a:lnTo>
                <a:lnTo>
                  <a:pt x="12" y="37"/>
                </a:lnTo>
                <a:lnTo>
                  <a:pt x="21" y="29"/>
                </a:lnTo>
                <a:lnTo>
                  <a:pt x="10" y="29"/>
                </a:lnTo>
                <a:lnTo>
                  <a:pt x="15" y="46"/>
                </a:lnTo>
                <a:lnTo>
                  <a:pt x="17" y="69"/>
                </a:lnTo>
                <a:lnTo>
                  <a:pt x="17" y="299"/>
                </a:lnTo>
                <a:lnTo>
                  <a:pt x="19" y="322"/>
                </a:lnTo>
                <a:lnTo>
                  <a:pt x="27" y="339"/>
                </a:lnTo>
                <a:lnTo>
                  <a:pt x="29" y="349"/>
                </a:lnTo>
                <a:lnTo>
                  <a:pt x="33" y="356"/>
                </a:lnTo>
                <a:lnTo>
                  <a:pt x="38" y="360"/>
                </a:lnTo>
                <a:lnTo>
                  <a:pt x="42" y="362"/>
                </a:lnTo>
                <a:lnTo>
                  <a:pt x="48" y="366"/>
                </a:lnTo>
                <a:lnTo>
                  <a:pt x="52" y="366"/>
                </a:lnTo>
                <a:lnTo>
                  <a:pt x="58" y="368"/>
                </a:lnTo>
                <a:lnTo>
                  <a:pt x="58" y="356"/>
                </a:lnTo>
                <a:lnTo>
                  <a:pt x="58" y="345"/>
                </a:lnTo>
                <a:lnTo>
                  <a:pt x="54" y="347"/>
                </a:lnTo>
                <a:lnTo>
                  <a:pt x="50" y="349"/>
                </a:lnTo>
                <a:lnTo>
                  <a:pt x="46" y="356"/>
                </a:lnTo>
                <a:lnTo>
                  <a:pt x="50" y="364"/>
                </a:lnTo>
                <a:lnTo>
                  <a:pt x="54" y="366"/>
                </a:lnTo>
                <a:lnTo>
                  <a:pt x="58" y="345"/>
                </a:lnTo>
                <a:lnTo>
                  <a:pt x="52" y="347"/>
                </a:lnTo>
                <a:lnTo>
                  <a:pt x="48" y="347"/>
                </a:lnTo>
                <a:lnTo>
                  <a:pt x="42" y="351"/>
                </a:lnTo>
                <a:lnTo>
                  <a:pt x="38" y="353"/>
                </a:lnTo>
                <a:lnTo>
                  <a:pt x="33" y="358"/>
                </a:lnTo>
                <a:lnTo>
                  <a:pt x="29" y="364"/>
                </a:lnTo>
                <a:lnTo>
                  <a:pt x="27" y="374"/>
                </a:lnTo>
                <a:lnTo>
                  <a:pt x="19" y="391"/>
                </a:lnTo>
                <a:lnTo>
                  <a:pt x="17" y="414"/>
                </a:lnTo>
                <a:lnTo>
                  <a:pt x="17" y="644"/>
                </a:lnTo>
                <a:lnTo>
                  <a:pt x="15" y="667"/>
                </a:lnTo>
                <a:lnTo>
                  <a:pt x="10" y="684"/>
                </a:lnTo>
                <a:lnTo>
                  <a:pt x="21" y="684"/>
                </a:lnTo>
                <a:lnTo>
                  <a:pt x="12" y="676"/>
                </a:lnTo>
                <a:lnTo>
                  <a:pt x="8" y="684"/>
                </a:lnTo>
                <a:lnTo>
                  <a:pt x="2" y="688"/>
                </a:lnTo>
                <a:lnTo>
                  <a:pt x="12" y="697"/>
                </a:lnTo>
                <a:lnTo>
                  <a:pt x="6" y="686"/>
                </a:lnTo>
                <a:lnTo>
                  <a:pt x="0" y="690"/>
                </a:lnTo>
                <a:lnTo>
                  <a:pt x="6" y="699"/>
                </a:lnTo>
                <a:lnTo>
                  <a:pt x="6" y="688"/>
                </a:lnTo>
                <a:lnTo>
                  <a:pt x="0" y="690"/>
                </a:lnTo>
                <a:lnTo>
                  <a:pt x="0" y="713"/>
                </a:lnTo>
                <a:lnTo>
                  <a:pt x="6" y="711"/>
                </a:lnTo>
                <a:lnTo>
                  <a:pt x="10" y="711"/>
                </a:lnTo>
                <a:lnTo>
                  <a:pt x="15" y="707"/>
                </a:lnTo>
                <a:lnTo>
                  <a:pt x="19" y="705"/>
                </a:lnTo>
                <a:lnTo>
                  <a:pt x="25" y="701"/>
                </a:lnTo>
                <a:lnTo>
                  <a:pt x="29" y="693"/>
                </a:lnTo>
                <a:lnTo>
                  <a:pt x="33" y="684"/>
                </a:lnTo>
                <a:lnTo>
                  <a:pt x="33" y="684"/>
                </a:lnTo>
                <a:lnTo>
                  <a:pt x="38" y="667"/>
                </a:lnTo>
                <a:lnTo>
                  <a:pt x="40" y="644"/>
                </a:lnTo>
                <a:lnTo>
                  <a:pt x="40" y="414"/>
                </a:lnTo>
                <a:lnTo>
                  <a:pt x="42" y="391"/>
                </a:lnTo>
                <a:lnTo>
                  <a:pt x="50" y="374"/>
                </a:lnTo>
                <a:lnTo>
                  <a:pt x="38" y="374"/>
                </a:lnTo>
                <a:lnTo>
                  <a:pt x="46" y="381"/>
                </a:lnTo>
                <a:lnTo>
                  <a:pt x="50" y="376"/>
                </a:lnTo>
                <a:lnTo>
                  <a:pt x="56" y="370"/>
                </a:lnTo>
                <a:lnTo>
                  <a:pt x="46" y="360"/>
                </a:lnTo>
                <a:lnTo>
                  <a:pt x="52" y="372"/>
                </a:lnTo>
                <a:lnTo>
                  <a:pt x="58" y="368"/>
                </a:lnTo>
                <a:lnTo>
                  <a:pt x="52" y="358"/>
                </a:lnTo>
                <a:lnTo>
                  <a:pt x="52" y="370"/>
                </a:lnTo>
                <a:lnTo>
                  <a:pt x="58" y="368"/>
                </a:lnTo>
                <a:lnTo>
                  <a:pt x="58" y="368"/>
                </a:lnTo>
                <a:lnTo>
                  <a:pt x="61" y="366"/>
                </a:lnTo>
                <a:lnTo>
                  <a:pt x="65" y="364"/>
                </a:lnTo>
                <a:lnTo>
                  <a:pt x="69" y="356"/>
                </a:lnTo>
                <a:lnTo>
                  <a:pt x="65" y="349"/>
                </a:lnTo>
                <a:lnTo>
                  <a:pt x="61" y="347"/>
                </a:lnTo>
                <a:lnTo>
                  <a:pt x="58" y="345"/>
                </a:lnTo>
                <a:lnTo>
                  <a:pt x="52" y="343"/>
                </a:lnTo>
                <a:lnTo>
                  <a:pt x="52" y="355"/>
                </a:lnTo>
                <a:lnTo>
                  <a:pt x="58" y="345"/>
                </a:lnTo>
                <a:lnTo>
                  <a:pt x="52" y="341"/>
                </a:lnTo>
                <a:lnTo>
                  <a:pt x="46" y="353"/>
                </a:lnTo>
                <a:lnTo>
                  <a:pt x="56" y="343"/>
                </a:lnTo>
                <a:lnTo>
                  <a:pt x="50" y="339"/>
                </a:lnTo>
                <a:lnTo>
                  <a:pt x="46" y="332"/>
                </a:lnTo>
                <a:lnTo>
                  <a:pt x="38" y="339"/>
                </a:lnTo>
                <a:lnTo>
                  <a:pt x="50" y="339"/>
                </a:lnTo>
                <a:lnTo>
                  <a:pt x="42" y="322"/>
                </a:lnTo>
                <a:lnTo>
                  <a:pt x="40" y="299"/>
                </a:lnTo>
                <a:lnTo>
                  <a:pt x="40" y="69"/>
                </a:lnTo>
                <a:lnTo>
                  <a:pt x="38" y="46"/>
                </a:lnTo>
                <a:lnTo>
                  <a:pt x="33" y="29"/>
                </a:lnTo>
                <a:lnTo>
                  <a:pt x="29" y="20"/>
                </a:lnTo>
                <a:lnTo>
                  <a:pt x="25" y="14"/>
                </a:lnTo>
                <a:lnTo>
                  <a:pt x="19" y="8"/>
                </a:lnTo>
                <a:lnTo>
                  <a:pt x="15" y="6"/>
                </a:lnTo>
                <a:lnTo>
                  <a:pt x="10" y="2"/>
                </a:lnTo>
                <a:lnTo>
                  <a:pt x="6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3187" name="Line 51"/>
          <p:cNvSpPr>
            <a:spLocks noChangeShapeType="1"/>
          </p:cNvSpPr>
          <p:nvPr/>
        </p:nvSpPr>
        <p:spPr bwMode="auto">
          <a:xfrm>
            <a:off x="2471739" y="4283076"/>
            <a:ext cx="7718425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88" name="Line 52"/>
          <p:cNvSpPr>
            <a:spLocks noChangeShapeType="1"/>
          </p:cNvSpPr>
          <p:nvPr/>
        </p:nvSpPr>
        <p:spPr bwMode="auto">
          <a:xfrm>
            <a:off x="2479676" y="4795839"/>
            <a:ext cx="771842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89" name="Line 53"/>
          <p:cNvSpPr>
            <a:spLocks noChangeShapeType="1"/>
          </p:cNvSpPr>
          <p:nvPr/>
        </p:nvSpPr>
        <p:spPr bwMode="auto">
          <a:xfrm>
            <a:off x="2447926" y="5241926"/>
            <a:ext cx="7718425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90" name="Line 54"/>
          <p:cNvSpPr>
            <a:spLocks noChangeShapeType="1"/>
          </p:cNvSpPr>
          <p:nvPr/>
        </p:nvSpPr>
        <p:spPr bwMode="auto">
          <a:xfrm flipV="1">
            <a:off x="2471739" y="5719764"/>
            <a:ext cx="771842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91" name="Line 55"/>
          <p:cNvSpPr>
            <a:spLocks noChangeShapeType="1"/>
          </p:cNvSpPr>
          <p:nvPr/>
        </p:nvSpPr>
        <p:spPr bwMode="auto">
          <a:xfrm>
            <a:off x="2451100" y="6175376"/>
            <a:ext cx="7759700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92" name="Freeform 56"/>
          <p:cNvSpPr>
            <a:spLocks/>
          </p:cNvSpPr>
          <p:nvPr/>
        </p:nvSpPr>
        <p:spPr bwMode="auto">
          <a:xfrm>
            <a:off x="5230814" y="5033963"/>
            <a:ext cx="1798637" cy="882650"/>
          </a:xfrm>
          <a:custGeom>
            <a:avLst/>
            <a:gdLst>
              <a:gd name="T0" fmla="*/ 0 w 1019"/>
              <a:gd name="T1" fmla="*/ 0 h 519"/>
              <a:gd name="T2" fmla="*/ 921 w 1019"/>
              <a:gd name="T3" fmla="*/ 259 h 519"/>
              <a:gd name="T4" fmla="*/ 590 w 1019"/>
              <a:gd name="T5" fmla="*/ 447 h 519"/>
              <a:gd name="T6" fmla="*/ 993 w 1019"/>
              <a:gd name="T7" fmla="*/ 519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9" h="519">
                <a:moveTo>
                  <a:pt x="0" y="0"/>
                </a:moveTo>
                <a:cubicBezTo>
                  <a:pt x="153" y="43"/>
                  <a:pt x="823" y="185"/>
                  <a:pt x="921" y="259"/>
                </a:cubicBezTo>
                <a:cubicBezTo>
                  <a:pt x="1019" y="333"/>
                  <a:pt x="578" y="404"/>
                  <a:pt x="590" y="447"/>
                </a:cubicBezTo>
                <a:cubicBezTo>
                  <a:pt x="602" y="490"/>
                  <a:pt x="909" y="504"/>
                  <a:pt x="993" y="519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3193" name="Rectangle 57"/>
          <p:cNvSpPr>
            <a:spLocks noChangeArrowheads="1"/>
          </p:cNvSpPr>
          <p:nvPr/>
        </p:nvSpPr>
        <p:spPr bwMode="auto">
          <a:xfrm>
            <a:off x="7154863" y="5684839"/>
            <a:ext cx="25022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FF3300"/>
                </a:solidFill>
                <a:latin typeface="Arial Narrow" panose="020B0606020202030204" pitchFamily="34" charset="0"/>
              </a:rPr>
              <a:t>(6+5+3)/3=4.667</a:t>
            </a:r>
            <a:endParaRPr lang="en-US" altLang="en-US">
              <a:solidFill>
                <a:srgbClr val="FF33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1926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86" grpId="0" animBg="1"/>
      <p:bldP spid="603192" grpId="0" animBg="1"/>
      <p:bldP spid="6031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Moving Average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227F19-B417-49BB-94C7-324ECC804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Actual Demand for Month 5 = 7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D548-EE76-423C-958A-FA27FB5B614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06211" name="Rectangle 3"/>
          <p:cNvSpPr>
            <a:spLocks noChangeArrowheads="1"/>
          </p:cNvSpPr>
          <p:nvPr/>
        </p:nvSpPr>
        <p:spPr bwMode="auto">
          <a:xfrm>
            <a:off x="2476500" y="5248276"/>
            <a:ext cx="1474788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3960814" y="5248276"/>
            <a:ext cx="2149475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213" name="Rectangle 5"/>
          <p:cNvSpPr>
            <a:spLocks noChangeArrowheads="1"/>
          </p:cNvSpPr>
          <p:nvPr/>
        </p:nvSpPr>
        <p:spPr bwMode="auto">
          <a:xfrm>
            <a:off x="6119814" y="5248276"/>
            <a:ext cx="1825625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214" name="Rectangle 6"/>
          <p:cNvSpPr>
            <a:spLocks noChangeArrowheads="1"/>
          </p:cNvSpPr>
          <p:nvPr/>
        </p:nvSpPr>
        <p:spPr bwMode="auto">
          <a:xfrm>
            <a:off x="7956550" y="5248276"/>
            <a:ext cx="2203450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216" name="Rectangle 8"/>
          <p:cNvSpPr>
            <a:spLocks noChangeArrowheads="1"/>
          </p:cNvSpPr>
          <p:nvPr/>
        </p:nvSpPr>
        <p:spPr bwMode="auto">
          <a:xfrm>
            <a:off x="2446338" y="4789489"/>
            <a:ext cx="301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217" name="Rectangle 9"/>
          <p:cNvSpPr>
            <a:spLocks noChangeArrowheads="1"/>
          </p:cNvSpPr>
          <p:nvPr/>
        </p:nvSpPr>
        <p:spPr bwMode="auto">
          <a:xfrm>
            <a:off x="2476500" y="4789489"/>
            <a:ext cx="147478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218" name="Rectangle 10"/>
          <p:cNvSpPr>
            <a:spLocks noChangeArrowheads="1"/>
          </p:cNvSpPr>
          <p:nvPr/>
        </p:nvSpPr>
        <p:spPr bwMode="auto">
          <a:xfrm>
            <a:off x="3951289" y="478948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219" name="Rectangle 11"/>
          <p:cNvSpPr>
            <a:spLocks noChangeArrowheads="1"/>
          </p:cNvSpPr>
          <p:nvPr/>
        </p:nvSpPr>
        <p:spPr bwMode="auto">
          <a:xfrm>
            <a:off x="3960814" y="4789489"/>
            <a:ext cx="21494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220" name="Rectangle 12"/>
          <p:cNvSpPr>
            <a:spLocks noChangeArrowheads="1"/>
          </p:cNvSpPr>
          <p:nvPr/>
        </p:nvSpPr>
        <p:spPr bwMode="auto">
          <a:xfrm>
            <a:off x="6110289" y="478948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221" name="Rectangle 13"/>
          <p:cNvSpPr>
            <a:spLocks noChangeArrowheads="1"/>
          </p:cNvSpPr>
          <p:nvPr/>
        </p:nvSpPr>
        <p:spPr bwMode="auto">
          <a:xfrm>
            <a:off x="6119814" y="4789489"/>
            <a:ext cx="18256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222" name="Rectangle 14"/>
          <p:cNvSpPr>
            <a:spLocks noChangeArrowheads="1"/>
          </p:cNvSpPr>
          <p:nvPr/>
        </p:nvSpPr>
        <p:spPr bwMode="auto">
          <a:xfrm>
            <a:off x="7945438" y="4789489"/>
            <a:ext cx="1111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223" name="Rectangle 15"/>
          <p:cNvSpPr>
            <a:spLocks noChangeArrowheads="1"/>
          </p:cNvSpPr>
          <p:nvPr/>
        </p:nvSpPr>
        <p:spPr bwMode="auto">
          <a:xfrm>
            <a:off x="7956550" y="4789489"/>
            <a:ext cx="22034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224" name="Rectangle 16"/>
          <p:cNvSpPr>
            <a:spLocks noChangeArrowheads="1"/>
          </p:cNvSpPr>
          <p:nvPr/>
        </p:nvSpPr>
        <p:spPr bwMode="auto">
          <a:xfrm>
            <a:off x="10160001" y="4789489"/>
            <a:ext cx="301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225" name="Rectangle 17"/>
          <p:cNvSpPr>
            <a:spLocks noChangeArrowheads="1"/>
          </p:cNvSpPr>
          <p:nvPr/>
        </p:nvSpPr>
        <p:spPr bwMode="auto">
          <a:xfrm>
            <a:off x="2446338" y="5716588"/>
            <a:ext cx="30162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226" name="Rectangle 18"/>
          <p:cNvSpPr>
            <a:spLocks noChangeArrowheads="1"/>
          </p:cNvSpPr>
          <p:nvPr/>
        </p:nvSpPr>
        <p:spPr bwMode="auto">
          <a:xfrm>
            <a:off x="2476500" y="5716588"/>
            <a:ext cx="1474788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227" name="Rectangle 19"/>
          <p:cNvSpPr>
            <a:spLocks noChangeArrowheads="1"/>
          </p:cNvSpPr>
          <p:nvPr/>
        </p:nvSpPr>
        <p:spPr bwMode="auto">
          <a:xfrm>
            <a:off x="3951289" y="5716588"/>
            <a:ext cx="9525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228" name="Rectangle 20"/>
          <p:cNvSpPr>
            <a:spLocks noChangeArrowheads="1"/>
          </p:cNvSpPr>
          <p:nvPr/>
        </p:nvSpPr>
        <p:spPr bwMode="auto">
          <a:xfrm>
            <a:off x="3960814" y="5716588"/>
            <a:ext cx="2149475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229" name="Rectangle 21"/>
          <p:cNvSpPr>
            <a:spLocks noChangeArrowheads="1"/>
          </p:cNvSpPr>
          <p:nvPr/>
        </p:nvSpPr>
        <p:spPr bwMode="auto">
          <a:xfrm>
            <a:off x="6110289" y="5716588"/>
            <a:ext cx="9525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230" name="Rectangle 22"/>
          <p:cNvSpPr>
            <a:spLocks noChangeArrowheads="1"/>
          </p:cNvSpPr>
          <p:nvPr/>
        </p:nvSpPr>
        <p:spPr bwMode="auto">
          <a:xfrm>
            <a:off x="6119814" y="5716588"/>
            <a:ext cx="1825625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231" name="Rectangle 23"/>
          <p:cNvSpPr>
            <a:spLocks noChangeArrowheads="1"/>
          </p:cNvSpPr>
          <p:nvPr/>
        </p:nvSpPr>
        <p:spPr bwMode="auto">
          <a:xfrm>
            <a:off x="7945438" y="5716588"/>
            <a:ext cx="11112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232" name="Rectangle 24"/>
          <p:cNvSpPr>
            <a:spLocks noChangeArrowheads="1"/>
          </p:cNvSpPr>
          <p:nvPr/>
        </p:nvSpPr>
        <p:spPr bwMode="auto">
          <a:xfrm>
            <a:off x="7956550" y="5716588"/>
            <a:ext cx="2203450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233" name="Rectangle 25"/>
          <p:cNvSpPr>
            <a:spLocks noChangeArrowheads="1"/>
          </p:cNvSpPr>
          <p:nvPr/>
        </p:nvSpPr>
        <p:spPr bwMode="auto">
          <a:xfrm>
            <a:off x="10160001" y="5716588"/>
            <a:ext cx="30163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234" name="Rectangle 26"/>
          <p:cNvSpPr>
            <a:spLocks noChangeArrowheads="1"/>
          </p:cNvSpPr>
          <p:nvPr/>
        </p:nvSpPr>
        <p:spPr bwMode="auto">
          <a:xfrm>
            <a:off x="2462214" y="2819401"/>
            <a:ext cx="7731125" cy="38576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35" name="Rectangle 27"/>
          <p:cNvSpPr>
            <a:spLocks noChangeArrowheads="1"/>
          </p:cNvSpPr>
          <p:nvPr/>
        </p:nvSpPr>
        <p:spPr bwMode="auto">
          <a:xfrm>
            <a:off x="2619375" y="3278189"/>
            <a:ext cx="93615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00000"/>
                </a:solidFill>
                <a:latin typeface="Arial Narrow" panose="020B0606020202030204" pitchFamily="34" charset="0"/>
              </a:rPr>
              <a:t>Month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6236" name="Rectangle 28"/>
          <p:cNvSpPr>
            <a:spLocks noChangeArrowheads="1"/>
          </p:cNvSpPr>
          <p:nvPr/>
        </p:nvSpPr>
        <p:spPr bwMode="auto">
          <a:xfrm>
            <a:off x="4318050" y="2813051"/>
            <a:ext cx="974627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dirty="0">
                <a:solidFill>
                  <a:srgbClr val="010000"/>
                </a:solidFill>
                <a:latin typeface="Arial Narrow" panose="020B0606020202030204" pitchFamily="34" charset="0"/>
              </a:rPr>
              <a:t>Sales</a:t>
            </a:r>
          </a:p>
          <a:p>
            <a:pPr algn="ctr">
              <a:buClrTx/>
              <a:buFontTx/>
              <a:buNone/>
            </a:pPr>
            <a:r>
              <a:rPr lang="en-US" altLang="en-US" sz="3200" dirty="0">
                <a:solidFill>
                  <a:srgbClr val="010000"/>
                </a:solidFill>
                <a:latin typeface="Arial Narrow" panose="020B0606020202030204" pitchFamily="34" charset="0"/>
              </a:rPr>
              <a:t>(1000)</a:t>
            </a:r>
            <a:endParaRPr lang="en-US" altLang="en-US" dirty="0">
              <a:latin typeface="Arial Narrow" panose="020B0606020202030204" pitchFamily="34" charset="0"/>
            </a:endParaRPr>
          </a:p>
        </p:txBody>
      </p:sp>
      <p:sp>
        <p:nvSpPr>
          <p:cNvPr id="606237" name="Rectangle 29"/>
          <p:cNvSpPr>
            <a:spLocks noChangeArrowheads="1"/>
          </p:cNvSpPr>
          <p:nvPr/>
        </p:nvSpPr>
        <p:spPr bwMode="auto">
          <a:xfrm>
            <a:off x="6781800" y="2913064"/>
            <a:ext cx="241066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Moving Average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6238" name="Rectangle 30"/>
          <p:cNvSpPr>
            <a:spLocks noChangeArrowheads="1"/>
          </p:cNvSpPr>
          <p:nvPr/>
        </p:nvSpPr>
        <p:spPr bwMode="auto">
          <a:xfrm>
            <a:off x="7639051" y="3360739"/>
            <a:ext cx="79669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(n=3)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6239" name="Line 31"/>
          <p:cNvSpPr>
            <a:spLocks noChangeShapeType="1"/>
          </p:cNvSpPr>
          <p:nvPr/>
        </p:nvSpPr>
        <p:spPr bwMode="auto">
          <a:xfrm>
            <a:off x="3951289" y="2835275"/>
            <a:ext cx="1587" cy="382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240" name="Line 32"/>
          <p:cNvSpPr>
            <a:spLocks noChangeShapeType="1"/>
          </p:cNvSpPr>
          <p:nvPr/>
        </p:nvSpPr>
        <p:spPr bwMode="auto">
          <a:xfrm>
            <a:off x="6096001" y="2835275"/>
            <a:ext cx="4763" cy="382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241" name="Rectangle 33"/>
          <p:cNvSpPr>
            <a:spLocks noChangeArrowheads="1"/>
          </p:cNvSpPr>
          <p:nvPr/>
        </p:nvSpPr>
        <p:spPr bwMode="auto">
          <a:xfrm>
            <a:off x="2833688" y="3810001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1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6242" name="Rectangle 34"/>
          <p:cNvSpPr>
            <a:spLocks noChangeArrowheads="1"/>
          </p:cNvSpPr>
          <p:nvPr/>
        </p:nvSpPr>
        <p:spPr bwMode="auto">
          <a:xfrm>
            <a:off x="4543425" y="3810001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4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6243" name="Rectangle 35"/>
          <p:cNvSpPr>
            <a:spLocks noChangeArrowheads="1"/>
          </p:cNvSpPr>
          <p:nvPr/>
        </p:nvSpPr>
        <p:spPr bwMode="auto">
          <a:xfrm>
            <a:off x="7813676" y="3797301"/>
            <a:ext cx="4680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NA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6244" name="Line 36"/>
          <p:cNvSpPr>
            <a:spLocks noChangeShapeType="1"/>
          </p:cNvSpPr>
          <p:nvPr/>
        </p:nvSpPr>
        <p:spPr bwMode="auto">
          <a:xfrm>
            <a:off x="2476501" y="3797301"/>
            <a:ext cx="771842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245" name="Rectangle 37"/>
          <p:cNvSpPr>
            <a:spLocks noChangeArrowheads="1"/>
          </p:cNvSpPr>
          <p:nvPr/>
        </p:nvSpPr>
        <p:spPr bwMode="auto">
          <a:xfrm>
            <a:off x="2833688" y="4300539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2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6246" name="Rectangle 38"/>
          <p:cNvSpPr>
            <a:spLocks noChangeArrowheads="1"/>
          </p:cNvSpPr>
          <p:nvPr/>
        </p:nvSpPr>
        <p:spPr bwMode="auto">
          <a:xfrm>
            <a:off x="4543425" y="4300539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6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6247" name="Rectangle 39"/>
          <p:cNvSpPr>
            <a:spLocks noChangeArrowheads="1"/>
          </p:cNvSpPr>
          <p:nvPr/>
        </p:nvSpPr>
        <p:spPr bwMode="auto">
          <a:xfrm>
            <a:off x="7813676" y="4289426"/>
            <a:ext cx="4680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NA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6248" name="Rectangle 40"/>
          <p:cNvSpPr>
            <a:spLocks noChangeArrowheads="1"/>
          </p:cNvSpPr>
          <p:nvPr/>
        </p:nvSpPr>
        <p:spPr bwMode="auto">
          <a:xfrm>
            <a:off x="2833688" y="4799014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3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6249" name="Rectangle 41"/>
          <p:cNvSpPr>
            <a:spLocks noChangeArrowheads="1"/>
          </p:cNvSpPr>
          <p:nvPr/>
        </p:nvSpPr>
        <p:spPr bwMode="auto">
          <a:xfrm>
            <a:off x="4543425" y="4799014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5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6250" name="Rectangle 42"/>
          <p:cNvSpPr>
            <a:spLocks noChangeArrowheads="1"/>
          </p:cNvSpPr>
          <p:nvPr/>
        </p:nvSpPr>
        <p:spPr bwMode="auto">
          <a:xfrm>
            <a:off x="7813676" y="4786314"/>
            <a:ext cx="4680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NA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6251" name="Rectangle 43"/>
          <p:cNvSpPr>
            <a:spLocks noChangeArrowheads="1"/>
          </p:cNvSpPr>
          <p:nvPr/>
        </p:nvSpPr>
        <p:spPr bwMode="auto">
          <a:xfrm>
            <a:off x="2833688" y="5260976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4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6252" name="Rectangle 44"/>
          <p:cNvSpPr>
            <a:spLocks noChangeArrowheads="1"/>
          </p:cNvSpPr>
          <p:nvPr/>
        </p:nvSpPr>
        <p:spPr bwMode="auto">
          <a:xfrm>
            <a:off x="4543425" y="5260976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latin typeface="Arial Narrow" panose="020B0606020202030204" pitchFamily="34" charset="0"/>
              </a:rPr>
              <a:t>3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6253" name="Rectangle 45"/>
          <p:cNvSpPr>
            <a:spLocks noChangeArrowheads="1"/>
          </p:cNvSpPr>
          <p:nvPr/>
        </p:nvSpPr>
        <p:spPr bwMode="auto">
          <a:xfrm>
            <a:off x="2833688" y="5730876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5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6254" name="Rectangle 46"/>
          <p:cNvSpPr>
            <a:spLocks noChangeArrowheads="1"/>
          </p:cNvSpPr>
          <p:nvPr/>
        </p:nvSpPr>
        <p:spPr bwMode="auto">
          <a:xfrm>
            <a:off x="4543425" y="5730876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FF3300"/>
                </a:solidFill>
                <a:latin typeface="Arial Narrow" panose="020B0606020202030204" pitchFamily="34" charset="0"/>
              </a:rPr>
              <a:t>7</a:t>
            </a:r>
            <a:endParaRPr lang="en-US" altLang="en-US">
              <a:solidFill>
                <a:srgbClr val="FF3300"/>
              </a:solidFill>
              <a:latin typeface="Arial Narrow" panose="020B0606020202030204" pitchFamily="34" charset="0"/>
            </a:endParaRPr>
          </a:p>
        </p:txBody>
      </p:sp>
      <p:sp>
        <p:nvSpPr>
          <p:cNvPr id="606255" name="Rectangle 47"/>
          <p:cNvSpPr>
            <a:spLocks noChangeArrowheads="1"/>
          </p:cNvSpPr>
          <p:nvPr/>
        </p:nvSpPr>
        <p:spPr bwMode="auto">
          <a:xfrm>
            <a:off x="7204076" y="5227639"/>
            <a:ext cx="93134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latin typeface="Arial Narrow" panose="020B0606020202030204" pitchFamily="34" charset="0"/>
              </a:rPr>
              <a:t>        5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6256" name="Rectangle 48"/>
          <p:cNvSpPr>
            <a:spLocks noChangeArrowheads="1"/>
          </p:cNvSpPr>
          <p:nvPr/>
        </p:nvSpPr>
        <p:spPr bwMode="auto">
          <a:xfrm>
            <a:off x="2833688" y="6191251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6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6257" name="Rectangle 49"/>
          <p:cNvSpPr>
            <a:spLocks noChangeArrowheads="1"/>
          </p:cNvSpPr>
          <p:nvPr/>
        </p:nvSpPr>
        <p:spPr bwMode="auto">
          <a:xfrm>
            <a:off x="4506913" y="6218239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chemeClr val="accent1"/>
                </a:solidFill>
                <a:latin typeface="Arial Narrow" panose="020B0606020202030204" pitchFamily="34" charset="0"/>
              </a:rPr>
              <a:t>?</a:t>
            </a:r>
            <a:endParaRPr lang="en-US" altLang="en-US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606258" name="Line 50"/>
          <p:cNvSpPr>
            <a:spLocks noChangeShapeType="1"/>
          </p:cNvSpPr>
          <p:nvPr/>
        </p:nvSpPr>
        <p:spPr bwMode="auto">
          <a:xfrm>
            <a:off x="2471739" y="4283076"/>
            <a:ext cx="7718425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259" name="Line 51"/>
          <p:cNvSpPr>
            <a:spLocks noChangeShapeType="1"/>
          </p:cNvSpPr>
          <p:nvPr/>
        </p:nvSpPr>
        <p:spPr bwMode="auto">
          <a:xfrm>
            <a:off x="2479676" y="4795839"/>
            <a:ext cx="771842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260" name="Line 52"/>
          <p:cNvSpPr>
            <a:spLocks noChangeShapeType="1"/>
          </p:cNvSpPr>
          <p:nvPr/>
        </p:nvSpPr>
        <p:spPr bwMode="auto">
          <a:xfrm>
            <a:off x="2447926" y="5241926"/>
            <a:ext cx="7718425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261" name="Line 53"/>
          <p:cNvSpPr>
            <a:spLocks noChangeShapeType="1"/>
          </p:cNvSpPr>
          <p:nvPr/>
        </p:nvSpPr>
        <p:spPr bwMode="auto">
          <a:xfrm flipV="1">
            <a:off x="2471739" y="5719764"/>
            <a:ext cx="771842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262" name="Line 54"/>
          <p:cNvSpPr>
            <a:spLocks noChangeShapeType="1"/>
          </p:cNvSpPr>
          <p:nvPr/>
        </p:nvSpPr>
        <p:spPr bwMode="auto">
          <a:xfrm>
            <a:off x="2451100" y="6175376"/>
            <a:ext cx="7759700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6263" name="Rectangle 55"/>
          <p:cNvSpPr>
            <a:spLocks noChangeArrowheads="1"/>
          </p:cNvSpPr>
          <p:nvPr/>
        </p:nvSpPr>
        <p:spPr bwMode="auto">
          <a:xfrm>
            <a:off x="7154864" y="5684839"/>
            <a:ext cx="158697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FF3300"/>
                </a:solidFill>
                <a:latin typeface="Arial Narrow" panose="020B0606020202030204" pitchFamily="34" charset="0"/>
              </a:rPr>
              <a:t>        </a:t>
            </a:r>
            <a:r>
              <a:rPr lang="en-US" altLang="en-US" sz="3200">
                <a:latin typeface="Arial Narrow" panose="020B0606020202030204" pitchFamily="34" charset="0"/>
              </a:rPr>
              <a:t>4.667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6265" name="Rectangle 57"/>
          <p:cNvSpPr>
            <a:spLocks noChangeArrowheads="1"/>
          </p:cNvSpPr>
          <p:nvPr/>
        </p:nvSpPr>
        <p:spPr bwMode="auto">
          <a:xfrm>
            <a:off x="4495800" y="5715001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chemeClr val="accent1"/>
                </a:solidFill>
                <a:latin typeface="Arial Narrow" panose="020B0606020202030204" pitchFamily="34" charset="0"/>
              </a:rPr>
              <a:t>?</a:t>
            </a:r>
            <a:endParaRPr lang="en-US" altLang="en-US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84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54" grpId="0"/>
      <p:bldP spid="6062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Moving Average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6C4455-E814-49E1-A1AA-BA16D3C42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Forecast for Month 6?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D548-EE76-423C-958A-FA27FB5B614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09283" name="Rectangle 3"/>
          <p:cNvSpPr>
            <a:spLocks noChangeArrowheads="1"/>
          </p:cNvSpPr>
          <p:nvPr/>
        </p:nvSpPr>
        <p:spPr bwMode="auto">
          <a:xfrm>
            <a:off x="2476500" y="5248276"/>
            <a:ext cx="1474788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284" name="Rectangle 4"/>
          <p:cNvSpPr>
            <a:spLocks noChangeArrowheads="1"/>
          </p:cNvSpPr>
          <p:nvPr/>
        </p:nvSpPr>
        <p:spPr bwMode="auto">
          <a:xfrm>
            <a:off x="3960814" y="5248276"/>
            <a:ext cx="2149475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285" name="Rectangle 5"/>
          <p:cNvSpPr>
            <a:spLocks noChangeArrowheads="1"/>
          </p:cNvSpPr>
          <p:nvPr/>
        </p:nvSpPr>
        <p:spPr bwMode="auto">
          <a:xfrm>
            <a:off x="6119814" y="5248276"/>
            <a:ext cx="1825625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286" name="Rectangle 6"/>
          <p:cNvSpPr>
            <a:spLocks noChangeArrowheads="1"/>
          </p:cNvSpPr>
          <p:nvPr/>
        </p:nvSpPr>
        <p:spPr bwMode="auto">
          <a:xfrm>
            <a:off x="7956550" y="5248276"/>
            <a:ext cx="2203450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288" name="Rectangle 8"/>
          <p:cNvSpPr>
            <a:spLocks noChangeArrowheads="1"/>
          </p:cNvSpPr>
          <p:nvPr/>
        </p:nvSpPr>
        <p:spPr bwMode="auto">
          <a:xfrm>
            <a:off x="2446338" y="4789489"/>
            <a:ext cx="301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289" name="Rectangle 9"/>
          <p:cNvSpPr>
            <a:spLocks noChangeArrowheads="1"/>
          </p:cNvSpPr>
          <p:nvPr/>
        </p:nvSpPr>
        <p:spPr bwMode="auto">
          <a:xfrm>
            <a:off x="2476500" y="4789489"/>
            <a:ext cx="147478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290" name="Rectangle 10"/>
          <p:cNvSpPr>
            <a:spLocks noChangeArrowheads="1"/>
          </p:cNvSpPr>
          <p:nvPr/>
        </p:nvSpPr>
        <p:spPr bwMode="auto">
          <a:xfrm>
            <a:off x="3951289" y="478948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291" name="Rectangle 11"/>
          <p:cNvSpPr>
            <a:spLocks noChangeArrowheads="1"/>
          </p:cNvSpPr>
          <p:nvPr/>
        </p:nvSpPr>
        <p:spPr bwMode="auto">
          <a:xfrm>
            <a:off x="3960814" y="4789489"/>
            <a:ext cx="21494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292" name="Rectangle 12"/>
          <p:cNvSpPr>
            <a:spLocks noChangeArrowheads="1"/>
          </p:cNvSpPr>
          <p:nvPr/>
        </p:nvSpPr>
        <p:spPr bwMode="auto">
          <a:xfrm>
            <a:off x="6110289" y="478948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293" name="Rectangle 13"/>
          <p:cNvSpPr>
            <a:spLocks noChangeArrowheads="1"/>
          </p:cNvSpPr>
          <p:nvPr/>
        </p:nvSpPr>
        <p:spPr bwMode="auto">
          <a:xfrm>
            <a:off x="6119814" y="4789489"/>
            <a:ext cx="18256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294" name="Rectangle 14"/>
          <p:cNvSpPr>
            <a:spLocks noChangeArrowheads="1"/>
          </p:cNvSpPr>
          <p:nvPr/>
        </p:nvSpPr>
        <p:spPr bwMode="auto">
          <a:xfrm>
            <a:off x="7945438" y="4789489"/>
            <a:ext cx="1111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295" name="Rectangle 15"/>
          <p:cNvSpPr>
            <a:spLocks noChangeArrowheads="1"/>
          </p:cNvSpPr>
          <p:nvPr/>
        </p:nvSpPr>
        <p:spPr bwMode="auto">
          <a:xfrm>
            <a:off x="7956550" y="4789489"/>
            <a:ext cx="22034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296" name="Rectangle 16"/>
          <p:cNvSpPr>
            <a:spLocks noChangeArrowheads="1"/>
          </p:cNvSpPr>
          <p:nvPr/>
        </p:nvSpPr>
        <p:spPr bwMode="auto">
          <a:xfrm>
            <a:off x="10160001" y="4789489"/>
            <a:ext cx="301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297" name="Rectangle 17"/>
          <p:cNvSpPr>
            <a:spLocks noChangeArrowheads="1"/>
          </p:cNvSpPr>
          <p:nvPr/>
        </p:nvSpPr>
        <p:spPr bwMode="auto">
          <a:xfrm>
            <a:off x="2446338" y="5716588"/>
            <a:ext cx="30162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298" name="Rectangle 18"/>
          <p:cNvSpPr>
            <a:spLocks noChangeArrowheads="1"/>
          </p:cNvSpPr>
          <p:nvPr/>
        </p:nvSpPr>
        <p:spPr bwMode="auto">
          <a:xfrm>
            <a:off x="2476500" y="5716588"/>
            <a:ext cx="1474788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299" name="Rectangle 19"/>
          <p:cNvSpPr>
            <a:spLocks noChangeArrowheads="1"/>
          </p:cNvSpPr>
          <p:nvPr/>
        </p:nvSpPr>
        <p:spPr bwMode="auto">
          <a:xfrm>
            <a:off x="3951289" y="5716588"/>
            <a:ext cx="9525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300" name="Rectangle 20"/>
          <p:cNvSpPr>
            <a:spLocks noChangeArrowheads="1"/>
          </p:cNvSpPr>
          <p:nvPr/>
        </p:nvSpPr>
        <p:spPr bwMode="auto">
          <a:xfrm>
            <a:off x="3960814" y="5716588"/>
            <a:ext cx="2149475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301" name="Rectangle 21"/>
          <p:cNvSpPr>
            <a:spLocks noChangeArrowheads="1"/>
          </p:cNvSpPr>
          <p:nvPr/>
        </p:nvSpPr>
        <p:spPr bwMode="auto">
          <a:xfrm>
            <a:off x="6110289" y="5716588"/>
            <a:ext cx="9525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302" name="Rectangle 22"/>
          <p:cNvSpPr>
            <a:spLocks noChangeArrowheads="1"/>
          </p:cNvSpPr>
          <p:nvPr/>
        </p:nvSpPr>
        <p:spPr bwMode="auto">
          <a:xfrm>
            <a:off x="6119814" y="5716588"/>
            <a:ext cx="1825625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303" name="Rectangle 23"/>
          <p:cNvSpPr>
            <a:spLocks noChangeArrowheads="1"/>
          </p:cNvSpPr>
          <p:nvPr/>
        </p:nvSpPr>
        <p:spPr bwMode="auto">
          <a:xfrm>
            <a:off x="7945438" y="5716588"/>
            <a:ext cx="11112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304" name="Rectangle 24"/>
          <p:cNvSpPr>
            <a:spLocks noChangeArrowheads="1"/>
          </p:cNvSpPr>
          <p:nvPr/>
        </p:nvSpPr>
        <p:spPr bwMode="auto">
          <a:xfrm>
            <a:off x="7956550" y="5716588"/>
            <a:ext cx="2203450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305" name="Rectangle 25"/>
          <p:cNvSpPr>
            <a:spLocks noChangeArrowheads="1"/>
          </p:cNvSpPr>
          <p:nvPr/>
        </p:nvSpPr>
        <p:spPr bwMode="auto">
          <a:xfrm>
            <a:off x="10160001" y="5716588"/>
            <a:ext cx="30163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306" name="Rectangle 26"/>
          <p:cNvSpPr>
            <a:spLocks noChangeArrowheads="1"/>
          </p:cNvSpPr>
          <p:nvPr/>
        </p:nvSpPr>
        <p:spPr bwMode="auto">
          <a:xfrm>
            <a:off x="2462214" y="2819401"/>
            <a:ext cx="7731125" cy="38576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9307" name="Rectangle 27"/>
          <p:cNvSpPr>
            <a:spLocks noChangeArrowheads="1"/>
          </p:cNvSpPr>
          <p:nvPr/>
        </p:nvSpPr>
        <p:spPr bwMode="auto">
          <a:xfrm>
            <a:off x="2619375" y="3278189"/>
            <a:ext cx="93615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00000"/>
                </a:solidFill>
                <a:latin typeface="Arial Narrow" panose="020B0606020202030204" pitchFamily="34" charset="0"/>
              </a:rPr>
              <a:t>Month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9308" name="Rectangle 28"/>
          <p:cNvSpPr>
            <a:spLocks noChangeArrowheads="1"/>
          </p:cNvSpPr>
          <p:nvPr/>
        </p:nvSpPr>
        <p:spPr bwMode="auto">
          <a:xfrm>
            <a:off x="4318050" y="2813051"/>
            <a:ext cx="974627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dirty="0">
                <a:solidFill>
                  <a:srgbClr val="010000"/>
                </a:solidFill>
                <a:latin typeface="Arial Narrow" panose="020B0606020202030204" pitchFamily="34" charset="0"/>
              </a:rPr>
              <a:t>Sales</a:t>
            </a:r>
          </a:p>
          <a:p>
            <a:pPr algn="ctr">
              <a:buClrTx/>
              <a:buFontTx/>
              <a:buNone/>
            </a:pPr>
            <a:r>
              <a:rPr lang="en-US" altLang="en-US" sz="3200" dirty="0">
                <a:solidFill>
                  <a:srgbClr val="010000"/>
                </a:solidFill>
                <a:latin typeface="Arial Narrow" panose="020B0606020202030204" pitchFamily="34" charset="0"/>
              </a:rPr>
              <a:t>(1000)</a:t>
            </a:r>
            <a:endParaRPr lang="en-US" altLang="en-US" dirty="0">
              <a:latin typeface="Arial Narrow" panose="020B0606020202030204" pitchFamily="34" charset="0"/>
            </a:endParaRPr>
          </a:p>
        </p:txBody>
      </p:sp>
      <p:sp>
        <p:nvSpPr>
          <p:cNvPr id="609309" name="Rectangle 29"/>
          <p:cNvSpPr>
            <a:spLocks noChangeArrowheads="1"/>
          </p:cNvSpPr>
          <p:nvPr/>
        </p:nvSpPr>
        <p:spPr bwMode="auto">
          <a:xfrm>
            <a:off x="6781800" y="2913064"/>
            <a:ext cx="241066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Moving Average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9310" name="Rectangle 30"/>
          <p:cNvSpPr>
            <a:spLocks noChangeArrowheads="1"/>
          </p:cNvSpPr>
          <p:nvPr/>
        </p:nvSpPr>
        <p:spPr bwMode="auto">
          <a:xfrm>
            <a:off x="7639051" y="3360739"/>
            <a:ext cx="79669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(n=3)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9311" name="Line 31"/>
          <p:cNvSpPr>
            <a:spLocks noChangeShapeType="1"/>
          </p:cNvSpPr>
          <p:nvPr/>
        </p:nvSpPr>
        <p:spPr bwMode="auto">
          <a:xfrm>
            <a:off x="3951289" y="2835275"/>
            <a:ext cx="1587" cy="382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312" name="Line 32"/>
          <p:cNvSpPr>
            <a:spLocks noChangeShapeType="1"/>
          </p:cNvSpPr>
          <p:nvPr/>
        </p:nvSpPr>
        <p:spPr bwMode="auto">
          <a:xfrm>
            <a:off x="6096001" y="2835275"/>
            <a:ext cx="4763" cy="382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313" name="Rectangle 33"/>
          <p:cNvSpPr>
            <a:spLocks noChangeArrowheads="1"/>
          </p:cNvSpPr>
          <p:nvPr/>
        </p:nvSpPr>
        <p:spPr bwMode="auto">
          <a:xfrm>
            <a:off x="2833688" y="3810001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1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9314" name="Rectangle 34"/>
          <p:cNvSpPr>
            <a:spLocks noChangeArrowheads="1"/>
          </p:cNvSpPr>
          <p:nvPr/>
        </p:nvSpPr>
        <p:spPr bwMode="auto">
          <a:xfrm>
            <a:off x="4543425" y="3810001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4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9315" name="Rectangle 35"/>
          <p:cNvSpPr>
            <a:spLocks noChangeArrowheads="1"/>
          </p:cNvSpPr>
          <p:nvPr/>
        </p:nvSpPr>
        <p:spPr bwMode="auto">
          <a:xfrm>
            <a:off x="7813676" y="3797301"/>
            <a:ext cx="4680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NA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9316" name="Line 36"/>
          <p:cNvSpPr>
            <a:spLocks noChangeShapeType="1"/>
          </p:cNvSpPr>
          <p:nvPr/>
        </p:nvSpPr>
        <p:spPr bwMode="auto">
          <a:xfrm>
            <a:off x="2476501" y="3797301"/>
            <a:ext cx="771842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317" name="Rectangle 37"/>
          <p:cNvSpPr>
            <a:spLocks noChangeArrowheads="1"/>
          </p:cNvSpPr>
          <p:nvPr/>
        </p:nvSpPr>
        <p:spPr bwMode="auto">
          <a:xfrm>
            <a:off x="2833688" y="4300539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2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9318" name="Rectangle 38"/>
          <p:cNvSpPr>
            <a:spLocks noChangeArrowheads="1"/>
          </p:cNvSpPr>
          <p:nvPr/>
        </p:nvSpPr>
        <p:spPr bwMode="auto">
          <a:xfrm>
            <a:off x="4543425" y="4300539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6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9319" name="Rectangle 39"/>
          <p:cNvSpPr>
            <a:spLocks noChangeArrowheads="1"/>
          </p:cNvSpPr>
          <p:nvPr/>
        </p:nvSpPr>
        <p:spPr bwMode="auto">
          <a:xfrm>
            <a:off x="7813676" y="4289426"/>
            <a:ext cx="4680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NA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9320" name="Rectangle 40"/>
          <p:cNvSpPr>
            <a:spLocks noChangeArrowheads="1"/>
          </p:cNvSpPr>
          <p:nvPr/>
        </p:nvSpPr>
        <p:spPr bwMode="auto">
          <a:xfrm>
            <a:off x="2833688" y="4799014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3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9321" name="Rectangle 41"/>
          <p:cNvSpPr>
            <a:spLocks noChangeArrowheads="1"/>
          </p:cNvSpPr>
          <p:nvPr/>
        </p:nvSpPr>
        <p:spPr bwMode="auto">
          <a:xfrm>
            <a:off x="4543425" y="4799014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5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9322" name="Rectangle 42"/>
          <p:cNvSpPr>
            <a:spLocks noChangeArrowheads="1"/>
          </p:cNvSpPr>
          <p:nvPr/>
        </p:nvSpPr>
        <p:spPr bwMode="auto">
          <a:xfrm>
            <a:off x="7813676" y="4786314"/>
            <a:ext cx="4680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NA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9323" name="Rectangle 43"/>
          <p:cNvSpPr>
            <a:spLocks noChangeArrowheads="1"/>
          </p:cNvSpPr>
          <p:nvPr/>
        </p:nvSpPr>
        <p:spPr bwMode="auto">
          <a:xfrm>
            <a:off x="2833688" y="5260976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4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9324" name="Rectangle 44"/>
          <p:cNvSpPr>
            <a:spLocks noChangeArrowheads="1"/>
          </p:cNvSpPr>
          <p:nvPr/>
        </p:nvSpPr>
        <p:spPr bwMode="auto">
          <a:xfrm>
            <a:off x="4543425" y="5260976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latin typeface="Arial Narrow" panose="020B0606020202030204" pitchFamily="34" charset="0"/>
              </a:rPr>
              <a:t>3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9325" name="Rectangle 45"/>
          <p:cNvSpPr>
            <a:spLocks noChangeArrowheads="1"/>
          </p:cNvSpPr>
          <p:nvPr/>
        </p:nvSpPr>
        <p:spPr bwMode="auto">
          <a:xfrm>
            <a:off x="2833688" y="5730876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5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9326" name="Rectangle 46"/>
          <p:cNvSpPr>
            <a:spLocks noChangeArrowheads="1"/>
          </p:cNvSpPr>
          <p:nvPr/>
        </p:nvSpPr>
        <p:spPr bwMode="auto">
          <a:xfrm>
            <a:off x="4543425" y="5730876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7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9327" name="Rectangle 47"/>
          <p:cNvSpPr>
            <a:spLocks noChangeArrowheads="1"/>
          </p:cNvSpPr>
          <p:nvPr/>
        </p:nvSpPr>
        <p:spPr bwMode="auto">
          <a:xfrm>
            <a:off x="7204076" y="5227639"/>
            <a:ext cx="93134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latin typeface="Arial Narrow" panose="020B0606020202030204" pitchFamily="34" charset="0"/>
              </a:rPr>
              <a:t>        5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9328" name="Rectangle 48"/>
          <p:cNvSpPr>
            <a:spLocks noChangeArrowheads="1"/>
          </p:cNvSpPr>
          <p:nvPr/>
        </p:nvSpPr>
        <p:spPr bwMode="auto">
          <a:xfrm>
            <a:off x="2833688" y="6191251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6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9329" name="Rectangle 49"/>
          <p:cNvSpPr>
            <a:spLocks noChangeArrowheads="1"/>
          </p:cNvSpPr>
          <p:nvPr/>
        </p:nvSpPr>
        <p:spPr bwMode="auto">
          <a:xfrm>
            <a:off x="4506913" y="6218239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chemeClr val="accent1"/>
                </a:solidFill>
                <a:latin typeface="Arial Narrow" panose="020B0606020202030204" pitchFamily="34" charset="0"/>
              </a:rPr>
              <a:t>?</a:t>
            </a:r>
            <a:endParaRPr lang="en-US" altLang="en-US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609330" name="Freeform 50"/>
          <p:cNvSpPr>
            <a:spLocks/>
          </p:cNvSpPr>
          <p:nvPr/>
        </p:nvSpPr>
        <p:spPr bwMode="auto">
          <a:xfrm>
            <a:off x="4983163" y="4884738"/>
            <a:ext cx="95250" cy="1211262"/>
          </a:xfrm>
          <a:custGeom>
            <a:avLst/>
            <a:gdLst>
              <a:gd name="T0" fmla="*/ 0 w 69"/>
              <a:gd name="T1" fmla="*/ 23 h 713"/>
              <a:gd name="T2" fmla="*/ 6 w 69"/>
              <a:gd name="T3" fmla="*/ 14 h 713"/>
              <a:gd name="T4" fmla="*/ 6 w 69"/>
              <a:gd name="T5" fmla="*/ 27 h 713"/>
              <a:gd name="T6" fmla="*/ 2 w 69"/>
              <a:gd name="T7" fmla="*/ 25 h 713"/>
              <a:gd name="T8" fmla="*/ 12 w 69"/>
              <a:gd name="T9" fmla="*/ 37 h 713"/>
              <a:gd name="T10" fmla="*/ 10 w 69"/>
              <a:gd name="T11" fmla="*/ 29 h 713"/>
              <a:gd name="T12" fmla="*/ 17 w 69"/>
              <a:gd name="T13" fmla="*/ 69 h 713"/>
              <a:gd name="T14" fmla="*/ 19 w 69"/>
              <a:gd name="T15" fmla="*/ 322 h 713"/>
              <a:gd name="T16" fmla="*/ 29 w 69"/>
              <a:gd name="T17" fmla="*/ 349 h 713"/>
              <a:gd name="T18" fmla="*/ 38 w 69"/>
              <a:gd name="T19" fmla="*/ 360 h 713"/>
              <a:gd name="T20" fmla="*/ 48 w 69"/>
              <a:gd name="T21" fmla="*/ 366 h 713"/>
              <a:gd name="T22" fmla="*/ 58 w 69"/>
              <a:gd name="T23" fmla="*/ 368 h 713"/>
              <a:gd name="T24" fmla="*/ 58 w 69"/>
              <a:gd name="T25" fmla="*/ 345 h 713"/>
              <a:gd name="T26" fmla="*/ 50 w 69"/>
              <a:gd name="T27" fmla="*/ 349 h 713"/>
              <a:gd name="T28" fmla="*/ 50 w 69"/>
              <a:gd name="T29" fmla="*/ 364 h 713"/>
              <a:gd name="T30" fmla="*/ 58 w 69"/>
              <a:gd name="T31" fmla="*/ 345 h 713"/>
              <a:gd name="T32" fmla="*/ 48 w 69"/>
              <a:gd name="T33" fmla="*/ 347 h 713"/>
              <a:gd name="T34" fmla="*/ 38 w 69"/>
              <a:gd name="T35" fmla="*/ 353 h 713"/>
              <a:gd name="T36" fmla="*/ 29 w 69"/>
              <a:gd name="T37" fmla="*/ 364 h 713"/>
              <a:gd name="T38" fmla="*/ 19 w 69"/>
              <a:gd name="T39" fmla="*/ 391 h 713"/>
              <a:gd name="T40" fmla="*/ 17 w 69"/>
              <a:gd name="T41" fmla="*/ 644 h 713"/>
              <a:gd name="T42" fmla="*/ 10 w 69"/>
              <a:gd name="T43" fmla="*/ 684 h 713"/>
              <a:gd name="T44" fmla="*/ 12 w 69"/>
              <a:gd name="T45" fmla="*/ 676 h 713"/>
              <a:gd name="T46" fmla="*/ 2 w 69"/>
              <a:gd name="T47" fmla="*/ 688 h 713"/>
              <a:gd name="T48" fmla="*/ 6 w 69"/>
              <a:gd name="T49" fmla="*/ 686 h 713"/>
              <a:gd name="T50" fmla="*/ 6 w 69"/>
              <a:gd name="T51" fmla="*/ 699 h 713"/>
              <a:gd name="T52" fmla="*/ 0 w 69"/>
              <a:gd name="T53" fmla="*/ 690 h 713"/>
              <a:gd name="T54" fmla="*/ 6 w 69"/>
              <a:gd name="T55" fmla="*/ 711 h 713"/>
              <a:gd name="T56" fmla="*/ 15 w 69"/>
              <a:gd name="T57" fmla="*/ 707 h 713"/>
              <a:gd name="T58" fmla="*/ 25 w 69"/>
              <a:gd name="T59" fmla="*/ 701 h 713"/>
              <a:gd name="T60" fmla="*/ 33 w 69"/>
              <a:gd name="T61" fmla="*/ 684 h 713"/>
              <a:gd name="T62" fmla="*/ 38 w 69"/>
              <a:gd name="T63" fmla="*/ 667 h 713"/>
              <a:gd name="T64" fmla="*/ 40 w 69"/>
              <a:gd name="T65" fmla="*/ 414 h 713"/>
              <a:gd name="T66" fmla="*/ 50 w 69"/>
              <a:gd name="T67" fmla="*/ 374 h 713"/>
              <a:gd name="T68" fmla="*/ 46 w 69"/>
              <a:gd name="T69" fmla="*/ 381 h 713"/>
              <a:gd name="T70" fmla="*/ 56 w 69"/>
              <a:gd name="T71" fmla="*/ 370 h 713"/>
              <a:gd name="T72" fmla="*/ 52 w 69"/>
              <a:gd name="T73" fmla="*/ 372 h 713"/>
              <a:gd name="T74" fmla="*/ 52 w 69"/>
              <a:gd name="T75" fmla="*/ 358 h 713"/>
              <a:gd name="T76" fmla="*/ 58 w 69"/>
              <a:gd name="T77" fmla="*/ 368 h 713"/>
              <a:gd name="T78" fmla="*/ 61 w 69"/>
              <a:gd name="T79" fmla="*/ 366 h 713"/>
              <a:gd name="T80" fmla="*/ 69 w 69"/>
              <a:gd name="T81" fmla="*/ 356 h 713"/>
              <a:gd name="T82" fmla="*/ 61 w 69"/>
              <a:gd name="T83" fmla="*/ 347 h 713"/>
              <a:gd name="T84" fmla="*/ 52 w 69"/>
              <a:gd name="T85" fmla="*/ 343 h 713"/>
              <a:gd name="T86" fmla="*/ 58 w 69"/>
              <a:gd name="T87" fmla="*/ 345 h 713"/>
              <a:gd name="T88" fmla="*/ 46 w 69"/>
              <a:gd name="T89" fmla="*/ 353 h 713"/>
              <a:gd name="T90" fmla="*/ 50 w 69"/>
              <a:gd name="T91" fmla="*/ 339 h 713"/>
              <a:gd name="T92" fmla="*/ 38 w 69"/>
              <a:gd name="T93" fmla="*/ 339 h 713"/>
              <a:gd name="T94" fmla="*/ 42 w 69"/>
              <a:gd name="T95" fmla="*/ 322 h 713"/>
              <a:gd name="T96" fmla="*/ 40 w 69"/>
              <a:gd name="T97" fmla="*/ 69 h 713"/>
              <a:gd name="T98" fmla="*/ 33 w 69"/>
              <a:gd name="T99" fmla="*/ 29 h 713"/>
              <a:gd name="T100" fmla="*/ 25 w 69"/>
              <a:gd name="T101" fmla="*/ 14 h 713"/>
              <a:gd name="T102" fmla="*/ 15 w 69"/>
              <a:gd name="T103" fmla="*/ 6 h 713"/>
              <a:gd name="T104" fmla="*/ 6 w 69"/>
              <a:gd name="T105" fmla="*/ 2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9" h="713">
                <a:moveTo>
                  <a:pt x="0" y="0"/>
                </a:moveTo>
                <a:lnTo>
                  <a:pt x="0" y="23"/>
                </a:lnTo>
                <a:lnTo>
                  <a:pt x="6" y="25"/>
                </a:lnTo>
                <a:lnTo>
                  <a:pt x="6" y="14"/>
                </a:lnTo>
                <a:lnTo>
                  <a:pt x="0" y="23"/>
                </a:lnTo>
                <a:lnTo>
                  <a:pt x="6" y="27"/>
                </a:lnTo>
                <a:lnTo>
                  <a:pt x="12" y="16"/>
                </a:lnTo>
                <a:lnTo>
                  <a:pt x="2" y="25"/>
                </a:lnTo>
                <a:lnTo>
                  <a:pt x="8" y="31"/>
                </a:lnTo>
                <a:lnTo>
                  <a:pt x="12" y="37"/>
                </a:lnTo>
                <a:lnTo>
                  <a:pt x="21" y="29"/>
                </a:lnTo>
                <a:lnTo>
                  <a:pt x="10" y="29"/>
                </a:lnTo>
                <a:lnTo>
                  <a:pt x="15" y="46"/>
                </a:lnTo>
                <a:lnTo>
                  <a:pt x="17" y="69"/>
                </a:lnTo>
                <a:lnTo>
                  <a:pt x="17" y="299"/>
                </a:lnTo>
                <a:lnTo>
                  <a:pt x="19" y="322"/>
                </a:lnTo>
                <a:lnTo>
                  <a:pt x="27" y="339"/>
                </a:lnTo>
                <a:lnTo>
                  <a:pt x="29" y="349"/>
                </a:lnTo>
                <a:lnTo>
                  <a:pt x="33" y="356"/>
                </a:lnTo>
                <a:lnTo>
                  <a:pt x="38" y="360"/>
                </a:lnTo>
                <a:lnTo>
                  <a:pt x="42" y="362"/>
                </a:lnTo>
                <a:lnTo>
                  <a:pt x="48" y="366"/>
                </a:lnTo>
                <a:lnTo>
                  <a:pt x="52" y="366"/>
                </a:lnTo>
                <a:lnTo>
                  <a:pt x="58" y="368"/>
                </a:lnTo>
                <a:lnTo>
                  <a:pt x="58" y="356"/>
                </a:lnTo>
                <a:lnTo>
                  <a:pt x="58" y="345"/>
                </a:lnTo>
                <a:lnTo>
                  <a:pt x="54" y="347"/>
                </a:lnTo>
                <a:lnTo>
                  <a:pt x="50" y="349"/>
                </a:lnTo>
                <a:lnTo>
                  <a:pt x="46" y="356"/>
                </a:lnTo>
                <a:lnTo>
                  <a:pt x="50" y="364"/>
                </a:lnTo>
                <a:lnTo>
                  <a:pt x="54" y="366"/>
                </a:lnTo>
                <a:lnTo>
                  <a:pt x="58" y="345"/>
                </a:lnTo>
                <a:lnTo>
                  <a:pt x="52" y="347"/>
                </a:lnTo>
                <a:lnTo>
                  <a:pt x="48" y="347"/>
                </a:lnTo>
                <a:lnTo>
                  <a:pt x="42" y="351"/>
                </a:lnTo>
                <a:lnTo>
                  <a:pt x="38" y="353"/>
                </a:lnTo>
                <a:lnTo>
                  <a:pt x="33" y="358"/>
                </a:lnTo>
                <a:lnTo>
                  <a:pt x="29" y="364"/>
                </a:lnTo>
                <a:lnTo>
                  <a:pt x="27" y="374"/>
                </a:lnTo>
                <a:lnTo>
                  <a:pt x="19" y="391"/>
                </a:lnTo>
                <a:lnTo>
                  <a:pt x="17" y="414"/>
                </a:lnTo>
                <a:lnTo>
                  <a:pt x="17" y="644"/>
                </a:lnTo>
                <a:lnTo>
                  <a:pt x="15" y="667"/>
                </a:lnTo>
                <a:lnTo>
                  <a:pt x="10" y="684"/>
                </a:lnTo>
                <a:lnTo>
                  <a:pt x="21" y="684"/>
                </a:lnTo>
                <a:lnTo>
                  <a:pt x="12" y="676"/>
                </a:lnTo>
                <a:lnTo>
                  <a:pt x="8" y="684"/>
                </a:lnTo>
                <a:lnTo>
                  <a:pt x="2" y="688"/>
                </a:lnTo>
                <a:lnTo>
                  <a:pt x="12" y="697"/>
                </a:lnTo>
                <a:lnTo>
                  <a:pt x="6" y="686"/>
                </a:lnTo>
                <a:lnTo>
                  <a:pt x="0" y="690"/>
                </a:lnTo>
                <a:lnTo>
                  <a:pt x="6" y="699"/>
                </a:lnTo>
                <a:lnTo>
                  <a:pt x="6" y="688"/>
                </a:lnTo>
                <a:lnTo>
                  <a:pt x="0" y="690"/>
                </a:lnTo>
                <a:lnTo>
                  <a:pt x="0" y="713"/>
                </a:lnTo>
                <a:lnTo>
                  <a:pt x="6" y="711"/>
                </a:lnTo>
                <a:lnTo>
                  <a:pt x="10" y="711"/>
                </a:lnTo>
                <a:lnTo>
                  <a:pt x="15" y="707"/>
                </a:lnTo>
                <a:lnTo>
                  <a:pt x="19" y="705"/>
                </a:lnTo>
                <a:lnTo>
                  <a:pt x="25" y="701"/>
                </a:lnTo>
                <a:lnTo>
                  <a:pt x="29" y="693"/>
                </a:lnTo>
                <a:lnTo>
                  <a:pt x="33" y="684"/>
                </a:lnTo>
                <a:lnTo>
                  <a:pt x="33" y="684"/>
                </a:lnTo>
                <a:lnTo>
                  <a:pt x="38" y="667"/>
                </a:lnTo>
                <a:lnTo>
                  <a:pt x="40" y="644"/>
                </a:lnTo>
                <a:lnTo>
                  <a:pt x="40" y="414"/>
                </a:lnTo>
                <a:lnTo>
                  <a:pt x="42" y="391"/>
                </a:lnTo>
                <a:lnTo>
                  <a:pt x="50" y="374"/>
                </a:lnTo>
                <a:lnTo>
                  <a:pt x="38" y="374"/>
                </a:lnTo>
                <a:lnTo>
                  <a:pt x="46" y="381"/>
                </a:lnTo>
                <a:lnTo>
                  <a:pt x="50" y="376"/>
                </a:lnTo>
                <a:lnTo>
                  <a:pt x="56" y="370"/>
                </a:lnTo>
                <a:lnTo>
                  <a:pt x="46" y="360"/>
                </a:lnTo>
                <a:lnTo>
                  <a:pt x="52" y="372"/>
                </a:lnTo>
                <a:lnTo>
                  <a:pt x="58" y="368"/>
                </a:lnTo>
                <a:lnTo>
                  <a:pt x="52" y="358"/>
                </a:lnTo>
                <a:lnTo>
                  <a:pt x="52" y="370"/>
                </a:lnTo>
                <a:lnTo>
                  <a:pt x="58" y="368"/>
                </a:lnTo>
                <a:lnTo>
                  <a:pt x="58" y="368"/>
                </a:lnTo>
                <a:lnTo>
                  <a:pt x="61" y="366"/>
                </a:lnTo>
                <a:lnTo>
                  <a:pt x="65" y="364"/>
                </a:lnTo>
                <a:lnTo>
                  <a:pt x="69" y="356"/>
                </a:lnTo>
                <a:lnTo>
                  <a:pt x="65" y="349"/>
                </a:lnTo>
                <a:lnTo>
                  <a:pt x="61" y="347"/>
                </a:lnTo>
                <a:lnTo>
                  <a:pt x="58" y="345"/>
                </a:lnTo>
                <a:lnTo>
                  <a:pt x="52" y="343"/>
                </a:lnTo>
                <a:lnTo>
                  <a:pt x="52" y="355"/>
                </a:lnTo>
                <a:lnTo>
                  <a:pt x="58" y="345"/>
                </a:lnTo>
                <a:lnTo>
                  <a:pt x="52" y="341"/>
                </a:lnTo>
                <a:lnTo>
                  <a:pt x="46" y="353"/>
                </a:lnTo>
                <a:lnTo>
                  <a:pt x="56" y="343"/>
                </a:lnTo>
                <a:lnTo>
                  <a:pt x="50" y="339"/>
                </a:lnTo>
                <a:lnTo>
                  <a:pt x="46" y="332"/>
                </a:lnTo>
                <a:lnTo>
                  <a:pt x="38" y="339"/>
                </a:lnTo>
                <a:lnTo>
                  <a:pt x="50" y="339"/>
                </a:lnTo>
                <a:lnTo>
                  <a:pt x="42" y="322"/>
                </a:lnTo>
                <a:lnTo>
                  <a:pt x="40" y="299"/>
                </a:lnTo>
                <a:lnTo>
                  <a:pt x="40" y="69"/>
                </a:lnTo>
                <a:lnTo>
                  <a:pt x="38" y="46"/>
                </a:lnTo>
                <a:lnTo>
                  <a:pt x="33" y="29"/>
                </a:lnTo>
                <a:lnTo>
                  <a:pt x="29" y="20"/>
                </a:lnTo>
                <a:lnTo>
                  <a:pt x="25" y="14"/>
                </a:lnTo>
                <a:lnTo>
                  <a:pt x="19" y="8"/>
                </a:lnTo>
                <a:lnTo>
                  <a:pt x="15" y="6"/>
                </a:lnTo>
                <a:lnTo>
                  <a:pt x="10" y="2"/>
                </a:lnTo>
                <a:lnTo>
                  <a:pt x="6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9331" name="Line 51"/>
          <p:cNvSpPr>
            <a:spLocks noChangeShapeType="1"/>
          </p:cNvSpPr>
          <p:nvPr/>
        </p:nvSpPr>
        <p:spPr bwMode="auto">
          <a:xfrm>
            <a:off x="2471739" y="4283076"/>
            <a:ext cx="7718425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332" name="Line 52"/>
          <p:cNvSpPr>
            <a:spLocks noChangeShapeType="1"/>
          </p:cNvSpPr>
          <p:nvPr/>
        </p:nvSpPr>
        <p:spPr bwMode="auto">
          <a:xfrm>
            <a:off x="2479676" y="4795839"/>
            <a:ext cx="771842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333" name="Line 53"/>
          <p:cNvSpPr>
            <a:spLocks noChangeShapeType="1"/>
          </p:cNvSpPr>
          <p:nvPr/>
        </p:nvSpPr>
        <p:spPr bwMode="auto">
          <a:xfrm>
            <a:off x="2447926" y="5241926"/>
            <a:ext cx="7718425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334" name="Line 54"/>
          <p:cNvSpPr>
            <a:spLocks noChangeShapeType="1"/>
          </p:cNvSpPr>
          <p:nvPr/>
        </p:nvSpPr>
        <p:spPr bwMode="auto">
          <a:xfrm flipV="1">
            <a:off x="2471739" y="5719764"/>
            <a:ext cx="771842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335" name="Line 55"/>
          <p:cNvSpPr>
            <a:spLocks noChangeShapeType="1"/>
          </p:cNvSpPr>
          <p:nvPr/>
        </p:nvSpPr>
        <p:spPr bwMode="auto">
          <a:xfrm>
            <a:off x="2451100" y="6175376"/>
            <a:ext cx="7759700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336" name="Freeform 56"/>
          <p:cNvSpPr>
            <a:spLocks/>
          </p:cNvSpPr>
          <p:nvPr/>
        </p:nvSpPr>
        <p:spPr bwMode="auto">
          <a:xfrm>
            <a:off x="5205413" y="5511800"/>
            <a:ext cx="1797050" cy="882650"/>
          </a:xfrm>
          <a:custGeom>
            <a:avLst/>
            <a:gdLst>
              <a:gd name="T0" fmla="*/ 0 w 1019"/>
              <a:gd name="T1" fmla="*/ 0 h 519"/>
              <a:gd name="T2" fmla="*/ 921 w 1019"/>
              <a:gd name="T3" fmla="*/ 259 h 519"/>
              <a:gd name="T4" fmla="*/ 590 w 1019"/>
              <a:gd name="T5" fmla="*/ 447 h 519"/>
              <a:gd name="T6" fmla="*/ 993 w 1019"/>
              <a:gd name="T7" fmla="*/ 519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9" h="519">
                <a:moveTo>
                  <a:pt x="0" y="0"/>
                </a:moveTo>
                <a:cubicBezTo>
                  <a:pt x="153" y="43"/>
                  <a:pt x="823" y="185"/>
                  <a:pt x="921" y="259"/>
                </a:cubicBezTo>
                <a:cubicBezTo>
                  <a:pt x="1019" y="333"/>
                  <a:pt x="578" y="404"/>
                  <a:pt x="590" y="447"/>
                </a:cubicBezTo>
                <a:cubicBezTo>
                  <a:pt x="602" y="490"/>
                  <a:pt x="909" y="504"/>
                  <a:pt x="993" y="519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9337" name="Rectangle 57"/>
          <p:cNvSpPr>
            <a:spLocks noChangeArrowheads="1"/>
          </p:cNvSpPr>
          <p:nvPr/>
        </p:nvSpPr>
        <p:spPr bwMode="auto">
          <a:xfrm>
            <a:off x="7154864" y="5684839"/>
            <a:ext cx="158697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FF3300"/>
                </a:solidFill>
                <a:latin typeface="Arial Narrow" panose="020B0606020202030204" pitchFamily="34" charset="0"/>
              </a:rPr>
              <a:t>        </a:t>
            </a:r>
            <a:r>
              <a:rPr lang="en-US" altLang="en-US" sz="3200">
                <a:latin typeface="Arial Narrow" panose="020B0606020202030204" pitchFamily="34" charset="0"/>
              </a:rPr>
              <a:t>4.667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9338" name="Rectangle 58"/>
          <p:cNvSpPr>
            <a:spLocks noChangeArrowheads="1"/>
          </p:cNvSpPr>
          <p:nvPr/>
        </p:nvSpPr>
        <p:spPr bwMode="auto">
          <a:xfrm>
            <a:off x="7161214" y="6156326"/>
            <a:ext cx="184665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FF3300"/>
                </a:solidFill>
                <a:latin typeface="Arial Narrow" panose="020B0606020202030204" pitchFamily="34" charset="0"/>
              </a:rPr>
              <a:t>(5+3+7)/3=5</a:t>
            </a:r>
            <a:endParaRPr lang="en-US" altLang="en-US">
              <a:solidFill>
                <a:srgbClr val="FF33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83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330" grpId="0" animBg="1"/>
      <p:bldP spid="609336" grpId="0" animBg="1"/>
      <p:bldP spid="6093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65640C-CA76-4C72-AC58-FD4459A6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Exercise: Using MA to forecast week 6-10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D71894-B569-AFCD-5B1B-43D07F474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Using 5-period Moving Average method to predict the values of week 6 - 10. Calculate the MSE of this prediction.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CF041A-3481-94D4-9170-C6B080A42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07993"/>
              </p:ext>
            </p:extLst>
          </p:nvPr>
        </p:nvGraphicFramePr>
        <p:xfrm>
          <a:off x="3527964" y="2848654"/>
          <a:ext cx="4947980" cy="2653464"/>
        </p:xfrm>
        <a:graphic>
          <a:graphicData uri="http://schemas.openxmlformats.org/drawingml/2006/table">
            <a:tbl>
              <a:tblPr firstRow="1" firstCol="1" bandRow="1"/>
              <a:tblGrid>
                <a:gridCol w="989596">
                  <a:extLst>
                    <a:ext uri="{9D8B030D-6E8A-4147-A177-3AD203B41FA5}">
                      <a16:colId xmlns:a16="http://schemas.microsoft.com/office/drawing/2014/main" val="1133987550"/>
                    </a:ext>
                  </a:extLst>
                </a:gridCol>
                <a:gridCol w="989596">
                  <a:extLst>
                    <a:ext uri="{9D8B030D-6E8A-4147-A177-3AD203B41FA5}">
                      <a16:colId xmlns:a16="http://schemas.microsoft.com/office/drawing/2014/main" val="3083626708"/>
                    </a:ext>
                  </a:extLst>
                </a:gridCol>
                <a:gridCol w="989596">
                  <a:extLst>
                    <a:ext uri="{9D8B030D-6E8A-4147-A177-3AD203B41FA5}">
                      <a16:colId xmlns:a16="http://schemas.microsoft.com/office/drawing/2014/main" val="1826373604"/>
                    </a:ext>
                  </a:extLst>
                </a:gridCol>
                <a:gridCol w="989596">
                  <a:extLst>
                    <a:ext uri="{9D8B030D-6E8A-4147-A177-3AD203B41FA5}">
                      <a16:colId xmlns:a16="http://schemas.microsoft.com/office/drawing/2014/main" val="1995610227"/>
                    </a:ext>
                  </a:extLst>
                </a:gridCol>
                <a:gridCol w="989596">
                  <a:extLst>
                    <a:ext uri="{9D8B030D-6E8A-4147-A177-3AD203B41FA5}">
                      <a16:colId xmlns:a16="http://schemas.microsoft.com/office/drawing/2014/main" val="3735149554"/>
                    </a:ext>
                  </a:extLst>
                </a:gridCol>
              </a:tblGrid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 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Y.hat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e^2(t)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23201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034323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173513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433175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361071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745703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749010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876819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980490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181452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338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66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Exponential Smoothing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8" name="Rectangle 3"/>
              <p:cNvSpPr>
                <a:spLocks noGrp="1" noChangeArrowheads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Formally, the exponential smoothing equation is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2"/>
                <a:r>
                  <a:rPr lang="en-US" dirty="0"/>
                  <a:t>      = forecast value for the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i="1" dirty="0">
                    <a:sym typeface="Symbol" panose="05050102010706020507" pitchFamily="18" charset="2"/>
                  </a:rPr>
                  <a:t></a:t>
                </a:r>
                <a:r>
                  <a:rPr lang="en-US" dirty="0">
                    <a:sym typeface="Symbol" panose="05050102010706020507" pitchFamily="18" charset="2"/>
                  </a:rPr>
                  <a:t>   = smoothing constant.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𝑌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  = observed value of series in period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𝑡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.</a:t>
                </a:r>
              </a:p>
              <a:p>
                <a:pPr lvl="2"/>
                <a:endParaRPr lang="en-US" dirty="0">
                  <a:sym typeface="Symbol" panose="05050102010706020507" pitchFamily="18" charset="2"/>
                </a:endParaRPr>
              </a:p>
              <a:p>
                <a:pPr lvl="1"/>
                <a:r>
                  <a:rPr lang="en-US" dirty="0"/>
                  <a:t>The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is based on weighting the most recent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a weight </a:t>
                </a:r>
                <a:r>
                  <a:rPr lang="en-US" dirty="0">
                    <a:sym typeface="Symbol" panose="05050102010706020507" pitchFamily="18" charset="2"/>
                  </a:rPr>
                  <a:t> and weighting the most recent forecast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with a weight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1−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𝛼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19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968" t="-1828" r="-1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D548-EE76-423C-958A-FA27FB5B6146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4" name="Object 4"/>
              <p:cNvSpPr txBox="1"/>
              <p:nvPr/>
            </p:nvSpPr>
            <p:spPr bwMode="auto">
              <a:xfrm>
                <a:off x="4095135" y="1441869"/>
                <a:ext cx="4001730" cy="589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19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95135" y="1441869"/>
                <a:ext cx="4001730" cy="589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Object 5"/>
              <p:cNvSpPr txBox="1"/>
              <p:nvPr/>
            </p:nvSpPr>
            <p:spPr bwMode="auto">
              <a:xfrm>
                <a:off x="1583890" y="2232663"/>
                <a:ext cx="406400" cy="425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9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83890" y="2232663"/>
                <a:ext cx="406400" cy="425450"/>
              </a:xfrm>
              <a:prstGeom prst="rect">
                <a:avLst/>
              </a:prstGeom>
              <a:blipFill>
                <a:blip r:embed="rId4"/>
                <a:stretch>
                  <a:fillRect t="-1429" r="-1515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99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Exponential Smoothing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20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implication of exponential smoothing can be better seen if the previous equation is expanded by replacing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its components as follows: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22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968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D548-EE76-423C-958A-FA27FB5B6146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8" name="Object 4"/>
              <p:cNvSpPr txBox="1"/>
              <p:nvPr/>
            </p:nvSpPr>
            <p:spPr bwMode="auto">
              <a:xfrm>
                <a:off x="1820059" y="2571224"/>
                <a:ext cx="8691612" cy="297901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US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1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0059" y="2571224"/>
                <a:ext cx="8691612" cy="29790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4254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Exponential Smoothing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value of smoothing constant </a:t>
                </a:r>
                <a:r>
                  <a:rPr lang="en-US" dirty="0">
                    <a:sym typeface="Symbol" panose="05050102010706020507" pitchFamily="18" charset="2"/>
                  </a:rPr>
                  <a:t> must be between 0 and 1</a:t>
                </a: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i="1" dirty="0">
                    <a:sym typeface="Symbol" panose="05050102010706020507" pitchFamily="18" charset="2"/>
                  </a:rPr>
                  <a:t></a:t>
                </a:r>
                <a:r>
                  <a:rPr lang="en-US" dirty="0">
                    <a:sym typeface="Symbol" panose="05050102010706020507" pitchFamily="18" charset="2"/>
                  </a:rPr>
                  <a:t> can not be equal to 0 or 1.</a:t>
                </a: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dirty="0"/>
                  <a:t>To estimate the best</a:t>
                </a:r>
                <a:r>
                  <a:rPr lang="en-US" b="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𝛼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, Forecasts are computed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𝛼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equal to .1, .2, .3, …, .9 and the sum of squared forecast error is computed for each.</a:t>
                </a:r>
              </a:p>
              <a:p>
                <a:endParaRPr lang="en-US" dirty="0">
                  <a:sym typeface="Symbol" panose="05050102010706020507" pitchFamily="18" charset="2"/>
                </a:endParaRPr>
              </a:p>
              <a:p>
                <a:r>
                  <a:rPr lang="en-US" dirty="0">
                    <a:sym typeface="Symbol" panose="05050102010706020507" pitchFamily="18" charset="2"/>
                  </a:rPr>
                  <a:t>The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𝛼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 with </a:t>
                </a:r>
                <a:r>
                  <a:rPr lang="en-US" b="1" u="sng" dirty="0">
                    <a:sym typeface="Symbol" panose="05050102010706020507" pitchFamily="18" charset="2"/>
                  </a:rPr>
                  <a:t>the smallest MSE</a:t>
                </a:r>
                <a:r>
                  <a:rPr lang="en-US" b="1" i="1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is chosen for the best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</m:oMath>
                </a14:m>
                <a:r>
                  <a:rPr lang="en-US" dirty="0">
                    <a:sym typeface="Symbol" panose="05050102010706020507" pitchFamily="18" charset="2"/>
                  </a:rPr>
                  <a:t>using in producing the future forecasts.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19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968" t="-1828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D548-EE76-423C-958A-FA27FB5B614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319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65640C-CA76-4C72-AC58-FD4459A6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Exercise: Using ES to forecast week 6-10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9D71894-B569-AFCD-5B1B-43D07F4747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Using Exponential Smoothing method with (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dirty="0"/>
                  <a:t>=0.2) to predict the values of week 6 - 10.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en-US" dirty="0"/>
                  <a:t> for the initial forecasting. Calculate the MSE of this prediction.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9D71894-B569-AFCD-5B1B-43D07F4747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8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CF041A-3481-94D4-9170-C6B080A42238}"/>
              </a:ext>
            </a:extLst>
          </p:cNvPr>
          <p:cNvGraphicFramePr>
            <a:graphicFrameLocks noGrp="1"/>
          </p:cNvGraphicFramePr>
          <p:nvPr/>
        </p:nvGraphicFramePr>
        <p:xfrm>
          <a:off x="3527964" y="2848654"/>
          <a:ext cx="4947980" cy="2653464"/>
        </p:xfrm>
        <a:graphic>
          <a:graphicData uri="http://schemas.openxmlformats.org/drawingml/2006/table">
            <a:tbl>
              <a:tblPr firstRow="1" firstCol="1" bandRow="1"/>
              <a:tblGrid>
                <a:gridCol w="989596">
                  <a:extLst>
                    <a:ext uri="{9D8B030D-6E8A-4147-A177-3AD203B41FA5}">
                      <a16:colId xmlns:a16="http://schemas.microsoft.com/office/drawing/2014/main" val="1133987550"/>
                    </a:ext>
                  </a:extLst>
                </a:gridCol>
                <a:gridCol w="989596">
                  <a:extLst>
                    <a:ext uri="{9D8B030D-6E8A-4147-A177-3AD203B41FA5}">
                      <a16:colId xmlns:a16="http://schemas.microsoft.com/office/drawing/2014/main" val="3083626708"/>
                    </a:ext>
                  </a:extLst>
                </a:gridCol>
                <a:gridCol w="989596">
                  <a:extLst>
                    <a:ext uri="{9D8B030D-6E8A-4147-A177-3AD203B41FA5}">
                      <a16:colId xmlns:a16="http://schemas.microsoft.com/office/drawing/2014/main" val="1826373604"/>
                    </a:ext>
                  </a:extLst>
                </a:gridCol>
                <a:gridCol w="989596">
                  <a:extLst>
                    <a:ext uri="{9D8B030D-6E8A-4147-A177-3AD203B41FA5}">
                      <a16:colId xmlns:a16="http://schemas.microsoft.com/office/drawing/2014/main" val="1995610227"/>
                    </a:ext>
                  </a:extLst>
                </a:gridCol>
                <a:gridCol w="989596">
                  <a:extLst>
                    <a:ext uri="{9D8B030D-6E8A-4147-A177-3AD203B41FA5}">
                      <a16:colId xmlns:a16="http://schemas.microsoft.com/office/drawing/2014/main" val="3735149554"/>
                    </a:ext>
                  </a:extLst>
                </a:gridCol>
              </a:tblGrid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 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Y.hat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e^2(t)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23201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034323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173513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433175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361071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745703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749010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876819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980490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181452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338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307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65640C-CA76-4C72-AC58-FD4459A6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Exercise: Using ES to forecast week 6-10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9D71894-B569-AFCD-5B1B-43D07F4747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Using Exponential Smoothing method with (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dirty="0"/>
                  <a:t>=0.3) to predict the values of week 6 - 10.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en-US" dirty="0"/>
                  <a:t> for the initial forecasting. Calculate the MSE of this prediction.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9D71894-B569-AFCD-5B1B-43D07F4747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8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CF041A-3481-94D4-9170-C6B080A42238}"/>
              </a:ext>
            </a:extLst>
          </p:cNvPr>
          <p:cNvGraphicFramePr>
            <a:graphicFrameLocks noGrp="1"/>
          </p:cNvGraphicFramePr>
          <p:nvPr/>
        </p:nvGraphicFramePr>
        <p:xfrm>
          <a:off x="3527964" y="2848654"/>
          <a:ext cx="4947980" cy="2653464"/>
        </p:xfrm>
        <a:graphic>
          <a:graphicData uri="http://schemas.openxmlformats.org/drawingml/2006/table">
            <a:tbl>
              <a:tblPr firstRow="1" firstCol="1" bandRow="1"/>
              <a:tblGrid>
                <a:gridCol w="989596">
                  <a:extLst>
                    <a:ext uri="{9D8B030D-6E8A-4147-A177-3AD203B41FA5}">
                      <a16:colId xmlns:a16="http://schemas.microsoft.com/office/drawing/2014/main" val="1133987550"/>
                    </a:ext>
                  </a:extLst>
                </a:gridCol>
                <a:gridCol w="989596">
                  <a:extLst>
                    <a:ext uri="{9D8B030D-6E8A-4147-A177-3AD203B41FA5}">
                      <a16:colId xmlns:a16="http://schemas.microsoft.com/office/drawing/2014/main" val="3083626708"/>
                    </a:ext>
                  </a:extLst>
                </a:gridCol>
                <a:gridCol w="989596">
                  <a:extLst>
                    <a:ext uri="{9D8B030D-6E8A-4147-A177-3AD203B41FA5}">
                      <a16:colId xmlns:a16="http://schemas.microsoft.com/office/drawing/2014/main" val="1826373604"/>
                    </a:ext>
                  </a:extLst>
                </a:gridCol>
                <a:gridCol w="989596">
                  <a:extLst>
                    <a:ext uri="{9D8B030D-6E8A-4147-A177-3AD203B41FA5}">
                      <a16:colId xmlns:a16="http://schemas.microsoft.com/office/drawing/2014/main" val="1995610227"/>
                    </a:ext>
                  </a:extLst>
                </a:gridCol>
                <a:gridCol w="989596">
                  <a:extLst>
                    <a:ext uri="{9D8B030D-6E8A-4147-A177-3AD203B41FA5}">
                      <a16:colId xmlns:a16="http://schemas.microsoft.com/office/drawing/2014/main" val="3735149554"/>
                    </a:ext>
                  </a:extLst>
                </a:gridCol>
              </a:tblGrid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 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Y.hat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e^2(t)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23201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034323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173513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433175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361071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745703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749010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876819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980490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181452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338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24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85C3-2FE5-C8A9-C7D9-A0B37A7D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A6386-D58D-BA68-AE25-4BF808554D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Forecasting is a technique that uses historical data as inputs to make informed estimates that are predictive in determining the direction of future trends.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Notations: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the time index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the true value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the predicted(estimated) value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the forecast error of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/>
                  <a:t>.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i="1" dirty="0"/>
              </a:p>
              <a:p>
                <a:r>
                  <a:rPr lang="en-US" dirty="0"/>
                  <a:t>Prediction Performance:</a:t>
                </a:r>
              </a:p>
              <a:p>
                <a:pPr lvl="1"/>
                <a:r>
                  <a:rPr lang="en-US" dirty="0"/>
                  <a:t>Mean Squared Error (MSE)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8A6386-D58D-BA68-AE25-4BF808554D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8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40179-59F6-B5B5-B840-A595E677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ISE224 Python for Engineers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CFCD5-8364-5D65-0A64-17A71576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AFD8-FB64-4A1E-8359-4A4CDB4E9843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527882-5617-F76A-FEBB-CBE5B42B0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357" y="1692217"/>
            <a:ext cx="4077486" cy="295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5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DE4AE536-27FC-4800-8A3D-514EAB7C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Naive Approach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86483739-71D1-4270-96B8-D85EA9274D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The naive method for prediction is a simple forecasting technique that assumes that the future value of a time series will be equal to the present value.</a:t>
                </a:r>
              </a:p>
              <a:p>
                <a:endParaRPr lang="en-US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en-US" dirty="0"/>
              </a:p>
              <a:p>
                <a:r>
                  <a:rPr lang="en-US" altLang="en-US" dirty="0"/>
                  <a:t>Using naïve method to predict the values of week 6 - 10. Calculate the MSE of this prediction.</a:t>
                </a:r>
              </a:p>
              <a:p>
                <a:endParaRPr lang="en-US" altLang="en-US" dirty="0"/>
              </a:p>
              <a:p>
                <a:pPr marL="0" indent="0">
                  <a:buNone/>
                </a:pPr>
                <a:endParaRPr lang="en-US" alt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5" name="Content Placeholder 14">
                <a:extLst>
                  <a:ext uri="{FF2B5EF4-FFF2-40B4-BE49-F238E27FC236}">
                    <a16:creationId xmlns:a16="http://schemas.microsoft.com/office/drawing/2014/main" id="{86483739-71D1-4270-96B8-D85EA9274D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8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F73-1059-44AB-BD0D-71CB254319E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90851" name="Rectangle 3"/>
          <p:cNvSpPr>
            <a:spLocks noChangeArrowheads="1"/>
          </p:cNvSpPr>
          <p:nvPr/>
        </p:nvSpPr>
        <p:spPr bwMode="auto">
          <a:xfrm>
            <a:off x="1828800" y="1123343"/>
            <a:ext cx="8153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8954" tIns="48608" rIns="98954" bIns="48608"/>
          <a:lstStyle>
            <a:lvl1pPr marL="342900" indent="-342900">
              <a:spcBef>
                <a:spcPct val="20000"/>
              </a:spcBef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ü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1413" indent="-227013">
              <a:spcBef>
                <a:spcPct val="20000"/>
              </a:spcBef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98613" indent="-227013">
              <a:spcBef>
                <a:spcPct val="20000"/>
              </a:spcBef>
              <a:buChar char="ü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5813" indent="-227013">
              <a:spcBef>
                <a:spcPct val="20000"/>
              </a:spcBef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3013" indent="-227013" fontAlgn="base">
              <a:spcBef>
                <a:spcPct val="20000"/>
              </a:spcBef>
              <a:spcAft>
                <a:spcPct val="0"/>
              </a:spcAft>
              <a:buClr>
                <a:srgbClr val="B82629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0213" indent="-227013" fontAlgn="base">
              <a:spcBef>
                <a:spcPct val="20000"/>
              </a:spcBef>
              <a:spcAft>
                <a:spcPct val="0"/>
              </a:spcAft>
              <a:buClr>
                <a:srgbClr val="B82629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7413" indent="-227013" fontAlgn="base">
              <a:spcBef>
                <a:spcPct val="20000"/>
              </a:spcBef>
              <a:spcAft>
                <a:spcPct val="0"/>
              </a:spcAft>
              <a:buClr>
                <a:srgbClr val="B82629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4613" indent="-227013" fontAlgn="base">
              <a:spcBef>
                <a:spcPct val="20000"/>
              </a:spcBef>
              <a:spcAft>
                <a:spcPct val="0"/>
              </a:spcAft>
              <a:buClr>
                <a:srgbClr val="B82629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spcBef>
                <a:spcPct val="40000"/>
              </a:spcBef>
              <a:buNone/>
            </a:pPr>
            <a:endParaRPr lang="en-US" altLang="en-US" sz="29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B1815D-4B81-414D-0532-B79933FF7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5949"/>
              </p:ext>
            </p:extLst>
          </p:nvPr>
        </p:nvGraphicFramePr>
        <p:xfrm>
          <a:off x="3779634" y="3997946"/>
          <a:ext cx="4947980" cy="2653464"/>
        </p:xfrm>
        <a:graphic>
          <a:graphicData uri="http://schemas.openxmlformats.org/drawingml/2006/table">
            <a:tbl>
              <a:tblPr firstRow="1" firstCol="1" bandRow="1"/>
              <a:tblGrid>
                <a:gridCol w="989596">
                  <a:extLst>
                    <a:ext uri="{9D8B030D-6E8A-4147-A177-3AD203B41FA5}">
                      <a16:colId xmlns:a16="http://schemas.microsoft.com/office/drawing/2014/main" val="1133987550"/>
                    </a:ext>
                  </a:extLst>
                </a:gridCol>
                <a:gridCol w="989596">
                  <a:extLst>
                    <a:ext uri="{9D8B030D-6E8A-4147-A177-3AD203B41FA5}">
                      <a16:colId xmlns:a16="http://schemas.microsoft.com/office/drawing/2014/main" val="3083626708"/>
                    </a:ext>
                  </a:extLst>
                </a:gridCol>
                <a:gridCol w="989596">
                  <a:extLst>
                    <a:ext uri="{9D8B030D-6E8A-4147-A177-3AD203B41FA5}">
                      <a16:colId xmlns:a16="http://schemas.microsoft.com/office/drawing/2014/main" val="1826373604"/>
                    </a:ext>
                  </a:extLst>
                </a:gridCol>
                <a:gridCol w="989596">
                  <a:extLst>
                    <a:ext uri="{9D8B030D-6E8A-4147-A177-3AD203B41FA5}">
                      <a16:colId xmlns:a16="http://schemas.microsoft.com/office/drawing/2014/main" val="1995610227"/>
                    </a:ext>
                  </a:extLst>
                </a:gridCol>
                <a:gridCol w="989596">
                  <a:extLst>
                    <a:ext uri="{9D8B030D-6E8A-4147-A177-3AD203B41FA5}">
                      <a16:colId xmlns:a16="http://schemas.microsoft.com/office/drawing/2014/main" val="3735149554"/>
                    </a:ext>
                  </a:extLst>
                </a:gridCol>
              </a:tblGrid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 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Y.hat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e^2(t)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23201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034323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173513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433175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361071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745703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749010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876819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980490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181452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338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9384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When data values increase over time, they are said to be </a:t>
                </a:r>
                <a:r>
                  <a:rPr lang="en-US" sz="1800" b="1" dirty="0"/>
                  <a:t>nonstationary</a:t>
                </a:r>
                <a:r>
                  <a:rPr lang="en-US" sz="1800" dirty="0"/>
                  <a:t> in level or to have a </a:t>
                </a:r>
                <a:r>
                  <a:rPr lang="en-US" sz="1800" b="1" dirty="0"/>
                  <a:t>trend</a:t>
                </a:r>
                <a:r>
                  <a:rPr lang="en-US" sz="1800" dirty="0"/>
                  <a:t>.</a:t>
                </a:r>
              </a:p>
              <a:p>
                <a:endParaRPr lang="en-US" sz="1800" dirty="0"/>
              </a:p>
              <a:p>
                <a:r>
                  <a:rPr lang="en-US" sz="1800" dirty="0"/>
                  <a:t>For the data with trend, if we apply the naïve method, the forecasting will be consistently low/high. </a:t>
                </a:r>
              </a:p>
              <a:p>
                <a:endParaRPr lang="en-US" sz="2000" dirty="0"/>
              </a:p>
              <a:p>
                <a:r>
                  <a:rPr lang="en-US" sz="2000" b="1" u="sng" dirty="0"/>
                  <a:t>Naïve Trend Model:</a:t>
                </a:r>
              </a:p>
              <a:p>
                <a:pPr lvl="1"/>
                <a:r>
                  <a:rPr lang="en-US" sz="1600" dirty="0"/>
                  <a:t>Adjust the naïve method to take trend into consideration by adding the difference between two periods.</a:t>
                </a:r>
              </a:p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acc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975" t="-1075" r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Trend Model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2"/>
          </p:nvPr>
        </p:nvGraphicFramePr>
        <p:xfrm>
          <a:off x="6162871" y="1499938"/>
          <a:ext cx="5570384" cy="41115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D548-EE76-423C-958A-FA27FB5B614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1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DB8BB4-319A-E7F0-D7F9-81DF7A834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Trend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CFC15FD-7B46-2956-EAD9-4030372098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</m:acc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  <a:p>
                <a:r>
                  <a:rPr lang="en-US" altLang="en-US" dirty="0"/>
                  <a:t>Using naïve trend method to predict the values of week 6 - 10. Calculate the MSE of this prediction.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CFC15FD-7B46-2956-EAD9-4030372098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320F6-9C8F-75E2-4C6B-2B0593A3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ISE224 Python for Engineers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832B7-1215-D2D8-C3AA-2F21D502A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8AFD8-FB64-4A1E-8359-4A4CDB4E9843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4BD39D6-2C23-21CC-235D-DC0D6AA00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038599"/>
              </p:ext>
            </p:extLst>
          </p:nvPr>
        </p:nvGraphicFramePr>
        <p:xfrm>
          <a:off x="3527964" y="2848654"/>
          <a:ext cx="4947980" cy="2653464"/>
        </p:xfrm>
        <a:graphic>
          <a:graphicData uri="http://schemas.openxmlformats.org/drawingml/2006/table">
            <a:tbl>
              <a:tblPr firstRow="1" firstCol="1" bandRow="1"/>
              <a:tblGrid>
                <a:gridCol w="989596">
                  <a:extLst>
                    <a:ext uri="{9D8B030D-6E8A-4147-A177-3AD203B41FA5}">
                      <a16:colId xmlns:a16="http://schemas.microsoft.com/office/drawing/2014/main" val="1133987550"/>
                    </a:ext>
                  </a:extLst>
                </a:gridCol>
                <a:gridCol w="989596">
                  <a:extLst>
                    <a:ext uri="{9D8B030D-6E8A-4147-A177-3AD203B41FA5}">
                      <a16:colId xmlns:a16="http://schemas.microsoft.com/office/drawing/2014/main" val="3083626708"/>
                    </a:ext>
                  </a:extLst>
                </a:gridCol>
                <a:gridCol w="989596">
                  <a:extLst>
                    <a:ext uri="{9D8B030D-6E8A-4147-A177-3AD203B41FA5}">
                      <a16:colId xmlns:a16="http://schemas.microsoft.com/office/drawing/2014/main" val="1826373604"/>
                    </a:ext>
                  </a:extLst>
                </a:gridCol>
                <a:gridCol w="989596">
                  <a:extLst>
                    <a:ext uri="{9D8B030D-6E8A-4147-A177-3AD203B41FA5}">
                      <a16:colId xmlns:a16="http://schemas.microsoft.com/office/drawing/2014/main" val="1995610227"/>
                    </a:ext>
                  </a:extLst>
                </a:gridCol>
                <a:gridCol w="989596">
                  <a:extLst>
                    <a:ext uri="{9D8B030D-6E8A-4147-A177-3AD203B41FA5}">
                      <a16:colId xmlns:a16="http://schemas.microsoft.com/office/drawing/2014/main" val="3735149554"/>
                    </a:ext>
                  </a:extLst>
                </a:gridCol>
              </a:tblGrid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 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Y.hat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e^2(t)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23201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034323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173513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433175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361071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745703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749010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876819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3980490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181452"/>
                  </a:ext>
                </a:extLst>
              </a:tr>
              <a:tr h="2412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338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3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7" name="Rectangle 3"/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E96980-E3FF-40C2-B55B-EBA222BB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Moving Average</a:t>
            </a:r>
            <a:endParaRPr lang="en-US" dirty="0"/>
          </a:p>
        </p:txBody>
      </p:sp>
      <p:sp>
        <p:nvSpPr>
          <p:cNvPr id="513030" name="Rectangle 6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0488" tIns="44450" rIns="90488" bIns="44450" rtlCol="0">
            <a:normAutofit/>
          </a:bodyPr>
          <a:lstStyle/>
          <a:p>
            <a:pPr eaLnBrk="0" hangingPunct="0"/>
            <a:r>
              <a:rPr lang="en-US" altLang="en-US" dirty="0"/>
              <a:t>Simple Moving Average is a commonly used technique for time series analysis and forecasting. It is a statistical method that calculates the average of a specified number of data points over a specific period of time.</a:t>
            </a:r>
          </a:p>
          <a:p>
            <a:pPr lvl="1" eaLnBrk="0" hangingPunct="0"/>
            <a:r>
              <a:rPr lang="en-US" altLang="en-US" dirty="0"/>
              <a:t>Assumes an average is a good estimator of future behavior</a:t>
            </a:r>
            <a:r>
              <a:rPr lang="en-US" altLang="en-US" i="1" dirty="0"/>
              <a:t> </a:t>
            </a:r>
          </a:p>
          <a:p>
            <a:pPr lvl="1">
              <a:spcBef>
                <a:spcPct val="40000"/>
              </a:spcBef>
            </a:pPr>
            <a:r>
              <a:rPr lang="en-US" altLang="en-US" dirty="0">
                <a:solidFill>
                  <a:srgbClr val="000099"/>
                </a:solidFill>
              </a:rPr>
              <a:t>Used if </a:t>
            </a:r>
            <a:r>
              <a:rPr lang="en-US" altLang="en-US" i="1" dirty="0">
                <a:solidFill>
                  <a:srgbClr val="000099"/>
                </a:solidFill>
              </a:rPr>
              <a:t>little or no trend</a:t>
            </a:r>
            <a:endParaRPr lang="en-US" altLang="en-US" dirty="0">
              <a:solidFill>
                <a:srgbClr val="000099"/>
              </a:solidFill>
            </a:endParaRPr>
          </a:p>
          <a:p>
            <a:pPr lvl="1">
              <a:spcBef>
                <a:spcPct val="40000"/>
              </a:spcBef>
            </a:pPr>
            <a:r>
              <a:rPr lang="en-US" altLang="en-US" dirty="0">
                <a:solidFill>
                  <a:srgbClr val="000099"/>
                </a:solidFill>
              </a:rPr>
              <a:t>Used for smoothing</a:t>
            </a:r>
          </a:p>
          <a:p>
            <a:pPr lvl="1">
              <a:spcBef>
                <a:spcPct val="40000"/>
              </a:spcBef>
            </a:pPr>
            <a:endParaRPr lang="en-US" altLang="en-US" dirty="0">
              <a:solidFill>
                <a:srgbClr val="000099"/>
              </a:solidFill>
            </a:endParaRPr>
          </a:p>
          <a:p>
            <a:pPr>
              <a:spcBef>
                <a:spcPct val="40000"/>
              </a:spcBef>
            </a:pPr>
            <a:r>
              <a:rPr lang="en-US" altLang="en-US" dirty="0"/>
              <a:t>N-period moving average: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F73-1059-44AB-BD0D-71CB254319E8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DB3B3F-4376-C6F7-5CE5-A95FAECD799A}"/>
                  </a:ext>
                </a:extLst>
              </p:cNvPr>
              <p:cNvSpPr txBox="1"/>
              <p:nvPr/>
            </p:nvSpPr>
            <p:spPr>
              <a:xfrm>
                <a:off x="2709773" y="5178489"/>
                <a:ext cx="6115574" cy="8091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 +...+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 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DB3B3F-4376-C6F7-5CE5-A95FAECD7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773" y="5178489"/>
                <a:ext cx="6115574" cy="8091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602073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30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>
                <a:solidFill>
                  <a:schemeClr val="tx1"/>
                </a:solidFill>
              </a:rPr>
              <a:t>Simple Moving Average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475" tIns="44444" rIns="90475" bIns="44444" rtlCol="0">
            <a:normAutofit/>
          </a:bodyPr>
          <a:lstStyle/>
          <a:p>
            <a:pPr marL="0" indent="0">
              <a:lnSpc>
                <a:spcPct val="110000"/>
              </a:lnSpc>
              <a:buNone/>
              <a:tabLst>
                <a:tab pos="908050" algn="l"/>
                <a:tab pos="2347913" algn="ctr"/>
              </a:tabLst>
            </a:pPr>
            <a:r>
              <a:rPr lang="en-US" altLang="en-US" sz="2400" dirty="0"/>
              <a:t>You’re manager in Amazon’s electronics department. You want to forecast </a:t>
            </a:r>
            <a:r>
              <a:rPr lang="en-US" altLang="en-US" sz="2400" dirty="0" err="1"/>
              <a:t>ipad</a:t>
            </a:r>
            <a:r>
              <a:rPr lang="en-US" altLang="en-US" sz="2400" dirty="0"/>
              <a:t> sales for months 4-6 using a 3-period moving average.</a:t>
            </a:r>
            <a:br>
              <a:rPr lang="en-US" altLang="en-US" dirty="0"/>
            </a:br>
            <a:r>
              <a:rPr lang="en-US" altLang="en-US" dirty="0"/>
              <a:t>	</a:t>
            </a:r>
          </a:p>
          <a:p>
            <a:pPr marL="0" indent="0">
              <a:lnSpc>
                <a:spcPct val="110000"/>
              </a:lnSpc>
              <a:buNone/>
              <a:tabLst>
                <a:tab pos="908050" algn="l"/>
                <a:tab pos="2347913" algn="ctr"/>
              </a:tabLst>
            </a:pPr>
            <a:endParaRPr lang="en-US" altLang="en-US" dirty="0"/>
          </a:p>
          <a:p>
            <a:pPr marL="0" indent="0">
              <a:lnSpc>
                <a:spcPct val="110000"/>
              </a:lnSpc>
              <a:buNone/>
              <a:tabLst>
                <a:tab pos="908050" algn="l"/>
                <a:tab pos="2347913" algn="ctr"/>
              </a:tabLst>
            </a:pPr>
            <a:r>
              <a:rPr lang="en-US" altLang="en-US" dirty="0"/>
              <a:t>	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9C71A-922A-4AC8-99E6-081024509720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692284" name="Rectangle 60"/>
          <p:cNvSpPr>
            <a:spLocks noChangeArrowheads="1"/>
          </p:cNvSpPr>
          <p:nvPr/>
        </p:nvSpPr>
        <p:spPr bwMode="auto">
          <a:xfrm>
            <a:off x="2486025" y="5295901"/>
            <a:ext cx="1474788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85" name="Rectangle 61"/>
          <p:cNvSpPr>
            <a:spLocks noChangeArrowheads="1"/>
          </p:cNvSpPr>
          <p:nvPr/>
        </p:nvSpPr>
        <p:spPr bwMode="auto">
          <a:xfrm>
            <a:off x="3970339" y="5295901"/>
            <a:ext cx="2149475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86" name="Rectangle 62"/>
          <p:cNvSpPr>
            <a:spLocks noChangeArrowheads="1"/>
          </p:cNvSpPr>
          <p:nvPr/>
        </p:nvSpPr>
        <p:spPr bwMode="auto">
          <a:xfrm>
            <a:off x="6129339" y="5295901"/>
            <a:ext cx="1825625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88" name="Rectangle 64"/>
          <p:cNvSpPr>
            <a:spLocks noChangeArrowheads="1"/>
          </p:cNvSpPr>
          <p:nvPr/>
        </p:nvSpPr>
        <p:spPr bwMode="auto">
          <a:xfrm>
            <a:off x="2446338" y="4872039"/>
            <a:ext cx="301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89" name="Rectangle 65"/>
          <p:cNvSpPr>
            <a:spLocks noChangeArrowheads="1"/>
          </p:cNvSpPr>
          <p:nvPr/>
        </p:nvSpPr>
        <p:spPr bwMode="auto">
          <a:xfrm>
            <a:off x="2476500" y="4872039"/>
            <a:ext cx="147478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90" name="Rectangle 66"/>
          <p:cNvSpPr>
            <a:spLocks noChangeArrowheads="1"/>
          </p:cNvSpPr>
          <p:nvPr/>
        </p:nvSpPr>
        <p:spPr bwMode="auto">
          <a:xfrm>
            <a:off x="3951289" y="487203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91" name="Rectangle 67"/>
          <p:cNvSpPr>
            <a:spLocks noChangeArrowheads="1"/>
          </p:cNvSpPr>
          <p:nvPr/>
        </p:nvSpPr>
        <p:spPr bwMode="auto">
          <a:xfrm>
            <a:off x="3960814" y="4872039"/>
            <a:ext cx="21494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92" name="Rectangle 68"/>
          <p:cNvSpPr>
            <a:spLocks noChangeArrowheads="1"/>
          </p:cNvSpPr>
          <p:nvPr/>
        </p:nvSpPr>
        <p:spPr bwMode="auto">
          <a:xfrm>
            <a:off x="6110289" y="487203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93" name="Rectangle 69"/>
          <p:cNvSpPr>
            <a:spLocks noChangeArrowheads="1"/>
          </p:cNvSpPr>
          <p:nvPr/>
        </p:nvSpPr>
        <p:spPr bwMode="auto">
          <a:xfrm>
            <a:off x="6119814" y="4872039"/>
            <a:ext cx="18256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97" name="Rectangle 73"/>
          <p:cNvSpPr>
            <a:spLocks noChangeArrowheads="1"/>
          </p:cNvSpPr>
          <p:nvPr/>
        </p:nvSpPr>
        <p:spPr bwMode="auto">
          <a:xfrm>
            <a:off x="2446338" y="5800726"/>
            <a:ext cx="301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98" name="Rectangle 74"/>
          <p:cNvSpPr>
            <a:spLocks noChangeArrowheads="1"/>
          </p:cNvSpPr>
          <p:nvPr/>
        </p:nvSpPr>
        <p:spPr bwMode="auto">
          <a:xfrm>
            <a:off x="2476500" y="5800726"/>
            <a:ext cx="147478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299" name="Rectangle 75"/>
          <p:cNvSpPr>
            <a:spLocks noChangeArrowheads="1"/>
          </p:cNvSpPr>
          <p:nvPr/>
        </p:nvSpPr>
        <p:spPr bwMode="auto">
          <a:xfrm>
            <a:off x="3951289" y="5800726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300" name="Rectangle 76"/>
          <p:cNvSpPr>
            <a:spLocks noChangeArrowheads="1"/>
          </p:cNvSpPr>
          <p:nvPr/>
        </p:nvSpPr>
        <p:spPr bwMode="auto">
          <a:xfrm>
            <a:off x="3960814" y="5800726"/>
            <a:ext cx="21494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301" name="Rectangle 77"/>
          <p:cNvSpPr>
            <a:spLocks noChangeArrowheads="1"/>
          </p:cNvSpPr>
          <p:nvPr/>
        </p:nvSpPr>
        <p:spPr bwMode="auto">
          <a:xfrm>
            <a:off x="6110289" y="5800726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302" name="Rectangle 78"/>
          <p:cNvSpPr>
            <a:spLocks noChangeArrowheads="1"/>
          </p:cNvSpPr>
          <p:nvPr/>
        </p:nvSpPr>
        <p:spPr bwMode="auto">
          <a:xfrm>
            <a:off x="6119814" y="5800726"/>
            <a:ext cx="18256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306" name="Rectangle 82"/>
          <p:cNvSpPr>
            <a:spLocks noChangeArrowheads="1"/>
          </p:cNvSpPr>
          <p:nvPr/>
        </p:nvSpPr>
        <p:spPr bwMode="auto">
          <a:xfrm>
            <a:off x="2462214" y="2901951"/>
            <a:ext cx="7731125" cy="38592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2307" name="Rectangle 83"/>
          <p:cNvSpPr>
            <a:spLocks noChangeArrowheads="1"/>
          </p:cNvSpPr>
          <p:nvPr/>
        </p:nvSpPr>
        <p:spPr bwMode="auto">
          <a:xfrm>
            <a:off x="2619375" y="3362326"/>
            <a:ext cx="93615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00000"/>
                </a:solidFill>
                <a:latin typeface="Arial Narrow" panose="020B0606020202030204" pitchFamily="34" charset="0"/>
              </a:rPr>
              <a:t>Month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92308" name="Rectangle 84"/>
          <p:cNvSpPr>
            <a:spLocks noChangeArrowheads="1"/>
          </p:cNvSpPr>
          <p:nvPr/>
        </p:nvSpPr>
        <p:spPr bwMode="auto">
          <a:xfrm>
            <a:off x="4316463" y="2895601"/>
            <a:ext cx="974627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dirty="0">
                <a:solidFill>
                  <a:srgbClr val="010000"/>
                </a:solidFill>
                <a:latin typeface="Arial Narrow" panose="020B0606020202030204" pitchFamily="34" charset="0"/>
              </a:rPr>
              <a:t>Sales</a:t>
            </a:r>
          </a:p>
          <a:p>
            <a:pPr algn="ctr">
              <a:buClrTx/>
              <a:buFontTx/>
              <a:buNone/>
            </a:pPr>
            <a:r>
              <a:rPr lang="en-US" altLang="en-US" sz="3200" dirty="0">
                <a:solidFill>
                  <a:srgbClr val="010000"/>
                </a:solidFill>
                <a:latin typeface="Arial Narrow" panose="020B0606020202030204" pitchFamily="34" charset="0"/>
              </a:rPr>
              <a:t>(1000)</a:t>
            </a:r>
            <a:endParaRPr lang="en-US" altLang="en-US" dirty="0">
              <a:latin typeface="Arial Narrow" panose="020B0606020202030204" pitchFamily="34" charset="0"/>
            </a:endParaRPr>
          </a:p>
        </p:txBody>
      </p:sp>
      <p:sp>
        <p:nvSpPr>
          <p:cNvPr id="692311" name="Line 87"/>
          <p:cNvSpPr>
            <a:spLocks noChangeShapeType="1"/>
          </p:cNvSpPr>
          <p:nvPr/>
        </p:nvSpPr>
        <p:spPr bwMode="auto">
          <a:xfrm>
            <a:off x="3951289" y="2917825"/>
            <a:ext cx="1587" cy="382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312" name="Line 88"/>
          <p:cNvSpPr>
            <a:spLocks noChangeShapeType="1"/>
          </p:cNvSpPr>
          <p:nvPr/>
        </p:nvSpPr>
        <p:spPr bwMode="auto">
          <a:xfrm>
            <a:off x="6096001" y="2917825"/>
            <a:ext cx="4763" cy="382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313" name="Rectangle 89"/>
          <p:cNvSpPr>
            <a:spLocks noChangeArrowheads="1"/>
          </p:cNvSpPr>
          <p:nvPr/>
        </p:nvSpPr>
        <p:spPr bwMode="auto">
          <a:xfrm>
            <a:off x="2833688" y="3892551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1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92314" name="Rectangle 90"/>
          <p:cNvSpPr>
            <a:spLocks noChangeArrowheads="1"/>
          </p:cNvSpPr>
          <p:nvPr/>
        </p:nvSpPr>
        <p:spPr bwMode="auto">
          <a:xfrm>
            <a:off x="4543425" y="3892551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4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92316" name="Line 92"/>
          <p:cNvSpPr>
            <a:spLocks noChangeShapeType="1"/>
          </p:cNvSpPr>
          <p:nvPr/>
        </p:nvSpPr>
        <p:spPr bwMode="auto">
          <a:xfrm>
            <a:off x="2476501" y="3879851"/>
            <a:ext cx="771842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317" name="Rectangle 93"/>
          <p:cNvSpPr>
            <a:spLocks noChangeArrowheads="1"/>
          </p:cNvSpPr>
          <p:nvPr/>
        </p:nvSpPr>
        <p:spPr bwMode="auto">
          <a:xfrm>
            <a:off x="2833688" y="4383089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2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92318" name="Rectangle 94"/>
          <p:cNvSpPr>
            <a:spLocks noChangeArrowheads="1"/>
          </p:cNvSpPr>
          <p:nvPr/>
        </p:nvSpPr>
        <p:spPr bwMode="auto">
          <a:xfrm>
            <a:off x="4543425" y="4383089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6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92320" name="Rectangle 96"/>
          <p:cNvSpPr>
            <a:spLocks noChangeArrowheads="1"/>
          </p:cNvSpPr>
          <p:nvPr/>
        </p:nvSpPr>
        <p:spPr bwMode="auto">
          <a:xfrm>
            <a:off x="2833688" y="4881564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3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92321" name="Rectangle 97"/>
          <p:cNvSpPr>
            <a:spLocks noChangeArrowheads="1"/>
          </p:cNvSpPr>
          <p:nvPr/>
        </p:nvSpPr>
        <p:spPr bwMode="auto">
          <a:xfrm>
            <a:off x="4543425" y="4881564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5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92323" name="Rectangle 99"/>
          <p:cNvSpPr>
            <a:spLocks noChangeArrowheads="1"/>
          </p:cNvSpPr>
          <p:nvPr/>
        </p:nvSpPr>
        <p:spPr bwMode="auto">
          <a:xfrm>
            <a:off x="2833688" y="5345114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4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92324" name="Rectangle 100"/>
          <p:cNvSpPr>
            <a:spLocks noChangeArrowheads="1"/>
          </p:cNvSpPr>
          <p:nvPr/>
        </p:nvSpPr>
        <p:spPr bwMode="auto">
          <a:xfrm>
            <a:off x="4543425" y="5345114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chemeClr val="accent1"/>
                </a:solidFill>
                <a:latin typeface="Arial Narrow" panose="020B0606020202030204" pitchFamily="34" charset="0"/>
              </a:rPr>
              <a:t>?</a:t>
            </a:r>
            <a:endParaRPr lang="en-US" altLang="en-US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692325" name="Rectangle 101"/>
          <p:cNvSpPr>
            <a:spLocks noChangeArrowheads="1"/>
          </p:cNvSpPr>
          <p:nvPr/>
        </p:nvSpPr>
        <p:spPr bwMode="auto">
          <a:xfrm>
            <a:off x="2833688" y="5813426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5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92326" name="Rectangle 102"/>
          <p:cNvSpPr>
            <a:spLocks noChangeArrowheads="1"/>
          </p:cNvSpPr>
          <p:nvPr/>
        </p:nvSpPr>
        <p:spPr bwMode="auto">
          <a:xfrm>
            <a:off x="4543425" y="5813426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chemeClr val="accent1"/>
                </a:solidFill>
                <a:latin typeface="Arial Narrow" panose="020B0606020202030204" pitchFamily="34" charset="0"/>
              </a:rPr>
              <a:t>?</a:t>
            </a:r>
            <a:endParaRPr lang="en-US" altLang="en-US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692328" name="Rectangle 104"/>
          <p:cNvSpPr>
            <a:spLocks noChangeArrowheads="1"/>
          </p:cNvSpPr>
          <p:nvPr/>
        </p:nvSpPr>
        <p:spPr bwMode="auto">
          <a:xfrm>
            <a:off x="2833688" y="6273801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6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92329" name="Rectangle 105"/>
          <p:cNvSpPr>
            <a:spLocks noChangeArrowheads="1"/>
          </p:cNvSpPr>
          <p:nvPr/>
        </p:nvSpPr>
        <p:spPr bwMode="auto">
          <a:xfrm>
            <a:off x="4506913" y="6302376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chemeClr val="accent1"/>
                </a:solidFill>
                <a:latin typeface="Arial Narrow" panose="020B0606020202030204" pitchFamily="34" charset="0"/>
              </a:rPr>
              <a:t>?</a:t>
            </a:r>
            <a:endParaRPr lang="en-US" altLang="en-US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692331" name="Line 107"/>
          <p:cNvSpPr>
            <a:spLocks noChangeShapeType="1"/>
          </p:cNvSpPr>
          <p:nvPr/>
        </p:nvSpPr>
        <p:spPr bwMode="auto">
          <a:xfrm>
            <a:off x="2471739" y="4367214"/>
            <a:ext cx="771842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332" name="Line 108"/>
          <p:cNvSpPr>
            <a:spLocks noChangeShapeType="1"/>
          </p:cNvSpPr>
          <p:nvPr/>
        </p:nvSpPr>
        <p:spPr bwMode="auto">
          <a:xfrm>
            <a:off x="2479676" y="4878389"/>
            <a:ext cx="771842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333" name="Line 109"/>
          <p:cNvSpPr>
            <a:spLocks noChangeShapeType="1"/>
          </p:cNvSpPr>
          <p:nvPr/>
        </p:nvSpPr>
        <p:spPr bwMode="auto">
          <a:xfrm>
            <a:off x="2447926" y="5326064"/>
            <a:ext cx="771842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334" name="Line 110"/>
          <p:cNvSpPr>
            <a:spLocks noChangeShapeType="1"/>
          </p:cNvSpPr>
          <p:nvPr/>
        </p:nvSpPr>
        <p:spPr bwMode="auto">
          <a:xfrm flipV="1">
            <a:off x="2471739" y="5803900"/>
            <a:ext cx="7718425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2335" name="Line 111"/>
          <p:cNvSpPr>
            <a:spLocks noChangeShapeType="1"/>
          </p:cNvSpPr>
          <p:nvPr/>
        </p:nvSpPr>
        <p:spPr bwMode="auto">
          <a:xfrm>
            <a:off x="2451100" y="6259514"/>
            <a:ext cx="77597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55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84" grpId="0" animBg="1"/>
      <p:bldP spid="692285" grpId="0" animBg="1"/>
      <p:bldP spid="692286" grpId="0" animBg="1"/>
      <p:bldP spid="692288" grpId="0" animBg="1"/>
      <p:bldP spid="692289" grpId="0" animBg="1"/>
      <p:bldP spid="692290" grpId="0" animBg="1"/>
      <p:bldP spid="692291" grpId="0" animBg="1"/>
      <p:bldP spid="692292" grpId="0" animBg="1"/>
      <p:bldP spid="692293" grpId="0" animBg="1"/>
      <p:bldP spid="692297" grpId="0" animBg="1"/>
      <p:bldP spid="692298" grpId="0" animBg="1"/>
      <p:bldP spid="692299" grpId="0" animBg="1"/>
      <p:bldP spid="692300" grpId="0" animBg="1"/>
      <p:bldP spid="692301" grpId="0" animBg="1"/>
      <p:bldP spid="692302" grpId="0" animBg="1"/>
      <p:bldP spid="692306" grpId="0" animBg="1"/>
      <p:bldP spid="692307" grpId="0"/>
      <p:bldP spid="692308" grpId="0"/>
      <p:bldP spid="692311" grpId="0" animBg="1"/>
      <p:bldP spid="692312" grpId="0" animBg="1"/>
      <p:bldP spid="692313" grpId="0"/>
      <p:bldP spid="692314" grpId="0"/>
      <p:bldP spid="692316" grpId="0" animBg="1"/>
      <p:bldP spid="692317" grpId="0"/>
      <p:bldP spid="692318" grpId="0"/>
      <p:bldP spid="692320" grpId="0"/>
      <p:bldP spid="692321" grpId="0"/>
      <p:bldP spid="692323" grpId="0"/>
      <p:bldP spid="692324" grpId="0"/>
      <p:bldP spid="692325" grpId="0"/>
      <p:bldP spid="692326" grpId="0"/>
      <p:bldP spid="692328" grpId="0"/>
      <p:bldP spid="692329" grpId="0"/>
      <p:bldP spid="692331" grpId="0" animBg="1"/>
      <p:bldP spid="692332" grpId="0" animBg="1"/>
      <p:bldP spid="692333" grpId="0" animBg="1"/>
      <p:bldP spid="692334" grpId="0" animBg="1"/>
      <p:bldP spid="6923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051" name="Rectangle 59"/>
          <p:cNvSpPr>
            <a:spLocks noChangeArrowheads="1"/>
          </p:cNvSpPr>
          <p:nvPr/>
        </p:nvSpPr>
        <p:spPr bwMode="auto">
          <a:xfrm>
            <a:off x="2320925" y="1482725"/>
            <a:ext cx="7755328" cy="387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75" tIns="44444" rIns="90475" bIns="44444"/>
          <a:lstStyle>
            <a:lvl1pPr>
              <a:spcBef>
                <a:spcPct val="20000"/>
              </a:spcBef>
              <a:buChar char="n"/>
              <a:tabLst>
                <a:tab pos="908050" algn="l"/>
                <a:tab pos="2347913" algn="ctr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71550" indent="-285750">
              <a:spcBef>
                <a:spcPct val="20000"/>
              </a:spcBef>
              <a:buChar char="ü"/>
              <a:tabLst>
                <a:tab pos="908050" algn="l"/>
                <a:tab pos="2347913" algn="ctr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14450" indent="-228600">
              <a:spcBef>
                <a:spcPct val="20000"/>
              </a:spcBef>
              <a:buChar char="n"/>
              <a:tabLst>
                <a:tab pos="908050" algn="l"/>
                <a:tab pos="2347913" algn="ctr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57350" indent="-228600">
              <a:spcBef>
                <a:spcPct val="20000"/>
              </a:spcBef>
              <a:buChar char="ü"/>
              <a:tabLst>
                <a:tab pos="908050" algn="l"/>
                <a:tab pos="23479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n"/>
              <a:tabLst>
                <a:tab pos="908050" algn="l"/>
                <a:tab pos="23479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rgbClr val="B82629"/>
              </a:buClr>
              <a:buFont typeface="Wingdings" panose="05000000000000000000" pitchFamily="2" charset="2"/>
              <a:buChar char="n"/>
              <a:tabLst>
                <a:tab pos="908050" algn="l"/>
                <a:tab pos="23479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rgbClr val="B82629"/>
              </a:buClr>
              <a:buFont typeface="Wingdings" panose="05000000000000000000" pitchFamily="2" charset="2"/>
              <a:buChar char="n"/>
              <a:tabLst>
                <a:tab pos="908050" algn="l"/>
                <a:tab pos="23479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rgbClr val="B82629"/>
              </a:buClr>
              <a:buFont typeface="Wingdings" panose="05000000000000000000" pitchFamily="2" charset="2"/>
              <a:buChar char="n"/>
              <a:tabLst>
                <a:tab pos="908050" algn="l"/>
                <a:tab pos="23479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rgbClr val="B82629"/>
              </a:buClr>
              <a:buFont typeface="Wingdings" panose="05000000000000000000" pitchFamily="2" charset="2"/>
              <a:buChar char="n"/>
              <a:tabLst>
                <a:tab pos="908050" algn="l"/>
                <a:tab pos="2347913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Moving Average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93BA9C-B1C4-4CC1-84B8-A20D9D359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You’re manager in Amazon’s electronics department. You want to forecast </a:t>
            </a:r>
            <a:r>
              <a:rPr lang="en-US" altLang="en-US" dirty="0" err="1"/>
              <a:t>ipad</a:t>
            </a:r>
            <a:r>
              <a:rPr lang="en-US" altLang="en-US" dirty="0"/>
              <a:t> sales for months 4-6 using a </a:t>
            </a:r>
            <a:r>
              <a:rPr lang="en-US" altLang="en-US" dirty="0">
                <a:solidFill>
                  <a:srgbClr val="FF00FF"/>
                </a:solidFill>
              </a:rPr>
              <a:t>3</a:t>
            </a:r>
            <a:r>
              <a:rPr lang="en-US" altLang="en-US" dirty="0"/>
              <a:t>-period moving average.</a:t>
            </a:r>
            <a:br>
              <a:rPr lang="en-US" altLang="en-US" dirty="0"/>
            </a:br>
            <a:r>
              <a:rPr lang="en-US" altLang="en-US" dirty="0"/>
              <a:t>	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DCF73-1059-44AB-BD0D-71CB254319E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2478089" y="5289551"/>
            <a:ext cx="1474787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3962401" y="5289551"/>
            <a:ext cx="2149475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6121401" y="5289551"/>
            <a:ext cx="1825625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6998" name="Rectangle 6"/>
          <p:cNvSpPr>
            <a:spLocks noChangeArrowheads="1"/>
          </p:cNvSpPr>
          <p:nvPr/>
        </p:nvSpPr>
        <p:spPr bwMode="auto">
          <a:xfrm>
            <a:off x="7958138" y="5289551"/>
            <a:ext cx="2203450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00" name="Rectangle 8"/>
          <p:cNvSpPr>
            <a:spLocks noChangeArrowheads="1"/>
          </p:cNvSpPr>
          <p:nvPr/>
        </p:nvSpPr>
        <p:spPr bwMode="auto">
          <a:xfrm>
            <a:off x="2438401" y="4865689"/>
            <a:ext cx="301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01" name="Rectangle 9"/>
          <p:cNvSpPr>
            <a:spLocks noChangeArrowheads="1"/>
          </p:cNvSpPr>
          <p:nvPr/>
        </p:nvSpPr>
        <p:spPr bwMode="auto">
          <a:xfrm>
            <a:off x="2468564" y="4865689"/>
            <a:ext cx="147478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02" name="Rectangle 10"/>
          <p:cNvSpPr>
            <a:spLocks noChangeArrowheads="1"/>
          </p:cNvSpPr>
          <p:nvPr/>
        </p:nvSpPr>
        <p:spPr bwMode="auto">
          <a:xfrm>
            <a:off x="3943351" y="486568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03" name="Rectangle 11"/>
          <p:cNvSpPr>
            <a:spLocks noChangeArrowheads="1"/>
          </p:cNvSpPr>
          <p:nvPr/>
        </p:nvSpPr>
        <p:spPr bwMode="auto">
          <a:xfrm>
            <a:off x="3952876" y="4865689"/>
            <a:ext cx="21494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04" name="Rectangle 12"/>
          <p:cNvSpPr>
            <a:spLocks noChangeArrowheads="1"/>
          </p:cNvSpPr>
          <p:nvPr/>
        </p:nvSpPr>
        <p:spPr bwMode="auto">
          <a:xfrm>
            <a:off x="6102351" y="486568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6111876" y="4865689"/>
            <a:ext cx="18256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7937501" y="4865689"/>
            <a:ext cx="1111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7948613" y="4865689"/>
            <a:ext cx="22034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10152063" y="4865689"/>
            <a:ext cx="301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09" name="Rectangle 17"/>
          <p:cNvSpPr>
            <a:spLocks noChangeArrowheads="1"/>
          </p:cNvSpPr>
          <p:nvPr/>
        </p:nvSpPr>
        <p:spPr bwMode="auto">
          <a:xfrm>
            <a:off x="2438401" y="5794376"/>
            <a:ext cx="301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10" name="Rectangle 18"/>
          <p:cNvSpPr>
            <a:spLocks noChangeArrowheads="1"/>
          </p:cNvSpPr>
          <p:nvPr/>
        </p:nvSpPr>
        <p:spPr bwMode="auto">
          <a:xfrm>
            <a:off x="2468564" y="5794376"/>
            <a:ext cx="1474787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11" name="Rectangle 19"/>
          <p:cNvSpPr>
            <a:spLocks noChangeArrowheads="1"/>
          </p:cNvSpPr>
          <p:nvPr/>
        </p:nvSpPr>
        <p:spPr bwMode="auto">
          <a:xfrm>
            <a:off x="3943351" y="5794376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12" name="Rectangle 20"/>
          <p:cNvSpPr>
            <a:spLocks noChangeArrowheads="1"/>
          </p:cNvSpPr>
          <p:nvPr/>
        </p:nvSpPr>
        <p:spPr bwMode="auto">
          <a:xfrm>
            <a:off x="3952876" y="5794376"/>
            <a:ext cx="21494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13" name="Rectangle 21"/>
          <p:cNvSpPr>
            <a:spLocks noChangeArrowheads="1"/>
          </p:cNvSpPr>
          <p:nvPr/>
        </p:nvSpPr>
        <p:spPr bwMode="auto">
          <a:xfrm>
            <a:off x="6102351" y="5794376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14" name="Rectangle 22"/>
          <p:cNvSpPr>
            <a:spLocks noChangeArrowheads="1"/>
          </p:cNvSpPr>
          <p:nvPr/>
        </p:nvSpPr>
        <p:spPr bwMode="auto">
          <a:xfrm>
            <a:off x="6111876" y="5794376"/>
            <a:ext cx="18256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15" name="Rectangle 23"/>
          <p:cNvSpPr>
            <a:spLocks noChangeArrowheads="1"/>
          </p:cNvSpPr>
          <p:nvPr/>
        </p:nvSpPr>
        <p:spPr bwMode="auto">
          <a:xfrm>
            <a:off x="7937501" y="5794376"/>
            <a:ext cx="1111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16" name="Rectangle 24"/>
          <p:cNvSpPr>
            <a:spLocks noChangeArrowheads="1"/>
          </p:cNvSpPr>
          <p:nvPr/>
        </p:nvSpPr>
        <p:spPr bwMode="auto">
          <a:xfrm>
            <a:off x="7948613" y="5794376"/>
            <a:ext cx="22034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17" name="Rectangle 25"/>
          <p:cNvSpPr>
            <a:spLocks noChangeArrowheads="1"/>
          </p:cNvSpPr>
          <p:nvPr/>
        </p:nvSpPr>
        <p:spPr bwMode="auto">
          <a:xfrm>
            <a:off x="10152063" y="5794376"/>
            <a:ext cx="301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18" name="Rectangle 26"/>
          <p:cNvSpPr>
            <a:spLocks noChangeArrowheads="1"/>
          </p:cNvSpPr>
          <p:nvPr/>
        </p:nvSpPr>
        <p:spPr bwMode="auto">
          <a:xfrm>
            <a:off x="2454276" y="2895601"/>
            <a:ext cx="7731125" cy="38592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7019" name="Rectangle 27"/>
          <p:cNvSpPr>
            <a:spLocks noChangeArrowheads="1"/>
          </p:cNvSpPr>
          <p:nvPr/>
        </p:nvSpPr>
        <p:spPr bwMode="auto">
          <a:xfrm>
            <a:off x="2611438" y="3355976"/>
            <a:ext cx="93615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00000"/>
                </a:solidFill>
                <a:latin typeface="Arial Narrow" panose="020B0606020202030204" pitchFamily="34" charset="0"/>
              </a:rPr>
              <a:t>Month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597020" name="Rectangle 28"/>
          <p:cNvSpPr>
            <a:spLocks noChangeArrowheads="1"/>
          </p:cNvSpPr>
          <p:nvPr/>
        </p:nvSpPr>
        <p:spPr bwMode="auto">
          <a:xfrm>
            <a:off x="4308525" y="2889251"/>
            <a:ext cx="974627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dirty="0">
                <a:solidFill>
                  <a:srgbClr val="010000"/>
                </a:solidFill>
                <a:latin typeface="Arial Narrow" panose="020B0606020202030204" pitchFamily="34" charset="0"/>
              </a:rPr>
              <a:t>Sales</a:t>
            </a:r>
          </a:p>
          <a:p>
            <a:pPr algn="ctr">
              <a:buClrTx/>
              <a:buFontTx/>
              <a:buNone/>
            </a:pPr>
            <a:r>
              <a:rPr lang="en-US" altLang="en-US" sz="3200" dirty="0">
                <a:solidFill>
                  <a:srgbClr val="010000"/>
                </a:solidFill>
                <a:latin typeface="Arial Narrow" panose="020B0606020202030204" pitchFamily="34" charset="0"/>
              </a:rPr>
              <a:t>(1000)</a:t>
            </a:r>
            <a:endParaRPr lang="en-US" altLang="en-US" dirty="0">
              <a:latin typeface="Arial Narrow" panose="020B0606020202030204" pitchFamily="34" charset="0"/>
            </a:endParaRPr>
          </a:p>
        </p:txBody>
      </p:sp>
      <p:sp>
        <p:nvSpPr>
          <p:cNvPr id="597021" name="Rectangle 29"/>
          <p:cNvSpPr>
            <a:spLocks noChangeArrowheads="1"/>
          </p:cNvSpPr>
          <p:nvPr/>
        </p:nvSpPr>
        <p:spPr bwMode="auto">
          <a:xfrm>
            <a:off x="6773863" y="2989264"/>
            <a:ext cx="241066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Moving Average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597022" name="Rectangle 30"/>
          <p:cNvSpPr>
            <a:spLocks noChangeArrowheads="1"/>
          </p:cNvSpPr>
          <p:nvPr/>
        </p:nvSpPr>
        <p:spPr bwMode="auto">
          <a:xfrm>
            <a:off x="7631114" y="3436939"/>
            <a:ext cx="79669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(n=3)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>
            <a:off x="3943350" y="2911475"/>
            <a:ext cx="1588" cy="382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>
            <a:off x="6088063" y="2911475"/>
            <a:ext cx="4762" cy="382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25" name="Rectangle 33"/>
          <p:cNvSpPr>
            <a:spLocks noChangeArrowheads="1"/>
          </p:cNvSpPr>
          <p:nvPr/>
        </p:nvSpPr>
        <p:spPr bwMode="auto">
          <a:xfrm>
            <a:off x="2825750" y="3886201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1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597026" name="Rectangle 34"/>
          <p:cNvSpPr>
            <a:spLocks noChangeArrowheads="1"/>
          </p:cNvSpPr>
          <p:nvPr/>
        </p:nvSpPr>
        <p:spPr bwMode="auto">
          <a:xfrm>
            <a:off x="4535488" y="3886201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4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597027" name="Rectangle 35"/>
          <p:cNvSpPr>
            <a:spLocks noChangeArrowheads="1"/>
          </p:cNvSpPr>
          <p:nvPr/>
        </p:nvSpPr>
        <p:spPr bwMode="auto">
          <a:xfrm>
            <a:off x="7805739" y="3873501"/>
            <a:ext cx="4680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NA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597028" name="Line 36"/>
          <p:cNvSpPr>
            <a:spLocks noChangeShapeType="1"/>
          </p:cNvSpPr>
          <p:nvPr/>
        </p:nvSpPr>
        <p:spPr bwMode="auto">
          <a:xfrm>
            <a:off x="2468564" y="3873501"/>
            <a:ext cx="771842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29" name="Rectangle 37"/>
          <p:cNvSpPr>
            <a:spLocks noChangeArrowheads="1"/>
          </p:cNvSpPr>
          <p:nvPr/>
        </p:nvSpPr>
        <p:spPr bwMode="auto">
          <a:xfrm>
            <a:off x="2825750" y="4376739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2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597030" name="Rectangle 38"/>
          <p:cNvSpPr>
            <a:spLocks noChangeArrowheads="1"/>
          </p:cNvSpPr>
          <p:nvPr/>
        </p:nvSpPr>
        <p:spPr bwMode="auto">
          <a:xfrm>
            <a:off x="4535488" y="4376739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6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597031" name="Rectangle 39"/>
          <p:cNvSpPr>
            <a:spLocks noChangeArrowheads="1"/>
          </p:cNvSpPr>
          <p:nvPr/>
        </p:nvSpPr>
        <p:spPr bwMode="auto">
          <a:xfrm>
            <a:off x="7805739" y="4365626"/>
            <a:ext cx="4680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NA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597032" name="Rectangle 40"/>
          <p:cNvSpPr>
            <a:spLocks noChangeArrowheads="1"/>
          </p:cNvSpPr>
          <p:nvPr/>
        </p:nvSpPr>
        <p:spPr bwMode="auto">
          <a:xfrm>
            <a:off x="2825750" y="4875214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3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597033" name="Rectangle 41"/>
          <p:cNvSpPr>
            <a:spLocks noChangeArrowheads="1"/>
          </p:cNvSpPr>
          <p:nvPr/>
        </p:nvSpPr>
        <p:spPr bwMode="auto">
          <a:xfrm>
            <a:off x="4535488" y="4875214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5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597034" name="Rectangle 42"/>
          <p:cNvSpPr>
            <a:spLocks noChangeArrowheads="1"/>
          </p:cNvSpPr>
          <p:nvPr/>
        </p:nvSpPr>
        <p:spPr bwMode="auto">
          <a:xfrm>
            <a:off x="7805739" y="4864101"/>
            <a:ext cx="4680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NA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597035" name="Rectangle 43"/>
          <p:cNvSpPr>
            <a:spLocks noChangeArrowheads="1"/>
          </p:cNvSpPr>
          <p:nvPr/>
        </p:nvSpPr>
        <p:spPr bwMode="auto">
          <a:xfrm>
            <a:off x="2825750" y="5338764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4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597036" name="Rectangle 44"/>
          <p:cNvSpPr>
            <a:spLocks noChangeArrowheads="1"/>
          </p:cNvSpPr>
          <p:nvPr/>
        </p:nvSpPr>
        <p:spPr bwMode="auto">
          <a:xfrm>
            <a:off x="4535488" y="5338764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chemeClr val="accent1"/>
                </a:solidFill>
                <a:latin typeface="Arial Narrow" panose="020B0606020202030204" pitchFamily="34" charset="0"/>
              </a:rPr>
              <a:t>?</a:t>
            </a:r>
            <a:endParaRPr lang="en-US" altLang="en-US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597037" name="Rectangle 45"/>
          <p:cNvSpPr>
            <a:spLocks noChangeArrowheads="1"/>
          </p:cNvSpPr>
          <p:nvPr/>
        </p:nvSpPr>
        <p:spPr bwMode="auto">
          <a:xfrm>
            <a:off x="2825750" y="5807076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5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597038" name="Rectangle 46"/>
          <p:cNvSpPr>
            <a:spLocks noChangeArrowheads="1"/>
          </p:cNvSpPr>
          <p:nvPr/>
        </p:nvSpPr>
        <p:spPr bwMode="auto">
          <a:xfrm>
            <a:off x="4535488" y="5807076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chemeClr val="accent1"/>
                </a:solidFill>
                <a:latin typeface="Arial Narrow" panose="020B0606020202030204" pitchFamily="34" charset="0"/>
              </a:rPr>
              <a:t>?</a:t>
            </a:r>
            <a:endParaRPr lang="en-US" altLang="en-US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597039" name="Rectangle 47"/>
          <p:cNvSpPr>
            <a:spLocks noChangeArrowheads="1"/>
          </p:cNvSpPr>
          <p:nvPr/>
        </p:nvSpPr>
        <p:spPr bwMode="auto">
          <a:xfrm>
            <a:off x="7196139" y="5303839"/>
            <a:ext cx="184665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FF3300"/>
                </a:solidFill>
                <a:latin typeface="Arial Narrow" panose="020B0606020202030204" pitchFamily="34" charset="0"/>
              </a:rPr>
              <a:t>(4+6+5)/3=5</a:t>
            </a:r>
            <a:endParaRPr lang="en-US" altLang="en-US">
              <a:solidFill>
                <a:srgbClr val="FF3300"/>
              </a:solidFill>
              <a:latin typeface="Arial Narrow" panose="020B0606020202030204" pitchFamily="34" charset="0"/>
            </a:endParaRPr>
          </a:p>
        </p:txBody>
      </p:sp>
      <p:sp>
        <p:nvSpPr>
          <p:cNvPr id="597040" name="Rectangle 48"/>
          <p:cNvSpPr>
            <a:spLocks noChangeArrowheads="1"/>
          </p:cNvSpPr>
          <p:nvPr/>
        </p:nvSpPr>
        <p:spPr bwMode="auto">
          <a:xfrm>
            <a:off x="2825750" y="6267451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6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597041" name="Rectangle 49"/>
          <p:cNvSpPr>
            <a:spLocks noChangeArrowheads="1"/>
          </p:cNvSpPr>
          <p:nvPr/>
        </p:nvSpPr>
        <p:spPr bwMode="auto">
          <a:xfrm>
            <a:off x="4498975" y="6296026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chemeClr val="accent1"/>
                </a:solidFill>
                <a:latin typeface="Arial Narrow" panose="020B0606020202030204" pitchFamily="34" charset="0"/>
              </a:rPr>
              <a:t>?</a:t>
            </a:r>
            <a:endParaRPr lang="en-US" altLang="en-US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597042" name="Freeform 50"/>
          <p:cNvSpPr>
            <a:spLocks/>
          </p:cNvSpPr>
          <p:nvPr/>
        </p:nvSpPr>
        <p:spPr bwMode="auto">
          <a:xfrm>
            <a:off x="4953000" y="4032250"/>
            <a:ext cx="95250" cy="1212850"/>
          </a:xfrm>
          <a:custGeom>
            <a:avLst/>
            <a:gdLst>
              <a:gd name="T0" fmla="*/ 0 w 69"/>
              <a:gd name="T1" fmla="*/ 23 h 713"/>
              <a:gd name="T2" fmla="*/ 6 w 69"/>
              <a:gd name="T3" fmla="*/ 14 h 713"/>
              <a:gd name="T4" fmla="*/ 6 w 69"/>
              <a:gd name="T5" fmla="*/ 27 h 713"/>
              <a:gd name="T6" fmla="*/ 2 w 69"/>
              <a:gd name="T7" fmla="*/ 25 h 713"/>
              <a:gd name="T8" fmla="*/ 12 w 69"/>
              <a:gd name="T9" fmla="*/ 37 h 713"/>
              <a:gd name="T10" fmla="*/ 10 w 69"/>
              <a:gd name="T11" fmla="*/ 29 h 713"/>
              <a:gd name="T12" fmla="*/ 17 w 69"/>
              <a:gd name="T13" fmla="*/ 69 h 713"/>
              <a:gd name="T14" fmla="*/ 19 w 69"/>
              <a:gd name="T15" fmla="*/ 322 h 713"/>
              <a:gd name="T16" fmla="*/ 29 w 69"/>
              <a:gd name="T17" fmla="*/ 349 h 713"/>
              <a:gd name="T18" fmla="*/ 38 w 69"/>
              <a:gd name="T19" fmla="*/ 360 h 713"/>
              <a:gd name="T20" fmla="*/ 48 w 69"/>
              <a:gd name="T21" fmla="*/ 366 h 713"/>
              <a:gd name="T22" fmla="*/ 58 w 69"/>
              <a:gd name="T23" fmla="*/ 368 h 713"/>
              <a:gd name="T24" fmla="*/ 58 w 69"/>
              <a:gd name="T25" fmla="*/ 345 h 713"/>
              <a:gd name="T26" fmla="*/ 50 w 69"/>
              <a:gd name="T27" fmla="*/ 349 h 713"/>
              <a:gd name="T28" fmla="*/ 50 w 69"/>
              <a:gd name="T29" fmla="*/ 364 h 713"/>
              <a:gd name="T30" fmla="*/ 58 w 69"/>
              <a:gd name="T31" fmla="*/ 345 h 713"/>
              <a:gd name="T32" fmla="*/ 48 w 69"/>
              <a:gd name="T33" fmla="*/ 347 h 713"/>
              <a:gd name="T34" fmla="*/ 38 w 69"/>
              <a:gd name="T35" fmla="*/ 353 h 713"/>
              <a:gd name="T36" fmla="*/ 29 w 69"/>
              <a:gd name="T37" fmla="*/ 364 h 713"/>
              <a:gd name="T38" fmla="*/ 19 w 69"/>
              <a:gd name="T39" fmla="*/ 391 h 713"/>
              <a:gd name="T40" fmla="*/ 17 w 69"/>
              <a:gd name="T41" fmla="*/ 644 h 713"/>
              <a:gd name="T42" fmla="*/ 10 w 69"/>
              <a:gd name="T43" fmla="*/ 684 h 713"/>
              <a:gd name="T44" fmla="*/ 12 w 69"/>
              <a:gd name="T45" fmla="*/ 676 h 713"/>
              <a:gd name="T46" fmla="*/ 2 w 69"/>
              <a:gd name="T47" fmla="*/ 688 h 713"/>
              <a:gd name="T48" fmla="*/ 6 w 69"/>
              <a:gd name="T49" fmla="*/ 686 h 713"/>
              <a:gd name="T50" fmla="*/ 6 w 69"/>
              <a:gd name="T51" fmla="*/ 699 h 713"/>
              <a:gd name="T52" fmla="*/ 0 w 69"/>
              <a:gd name="T53" fmla="*/ 690 h 713"/>
              <a:gd name="T54" fmla="*/ 6 w 69"/>
              <a:gd name="T55" fmla="*/ 711 h 713"/>
              <a:gd name="T56" fmla="*/ 15 w 69"/>
              <a:gd name="T57" fmla="*/ 707 h 713"/>
              <a:gd name="T58" fmla="*/ 25 w 69"/>
              <a:gd name="T59" fmla="*/ 701 h 713"/>
              <a:gd name="T60" fmla="*/ 33 w 69"/>
              <a:gd name="T61" fmla="*/ 684 h 713"/>
              <a:gd name="T62" fmla="*/ 38 w 69"/>
              <a:gd name="T63" fmla="*/ 667 h 713"/>
              <a:gd name="T64" fmla="*/ 40 w 69"/>
              <a:gd name="T65" fmla="*/ 414 h 713"/>
              <a:gd name="T66" fmla="*/ 50 w 69"/>
              <a:gd name="T67" fmla="*/ 374 h 713"/>
              <a:gd name="T68" fmla="*/ 46 w 69"/>
              <a:gd name="T69" fmla="*/ 381 h 713"/>
              <a:gd name="T70" fmla="*/ 56 w 69"/>
              <a:gd name="T71" fmla="*/ 370 h 713"/>
              <a:gd name="T72" fmla="*/ 52 w 69"/>
              <a:gd name="T73" fmla="*/ 372 h 713"/>
              <a:gd name="T74" fmla="*/ 52 w 69"/>
              <a:gd name="T75" fmla="*/ 358 h 713"/>
              <a:gd name="T76" fmla="*/ 58 w 69"/>
              <a:gd name="T77" fmla="*/ 368 h 713"/>
              <a:gd name="T78" fmla="*/ 61 w 69"/>
              <a:gd name="T79" fmla="*/ 366 h 713"/>
              <a:gd name="T80" fmla="*/ 69 w 69"/>
              <a:gd name="T81" fmla="*/ 356 h 713"/>
              <a:gd name="T82" fmla="*/ 61 w 69"/>
              <a:gd name="T83" fmla="*/ 347 h 713"/>
              <a:gd name="T84" fmla="*/ 52 w 69"/>
              <a:gd name="T85" fmla="*/ 343 h 713"/>
              <a:gd name="T86" fmla="*/ 58 w 69"/>
              <a:gd name="T87" fmla="*/ 345 h 713"/>
              <a:gd name="T88" fmla="*/ 46 w 69"/>
              <a:gd name="T89" fmla="*/ 353 h 713"/>
              <a:gd name="T90" fmla="*/ 50 w 69"/>
              <a:gd name="T91" fmla="*/ 339 h 713"/>
              <a:gd name="T92" fmla="*/ 38 w 69"/>
              <a:gd name="T93" fmla="*/ 339 h 713"/>
              <a:gd name="T94" fmla="*/ 42 w 69"/>
              <a:gd name="T95" fmla="*/ 322 h 713"/>
              <a:gd name="T96" fmla="*/ 40 w 69"/>
              <a:gd name="T97" fmla="*/ 69 h 713"/>
              <a:gd name="T98" fmla="*/ 33 w 69"/>
              <a:gd name="T99" fmla="*/ 29 h 713"/>
              <a:gd name="T100" fmla="*/ 25 w 69"/>
              <a:gd name="T101" fmla="*/ 14 h 713"/>
              <a:gd name="T102" fmla="*/ 15 w 69"/>
              <a:gd name="T103" fmla="*/ 6 h 713"/>
              <a:gd name="T104" fmla="*/ 6 w 69"/>
              <a:gd name="T105" fmla="*/ 2 h 7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9" h="713">
                <a:moveTo>
                  <a:pt x="0" y="0"/>
                </a:moveTo>
                <a:lnTo>
                  <a:pt x="0" y="23"/>
                </a:lnTo>
                <a:lnTo>
                  <a:pt x="6" y="25"/>
                </a:lnTo>
                <a:lnTo>
                  <a:pt x="6" y="14"/>
                </a:lnTo>
                <a:lnTo>
                  <a:pt x="0" y="23"/>
                </a:lnTo>
                <a:lnTo>
                  <a:pt x="6" y="27"/>
                </a:lnTo>
                <a:lnTo>
                  <a:pt x="12" y="16"/>
                </a:lnTo>
                <a:lnTo>
                  <a:pt x="2" y="25"/>
                </a:lnTo>
                <a:lnTo>
                  <a:pt x="8" y="31"/>
                </a:lnTo>
                <a:lnTo>
                  <a:pt x="12" y="37"/>
                </a:lnTo>
                <a:lnTo>
                  <a:pt x="21" y="29"/>
                </a:lnTo>
                <a:lnTo>
                  <a:pt x="10" y="29"/>
                </a:lnTo>
                <a:lnTo>
                  <a:pt x="15" y="46"/>
                </a:lnTo>
                <a:lnTo>
                  <a:pt x="17" y="69"/>
                </a:lnTo>
                <a:lnTo>
                  <a:pt x="17" y="299"/>
                </a:lnTo>
                <a:lnTo>
                  <a:pt x="19" y="322"/>
                </a:lnTo>
                <a:lnTo>
                  <a:pt x="27" y="339"/>
                </a:lnTo>
                <a:lnTo>
                  <a:pt x="29" y="349"/>
                </a:lnTo>
                <a:lnTo>
                  <a:pt x="33" y="356"/>
                </a:lnTo>
                <a:lnTo>
                  <a:pt x="38" y="360"/>
                </a:lnTo>
                <a:lnTo>
                  <a:pt x="42" y="362"/>
                </a:lnTo>
                <a:lnTo>
                  <a:pt x="48" y="366"/>
                </a:lnTo>
                <a:lnTo>
                  <a:pt x="52" y="366"/>
                </a:lnTo>
                <a:lnTo>
                  <a:pt x="58" y="368"/>
                </a:lnTo>
                <a:lnTo>
                  <a:pt x="58" y="356"/>
                </a:lnTo>
                <a:lnTo>
                  <a:pt x="58" y="345"/>
                </a:lnTo>
                <a:lnTo>
                  <a:pt x="54" y="347"/>
                </a:lnTo>
                <a:lnTo>
                  <a:pt x="50" y="349"/>
                </a:lnTo>
                <a:lnTo>
                  <a:pt x="46" y="356"/>
                </a:lnTo>
                <a:lnTo>
                  <a:pt x="50" y="364"/>
                </a:lnTo>
                <a:lnTo>
                  <a:pt x="54" y="366"/>
                </a:lnTo>
                <a:lnTo>
                  <a:pt x="58" y="345"/>
                </a:lnTo>
                <a:lnTo>
                  <a:pt x="52" y="347"/>
                </a:lnTo>
                <a:lnTo>
                  <a:pt x="48" y="347"/>
                </a:lnTo>
                <a:lnTo>
                  <a:pt x="42" y="351"/>
                </a:lnTo>
                <a:lnTo>
                  <a:pt x="38" y="353"/>
                </a:lnTo>
                <a:lnTo>
                  <a:pt x="33" y="358"/>
                </a:lnTo>
                <a:lnTo>
                  <a:pt x="29" y="364"/>
                </a:lnTo>
                <a:lnTo>
                  <a:pt x="27" y="374"/>
                </a:lnTo>
                <a:lnTo>
                  <a:pt x="19" y="391"/>
                </a:lnTo>
                <a:lnTo>
                  <a:pt x="17" y="414"/>
                </a:lnTo>
                <a:lnTo>
                  <a:pt x="17" y="644"/>
                </a:lnTo>
                <a:lnTo>
                  <a:pt x="15" y="667"/>
                </a:lnTo>
                <a:lnTo>
                  <a:pt x="10" y="684"/>
                </a:lnTo>
                <a:lnTo>
                  <a:pt x="21" y="684"/>
                </a:lnTo>
                <a:lnTo>
                  <a:pt x="12" y="676"/>
                </a:lnTo>
                <a:lnTo>
                  <a:pt x="8" y="684"/>
                </a:lnTo>
                <a:lnTo>
                  <a:pt x="2" y="688"/>
                </a:lnTo>
                <a:lnTo>
                  <a:pt x="12" y="697"/>
                </a:lnTo>
                <a:lnTo>
                  <a:pt x="6" y="686"/>
                </a:lnTo>
                <a:lnTo>
                  <a:pt x="0" y="690"/>
                </a:lnTo>
                <a:lnTo>
                  <a:pt x="6" y="699"/>
                </a:lnTo>
                <a:lnTo>
                  <a:pt x="6" y="688"/>
                </a:lnTo>
                <a:lnTo>
                  <a:pt x="0" y="690"/>
                </a:lnTo>
                <a:lnTo>
                  <a:pt x="0" y="713"/>
                </a:lnTo>
                <a:lnTo>
                  <a:pt x="6" y="711"/>
                </a:lnTo>
                <a:lnTo>
                  <a:pt x="10" y="711"/>
                </a:lnTo>
                <a:lnTo>
                  <a:pt x="15" y="707"/>
                </a:lnTo>
                <a:lnTo>
                  <a:pt x="19" y="705"/>
                </a:lnTo>
                <a:lnTo>
                  <a:pt x="25" y="701"/>
                </a:lnTo>
                <a:lnTo>
                  <a:pt x="29" y="693"/>
                </a:lnTo>
                <a:lnTo>
                  <a:pt x="33" y="684"/>
                </a:lnTo>
                <a:lnTo>
                  <a:pt x="33" y="684"/>
                </a:lnTo>
                <a:lnTo>
                  <a:pt x="38" y="667"/>
                </a:lnTo>
                <a:lnTo>
                  <a:pt x="40" y="644"/>
                </a:lnTo>
                <a:lnTo>
                  <a:pt x="40" y="414"/>
                </a:lnTo>
                <a:lnTo>
                  <a:pt x="42" y="391"/>
                </a:lnTo>
                <a:lnTo>
                  <a:pt x="50" y="374"/>
                </a:lnTo>
                <a:lnTo>
                  <a:pt x="38" y="374"/>
                </a:lnTo>
                <a:lnTo>
                  <a:pt x="46" y="381"/>
                </a:lnTo>
                <a:lnTo>
                  <a:pt x="50" y="376"/>
                </a:lnTo>
                <a:lnTo>
                  <a:pt x="56" y="370"/>
                </a:lnTo>
                <a:lnTo>
                  <a:pt x="46" y="360"/>
                </a:lnTo>
                <a:lnTo>
                  <a:pt x="52" y="372"/>
                </a:lnTo>
                <a:lnTo>
                  <a:pt x="58" y="368"/>
                </a:lnTo>
                <a:lnTo>
                  <a:pt x="52" y="358"/>
                </a:lnTo>
                <a:lnTo>
                  <a:pt x="52" y="370"/>
                </a:lnTo>
                <a:lnTo>
                  <a:pt x="58" y="368"/>
                </a:lnTo>
                <a:lnTo>
                  <a:pt x="58" y="368"/>
                </a:lnTo>
                <a:lnTo>
                  <a:pt x="61" y="366"/>
                </a:lnTo>
                <a:lnTo>
                  <a:pt x="65" y="364"/>
                </a:lnTo>
                <a:lnTo>
                  <a:pt x="69" y="356"/>
                </a:lnTo>
                <a:lnTo>
                  <a:pt x="65" y="349"/>
                </a:lnTo>
                <a:lnTo>
                  <a:pt x="61" y="347"/>
                </a:lnTo>
                <a:lnTo>
                  <a:pt x="58" y="345"/>
                </a:lnTo>
                <a:lnTo>
                  <a:pt x="52" y="343"/>
                </a:lnTo>
                <a:lnTo>
                  <a:pt x="52" y="355"/>
                </a:lnTo>
                <a:lnTo>
                  <a:pt x="58" y="345"/>
                </a:lnTo>
                <a:lnTo>
                  <a:pt x="52" y="341"/>
                </a:lnTo>
                <a:lnTo>
                  <a:pt x="46" y="353"/>
                </a:lnTo>
                <a:lnTo>
                  <a:pt x="56" y="343"/>
                </a:lnTo>
                <a:lnTo>
                  <a:pt x="50" y="339"/>
                </a:lnTo>
                <a:lnTo>
                  <a:pt x="46" y="332"/>
                </a:lnTo>
                <a:lnTo>
                  <a:pt x="38" y="339"/>
                </a:lnTo>
                <a:lnTo>
                  <a:pt x="50" y="339"/>
                </a:lnTo>
                <a:lnTo>
                  <a:pt x="42" y="322"/>
                </a:lnTo>
                <a:lnTo>
                  <a:pt x="40" y="299"/>
                </a:lnTo>
                <a:lnTo>
                  <a:pt x="40" y="69"/>
                </a:lnTo>
                <a:lnTo>
                  <a:pt x="38" y="46"/>
                </a:lnTo>
                <a:lnTo>
                  <a:pt x="33" y="29"/>
                </a:lnTo>
                <a:lnTo>
                  <a:pt x="29" y="20"/>
                </a:lnTo>
                <a:lnTo>
                  <a:pt x="25" y="14"/>
                </a:lnTo>
                <a:lnTo>
                  <a:pt x="19" y="8"/>
                </a:lnTo>
                <a:lnTo>
                  <a:pt x="15" y="6"/>
                </a:lnTo>
                <a:lnTo>
                  <a:pt x="10" y="2"/>
                </a:lnTo>
                <a:lnTo>
                  <a:pt x="6" y="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7043" name="Line 51"/>
          <p:cNvSpPr>
            <a:spLocks noChangeShapeType="1"/>
          </p:cNvSpPr>
          <p:nvPr/>
        </p:nvSpPr>
        <p:spPr bwMode="auto">
          <a:xfrm>
            <a:off x="2463801" y="4360864"/>
            <a:ext cx="771842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44" name="Line 52"/>
          <p:cNvSpPr>
            <a:spLocks noChangeShapeType="1"/>
          </p:cNvSpPr>
          <p:nvPr/>
        </p:nvSpPr>
        <p:spPr bwMode="auto">
          <a:xfrm>
            <a:off x="2471739" y="4872039"/>
            <a:ext cx="771842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45" name="Line 53"/>
          <p:cNvSpPr>
            <a:spLocks noChangeShapeType="1"/>
          </p:cNvSpPr>
          <p:nvPr/>
        </p:nvSpPr>
        <p:spPr bwMode="auto">
          <a:xfrm>
            <a:off x="2439989" y="5319714"/>
            <a:ext cx="771842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46" name="Line 54"/>
          <p:cNvSpPr>
            <a:spLocks noChangeShapeType="1"/>
          </p:cNvSpPr>
          <p:nvPr/>
        </p:nvSpPr>
        <p:spPr bwMode="auto">
          <a:xfrm flipV="1">
            <a:off x="2463801" y="5797550"/>
            <a:ext cx="7718425" cy="79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47" name="Line 55"/>
          <p:cNvSpPr>
            <a:spLocks noChangeShapeType="1"/>
          </p:cNvSpPr>
          <p:nvPr/>
        </p:nvSpPr>
        <p:spPr bwMode="auto">
          <a:xfrm>
            <a:off x="2443163" y="6253164"/>
            <a:ext cx="7759700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7048" name="Freeform 56"/>
          <p:cNvSpPr>
            <a:spLocks/>
          </p:cNvSpPr>
          <p:nvPr/>
        </p:nvSpPr>
        <p:spPr bwMode="auto">
          <a:xfrm>
            <a:off x="5211763" y="4643438"/>
            <a:ext cx="1797050" cy="882650"/>
          </a:xfrm>
          <a:custGeom>
            <a:avLst/>
            <a:gdLst>
              <a:gd name="T0" fmla="*/ 0 w 1019"/>
              <a:gd name="T1" fmla="*/ 0 h 519"/>
              <a:gd name="T2" fmla="*/ 921 w 1019"/>
              <a:gd name="T3" fmla="*/ 259 h 519"/>
              <a:gd name="T4" fmla="*/ 590 w 1019"/>
              <a:gd name="T5" fmla="*/ 447 h 519"/>
              <a:gd name="T6" fmla="*/ 993 w 1019"/>
              <a:gd name="T7" fmla="*/ 519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19" h="519">
                <a:moveTo>
                  <a:pt x="0" y="0"/>
                </a:moveTo>
                <a:cubicBezTo>
                  <a:pt x="153" y="43"/>
                  <a:pt x="823" y="185"/>
                  <a:pt x="921" y="259"/>
                </a:cubicBezTo>
                <a:cubicBezTo>
                  <a:pt x="1019" y="333"/>
                  <a:pt x="578" y="404"/>
                  <a:pt x="590" y="447"/>
                </a:cubicBezTo>
                <a:cubicBezTo>
                  <a:pt x="602" y="490"/>
                  <a:pt x="909" y="504"/>
                  <a:pt x="993" y="519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32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27" grpId="0"/>
      <p:bldP spid="597031" grpId="0"/>
      <p:bldP spid="597034" grpId="0"/>
      <p:bldP spid="597039" grpId="0"/>
      <p:bldP spid="597042" grpId="0" animBg="1"/>
      <p:bldP spid="5970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Moving Average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2106D0-99AB-44A4-9A79-B3A49752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What if </a:t>
            </a:r>
            <a:r>
              <a:rPr lang="en-US" altLang="en-US" dirty="0" err="1"/>
              <a:t>ipad</a:t>
            </a:r>
            <a:r>
              <a:rPr lang="en-US" altLang="en-US" dirty="0"/>
              <a:t> sales were actually 3 in month 4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AD548-EE76-423C-958A-FA27FB5B614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00067" name="Rectangle 3"/>
          <p:cNvSpPr>
            <a:spLocks noChangeArrowheads="1"/>
          </p:cNvSpPr>
          <p:nvPr/>
        </p:nvSpPr>
        <p:spPr bwMode="auto">
          <a:xfrm>
            <a:off x="2476500" y="5248276"/>
            <a:ext cx="1474788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3960814" y="5248276"/>
            <a:ext cx="2149475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69" name="Rectangle 5"/>
          <p:cNvSpPr>
            <a:spLocks noChangeArrowheads="1"/>
          </p:cNvSpPr>
          <p:nvPr/>
        </p:nvSpPr>
        <p:spPr bwMode="auto">
          <a:xfrm>
            <a:off x="6119814" y="5248276"/>
            <a:ext cx="1825625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70" name="Rectangle 6"/>
          <p:cNvSpPr>
            <a:spLocks noChangeArrowheads="1"/>
          </p:cNvSpPr>
          <p:nvPr/>
        </p:nvSpPr>
        <p:spPr bwMode="auto">
          <a:xfrm>
            <a:off x="7956550" y="5248276"/>
            <a:ext cx="2203450" cy="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72" name="Rectangle 8"/>
          <p:cNvSpPr>
            <a:spLocks noChangeArrowheads="1"/>
          </p:cNvSpPr>
          <p:nvPr/>
        </p:nvSpPr>
        <p:spPr bwMode="auto">
          <a:xfrm>
            <a:off x="2446338" y="4789489"/>
            <a:ext cx="3016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73" name="Rectangle 9"/>
          <p:cNvSpPr>
            <a:spLocks noChangeArrowheads="1"/>
          </p:cNvSpPr>
          <p:nvPr/>
        </p:nvSpPr>
        <p:spPr bwMode="auto">
          <a:xfrm>
            <a:off x="2476500" y="4789489"/>
            <a:ext cx="1474788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74" name="Rectangle 10"/>
          <p:cNvSpPr>
            <a:spLocks noChangeArrowheads="1"/>
          </p:cNvSpPr>
          <p:nvPr/>
        </p:nvSpPr>
        <p:spPr bwMode="auto">
          <a:xfrm>
            <a:off x="3951289" y="478948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75" name="Rectangle 11"/>
          <p:cNvSpPr>
            <a:spLocks noChangeArrowheads="1"/>
          </p:cNvSpPr>
          <p:nvPr/>
        </p:nvSpPr>
        <p:spPr bwMode="auto">
          <a:xfrm>
            <a:off x="3960814" y="4789489"/>
            <a:ext cx="214947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76" name="Rectangle 12"/>
          <p:cNvSpPr>
            <a:spLocks noChangeArrowheads="1"/>
          </p:cNvSpPr>
          <p:nvPr/>
        </p:nvSpPr>
        <p:spPr bwMode="auto">
          <a:xfrm>
            <a:off x="6110289" y="4789489"/>
            <a:ext cx="95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77" name="Rectangle 13"/>
          <p:cNvSpPr>
            <a:spLocks noChangeArrowheads="1"/>
          </p:cNvSpPr>
          <p:nvPr/>
        </p:nvSpPr>
        <p:spPr bwMode="auto">
          <a:xfrm>
            <a:off x="6119814" y="4789489"/>
            <a:ext cx="1825625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78" name="Rectangle 14"/>
          <p:cNvSpPr>
            <a:spLocks noChangeArrowheads="1"/>
          </p:cNvSpPr>
          <p:nvPr/>
        </p:nvSpPr>
        <p:spPr bwMode="auto">
          <a:xfrm>
            <a:off x="7945438" y="4789489"/>
            <a:ext cx="11112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79" name="Rectangle 15"/>
          <p:cNvSpPr>
            <a:spLocks noChangeArrowheads="1"/>
          </p:cNvSpPr>
          <p:nvPr/>
        </p:nvSpPr>
        <p:spPr bwMode="auto">
          <a:xfrm>
            <a:off x="7956550" y="4789489"/>
            <a:ext cx="2203450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80" name="Rectangle 16"/>
          <p:cNvSpPr>
            <a:spLocks noChangeArrowheads="1"/>
          </p:cNvSpPr>
          <p:nvPr/>
        </p:nvSpPr>
        <p:spPr bwMode="auto">
          <a:xfrm>
            <a:off x="10160001" y="4789489"/>
            <a:ext cx="30163" cy="952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81" name="Rectangle 17"/>
          <p:cNvSpPr>
            <a:spLocks noChangeArrowheads="1"/>
          </p:cNvSpPr>
          <p:nvPr/>
        </p:nvSpPr>
        <p:spPr bwMode="auto">
          <a:xfrm>
            <a:off x="2446338" y="5716588"/>
            <a:ext cx="30162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82" name="Rectangle 18"/>
          <p:cNvSpPr>
            <a:spLocks noChangeArrowheads="1"/>
          </p:cNvSpPr>
          <p:nvPr/>
        </p:nvSpPr>
        <p:spPr bwMode="auto">
          <a:xfrm>
            <a:off x="2476500" y="5716588"/>
            <a:ext cx="1474788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83" name="Rectangle 19"/>
          <p:cNvSpPr>
            <a:spLocks noChangeArrowheads="1"/>
          </p:cNvSpPr>
          <p:nvPr/>
        </p:nvSpPr>
        <p:spPr bwMode="auto">
          <a:xfrm>
            <a:off x="3951289" y="5716588"/>
            <a:ext cx="9525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84" name="Rectangle 20"/>
          <p:cNvSpPr>
            <a:spLocks noChangeArrowheads="1"/>
          </p:cNvSpPr>
          <p:nvPr/>
        </p:nvSpPr>
        <p:spPr bwMode="auto">
          <a:xfrm>
            <a:off x="3960814" y="5716588"/>
            <a:ext cx="2149475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85" name="Rectangle 21"/>
          <p:cNvSpPr>
            <a:spLocks noChangeArrowheads="1"/>
          </p:cNvSpPr>
          <p:nvPr/>
        </p:nvSpPr>
        <p:spPr bwMode="auto">
          <a:xfrm>
            <a:off x="6110289" y="5716588"/>
            <a:ext cx="9525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86" name="Rectangle 22"/>
          <p:cNvSpPr>
            <a:spLocks noChangeArrowheads="1"/>
          </p:cNvSpPr>
          <p:nvPr/>
        </p:nvSpPr>
        <p:spPr bwMode="auto">
          <a:xfrm>
            <a:off x="6119814" y="5716588"/>
            <a:ext cx="1825625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87" name="Rectangle 23"/>
          <p:cNvSpPr>
            <a:spLocks noChangeArrowheads="1"/>
          </p:cNvSpPr>
          <p:nvPr/>
        </p:nvSpPr>
        <p:spPr bwMode="auto">
          <a:xfrm>
            <a:off x="7945438" y="5716588"/>
            <a:ext cx="11112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88" name="Rectangle 24"/>
          <p:cNvSpPr>
            <a:spLocks noChangeArrowheads="1"/>
          </p:cNvSpPr>
          <p:nvPr/>
        </p:nvSpPr>
        <p:spPr bwMode="auto">
          <a:xfrm>
            <a:off x="7956550" y="5716588"/>
            <a:ext cx="2203450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89" name="Rectangle 25"/>
          <p:cNvSpPr>
            <a:spLocks noChangeArrowheads="1"/>
          </p:cNvSpPr>
          <p:nvPr/>
        </p:nvSpPr>
        <p:spPr bwMode="auto">
          <a:xfrm>
            <a:off x="10160001" y="5716588"/>
            <a:ext cx="30163" cy="11112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90" name="Rectangle 26"/>
          <p:cNvSpPr>
            <a:spLocks noChangeArrowheads="1"/>
          </p:cNvSpPr>
          <p:nvPr/>
        </p:nvSpPr>
        <p:spPr bwMode="auto">
          <a:xfrm>
            <a:off x="2462214" y="2819401"/>
            <a:ext cx="7731125" cy="38576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0091" name="Rectangle 27"/>
          <p:cNvSpPr>
            <a:spLocks noChangeArrowheads="1"/>
          </p:cNvSpPr>
          <p:nvPr/>
        </p:nvSpPr>
        <p:spPr bwMode="auto">
          <a:xfrm>
            <a:off x="2619375" y="3278189"/>
            <a:ext cx="93615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00000"/>
                </a:solidFill>
                <a:latin typeface="Arial Narrow" panose="020B0606020202030204" pitchFamily="34" charset="0"/>
              </a:rPr>
              <a:t>Month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0092" name="Rectangle 28"/>
          <p:cNvSpPr>
            <a:spLocks noChangeArrowheads="1"/>
          </p:cNvSpPr>
          <p:nvPr/>
        </p:nvSpPr>
        <p:spPr bwMode="auto">
          <a:xfrm>
            <a:off x="4318050" y="2813051"/>
            <a:ext cx="974627" cy="98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3200" dirty="0">
                <a:solidFill>
                  <a:srgbClr val="010000"/>
                </a:solidFill>
                <a:latin typeface="Arial Narrow" panose="020B0606020202030204" pitchFamily="34" charset="0"/>
              </a:rPr>
              <a:t>Sales</a:t>
            </a:r>
          </a:p>
          <a:p>
            <a:pPr algn="ctr">
              <a:buClrTx/>
              <a:buFontTx/>
              <a:buNone/>
            </a:pPr>
            <a:r>
              <a:rPr lang="en-US" altLang="en-US" sz="3200" dirty="0">
                <a:solidFill>
                  <a:srgbClr val="010000"/>
                </a:solidFill>
                <a:latin typeface="Arial Narrow" panose="020B0606020202030204" pitchFamily="34" charset="0"/>
              </a:rPr>
              <a:t>(1000)</a:t>
            </a:r>
            <a:endParaRPr lang="en-US" altLang="en-US" dirty="0">
              <a:latin typeface="Arial Narrow" panose="020B0606020202030204" pitchFamily="34" charset="0"/>
            </a:endParaRPr>
          </a:p>
        </p:txBody>
      </p:sp>
      <p:sp>
        <p:nvSpPr>
          <p:cNvPr id="600093" name="Rectangle 29"/>
          <p:cNvSpPr>
            <a:spLocks noChangeArrowheads="1"/>
          </p:cNvSpPr>
          <p:nvPr/>
        </p:nvSpPr>
        <p:spPr bwMode="auto">
          <a:xfrm>
            <a:off x="6781800" y="2913064"/>
            <a:ext cx="241066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Moving Average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0094" name="Rectangle 30"/>
          <p:cNvSpPr>
            <a:spLocks noChangeArrowheads="1"/>
          </p:cNvSpPr>
          <p:nvPr/>
        </p:nvSpPr>
        <p:spPr bwMode="auto">
          <a:xfrm>
            <a:off x="7639051" y="3360739"/>
            <a:ext cx="79669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(n=3)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0095" name="Line 31"/>
          <p:cNvSpPr>
            <a:spLocks noChangeShapeType="1"/>
          </p:cNvSpPr>
          <p:nvPr/>
        </p:nvSpPr>
        <p:spPr bwMode="auto">
          <a:xfrm>
            <a:off x="3951289" y="2835275"/>
            <a:ext cx="1587" cy="382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96" name="Line 32"/>
          <p:cNvSpPr>
            <a:spLocks noChangeShapeType="1"/>
          </p:cNvSpPr>
          <p:nvPr/>
        </p:nvSpPr>
        <p:spPr bwMode="auto">
          <a:xfrm>
            <a:off x="6096001" y="2835275"/>
            <a:ext cx="4763" cy="382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097" name="Rectangle 33"/>
          <p:cNvSpPr>
            <a:spLocks noChangeArrowheads="1"/>
          </p:cNvSpPr>
          <p:nvPr/>
        </p:nvSpPr>
        <p:spPr bwMode="auto">
          <a:xfrm>
            <a:off x="2833688" y="3810001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1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0098" name="Rectangle 34"/>
          <p:cNvSpPr>
            <a:spLocks noChangeArrowheads="1"/>
          </p:cNvSpPr>
          <p:nvPr/>
        </p:nvSpPr>
        <p:spPr bwMode="auto">
          <a:xfrm>
            <a:off x="4543425" y="3810001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4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0099" name="Rectangle 35"/>
          <p:cNvSpPr>
            <a:spLocks noChangeArrowheads="1"/>
          </p:cNvSpPr>
          <p:nvPr/>
        </p:nvSpPr>
        <p:spPr bwMode="auto">
          <a:xfrm>
            <a:off x="7813676" y="3797301"/>
            <a:ext cx="4680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NA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0100" name="Line 36"/>
          <p:cNvSpPr>
            <a:spLocks noChangeShapeType="1"/>
          </p:cNvSpPr>
          <p:nvPr/>
        </p:nvSpPr>
        <p:spPr bwMode="auto">
          <a:xfrm>
            <a:off x="2476501" y="3797301"/>
            <a:ext cx="771842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01" name="Rectangle 37"/>
          <p:cNvSpPr>
            <a:spLocks noChangeArrowheads="1"/>
          </p:cNvSpPr>
          <p:nvPr/>
        </p:nvSpPr>
        <p:spPr bwMode="auto">
          <a:xfrm>
            <a:off x="2833688" y="4300539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2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0102" name="Rectangle 38"/>
          <p:cNvSpPr>
            <a:spLocks noChangeArrowheads="1"/>
          </p:cNvSpPr>
          <p:nvPr/>
        </p:nvSpPr>
        <p:spPr bwMode="auto">
          <a:xfrm>
            <a:off x="4543425" y="4300539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6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0103" name="Rectangle 39"/>
          <p:cNvSpPr>
            <a:spLocks noChangeArrowheads="1"/>
          </p:cNvSpPr>
          <p:nvPr/>
        </p:nvSpPr>
        <p:spPr bwMode="auto">
          <a:xfrm>
            <a:off x="7813676" y="4289426"/>
            <a:ext cx="4680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NA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0104" name="Rectangle 40"/>
          <p:cNvSpPr>
            <a:spLocks noChangeArrowheads="1"/>
          </p:cNvSpPr>
          <p:nvPr/>
        </p:nvSpPr>
        <p:spPr bwMode="auto">
          <a:xfrm>
            <a:off x="2833688" y="4799014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3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0105" name="Rectangle 41"/>
          <p:cNvSpPr>
            <a:spLocks noChangeArrowheads="1"/>
          </p:cNvSpPr>
          <p:nvPr/>
        </p:nvSpPr>
        <p:spPr bwMode="auto">
          <a:xfrm>
            <a:off x="4543425" y="4799014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5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0106" name="Rectangle 42"/>
          <p:cNvSpPr>
            <a:spLocks noChangeArrowheads="1"/>
          </p:cNvSpPr>
          <p:nvPr/>
        </p:nvSpPr>
        <p:spPr bwMode="auto">
          <a:xfrm>
            <a:off x="7813676" y="4786314"/>
            <a:ext cx="46807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NA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0107" name="Rectangle 43"/>
          <p:cNvSpPr>
            <a:spLocks noChangeArrowheads="1"/>
          </p:cNvSpPr>
          <p:nvPr/>
        </p:nvSpPr>
        <p:spPr bwMode="auto">
          <a:xfrm>
            <a:off x="2833688" y="5260976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4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0108" name="Rectangle 44"/>
          <p:cNvSpPr>
            <a:spLocks noChangeArrowheads="1"/>
          </p:cNvSpPr>
          <p:nvPr/>
        </p:nvSpPr>
        <p:spPr bwMode="auto">
          <a:xfrm>
            <a:off x="4543425" y="5260976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FF3300"/>
                </a:solidFill>
                <a:latin typeface="Arial Narrow" panose="020B0606020202030204" pitchFamily="34" charset="0"/>
              </a:rPr>
              <a:t>3</a:t>
            </a:r>
            <a:endParaRPr lang="en-US" altLang="en-US">
              <a:solidFill>
                <a:srgbClr val="FF3300"/>
              </a:solidFill>
              <a:latin typeface="Arial Narrow" panose="020B0606020202030204" pitchFamily="34" charset="0"/>
            </a:endParaRPr>
          </a:p>
        </p:txBody>
      </p:sp>
      <p:sp>
        <p:nvSpPr>
          <p:cNvPr id="600109" name="Rectangle 45"/>
          <p:cNvSpPr>
            <a:spLocks noChangeArrowheads="1"/>
          </p:cNvSpPr>
          <p:nvPr/>
        </p:nvSpPr>
        <p:spPr bwMode="auto">
          <a:xfrm>
            <a:off x="2833688" y="5730876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5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0110" name="Rectangle 46"/>
          <p:cNvSpPr>
            <a:spLocks noChangeArrowheads="1"/>
          </p:cNvSpPr>
          <p:nvPr/>
        </p:nvSpPr>
        <p:spPr bwMode="auto">
          <a:xfrm>
            <a:off x="4543425" y="5730876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chemeClr val="accent1"/>
                </a:solidFill>
                <a:latin typeface="Arial Narrow" panose="020B0606020202030204" pitchFamily="34" charset="0"/>
              </a:rPr>
              <a:t>?</a:t>
            </a:r>
            <a:endParaRPr lang="en-US" altLang="en-US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600111" name="Rectangle 47"/>
          <p:cNvSpPr>
            <a:spLocks noChangeArrowheads="1"/>
          </p:cNvSpPr>
          <p:nvPr/>
        </p:nvSpPr>
        <p:spPr bwMode="auto">
          <a:xfrm>
            <a:off x="7204076" y="5227639"/>
            <a:ext cx="93134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latin typeface="Arial Narrow" panose="020B0606020202030204" pitchFamily="34" charset="0"/>
              </a:rPr>
              <a:t>        5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0112" name="Rectangle 48"/>
          <p:cNvSpPr>
            <a:spLocks noChangeArrowheads="1"/>
          </p:cNvSpPr>
          <p:nvPr/>
        </p:nvSpPr>
        <p:spPr bwMode="auto">
          <a:xfrm>
            <a:off x="2833688" y="6191251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rgbClr val="010000"/>
                </a:solidFill>
                <a:latin typeface="Arial Narrow" panose="020B0606020202030204" pitchFamily="34" charset="0"/>
              </a:rPr>
              <a:t>6</a:t>
            </a:r>
            <a:endParaRPr lang="en-US" altLang="en-US">
              <a:latin typeface="Arial Narrow" panose="020B0606020202030204" pitchFamily="34" charset="0"/>
            </a:endParaRPr>
          </a:p>
        </p:txBody>
      </p:sp>
      <p:sp>
        <p:nvSpPr>
          <p:cNvPr id="600113" name="Rectangle 49"/>
          <p:cNvSpPr>
            <a:spLocks noChangeArrowheads="1"/>
          </p:cNvSpPr>
          <p:nvPr/>
        </p:nvSpPr>
        <p:spPr bwMode="auto">
          <a:xfrm>
            <a:off x="4506913" y="6218239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chemeClr val="accent1"/>
                </a:solidFill>
                <a:latin typeface="Arial Narrow" panose="020B0606020202030204" pitchFamily="34" charset="0"/>
              </a:rPr>
              <a:t>?</a:t>
            </a:r>
            <a:endParaRPr lang="en-US" altLang="en-US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  <p:sp>
        <p:nvSpPr>
          <p:cNvPr id="600114" name="Line 50"/>
          <p:cNvSpPr>
            <a:spLocks noChangeShapeType="1"/>
          </p:cNvSpPr>
          <p:nvPr/>
        </p:nvSpPr>
        <p:spPr bwMode="auto">
          <a:xfrm>
            <a:off x="2471739" y="4283076"/>
            <a:ext cx="7718425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15" name="Line 51"/>
          <p:cNvSpPr>
            <a:spLocks noChangeShapeType="1"/>
          </p:cNvSpPr>
          <p:nvPr/>
        </p:nvSpPr>
        <p:spPr bwMode="auto">
          <a:xfrm>
            <a:off x="2479676" y="4795839"/>
            <a:ext cx="7718425" cy="317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16" name="Line 52"/>
          <p:cNvSpPr>
            <a:spLocks noChangeShapeType="1"/>
          </p:cNvSpPr>
          <p:nvPr/>
        </p:nvSpPr>
        <p:spPr bwMode="auto">
          <a:xfrm>
            <a:off x="2447926" y="5241926"/>
            <a:ext cx="7718425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17" name="Line 53"/>
          <p:cNvSpPr>
            <a:spLocks noChangeShapeType="1"/>
          </p:cNvSpPr>
          <p:nvPr/>
        </p:nvSpPr>
        <p:spPr bwMode="auto">
          <a:xfrm flipV="1">
            <a:off x="2471739" y="5719764"/>
            <a:ext cx="7718425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18" name="Line 54"/>
          <p:cNvSpPr>
            <a:spLocks noChangeShapeType="1"/>
          </p:cNvSpPr>
          <p:nvPr/>
        </p:nvSpPr>
        <p:spPr bwMode="auto">
          <a:xfrm>
            <a:off x="2451100" y="6175376"/>
            <a:ext cx="7759700" cy="476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0120" name="Rectangle 56"/>
          <p:cNvSpPr>
            <a:spLocks noChangeArrowheads="1"/>
          </p:cNvSpPr>
          <p:nvPr/>
        </p:nvSpPr>
        <p:spPr bwMode="auto">
          <a:xfrm>
            <a:off x="4572000" y="5257801"/>
            <a:ext cx="187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00063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00125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00188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00250" defTabSz="10001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574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146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718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29050" defTabSz="10001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3200">
                <a:solidFill>
                  <a:schemeClr val="accent1"/>
                </a:solidFill>
                <a:latin typeface="Arial Narrow" panose="020B0606020202030204" pitchFamily="34" charset="0"/>
              </a:rPr>
              <a:t>?</a:t>
            </a:r>
            <a:endParaRPr lang="en-US" altLang="en-US">
              <a:solidFill>
                <a:schemeClr val="accent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785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108" grpId="0"/>
      <p:bldP spid="6001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34626</TotalTime>
  <Words>1298</Words>
  <Application>Microsoft Office PowerPoint</Application>
  <PresentationFormat>Widescreen</PresentationFormat>
  <Paragraphs>442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Narrow</vt:lpstr>
      <vt:lpstr>Calibri</vt:lpstr>
      <vt:lpstr>Cambria Math</vt:lpstr>
      <vt:lpstr>Courier New</vt:lpstr>
      <vt:lpstr>Symbol</vt:lpstr>
      <vt:lpstr>Times New Roman</vt:lpstr>
      <vt:lpstr>Wingdings</vt:lpstr>
      <vt:lpstr>Office Theme</vt:lpstr>
      <vt:lpstr>Lab 9 - Forecasting</vt:lpstr>
      <vt:lpstr>Forecasting</vt:lpstr>
      <vt:lpstr>Naive Approach</vt:lpstr>
      <vt:lpstr>Naïve Trend Model</vt:lpstr>
      <vt:lpstr>Naïve Trend Model</vt:lpstr>
      <vt:lpstr>Simple Moving Average</vt:lpstr>
      <vt:lpstr>Simple Moving Average</vt:lpstr>
      <vt:lpstr>Simple Moving Average</vt:lpstr>
      <vt:lpstr>Simple Moving Average</vt:lpstr>
      <vt:lpstr>Simple Moving Average</vt:lpstr>
      <vt:lpstr>Simple Moving Average</vt:lpstr>
      <vt:lpstr>Simple Moving Average</vt:lpstr>
      <vt:lpstr>Exercise: Using MA to forecast week 6-10</vt:lpstr>
      <vt:lpstr>Simple Exponential Smoothing Method</vt:lpstr>
      <vt:lpstr>Simple Exponential Smoothing Method</vt:lpstr>
      <vt:lpstr>Simple Exponential Smoothing Method</vt:lpstr>
      <vt:lpstr>Exercise: Using ES to forecast week 6-10</vt:lpstr>
      <vt:lpstr>Exercise: Using ES to forecast week 6-10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CHENG-BANG CHEN</dc:creator>
  <cp:lastModifiedBy>Chen, Cheng-Bang</cp:lastModifiedBy>
  <cp:revision>765</cp:revision>
  <cp:lastPrinted>2019-07-22T12:25:42Z</cp:lastPrinted>
  <dcterms:created xsi:type="dcterms:W3CDTF">2019-04-05T19:18:57Z</dcterms:created>
  <dcterms:modified xsi:type="dcterms:W3CDTF">2024-04-17T23:47:33Z</dcterms:modified>
</cp:coreProperties>
</file>