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3C149-FE81-42FC-9662-5D0F3D20C927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7E43E-4321-4F2F-A289-EBE8DD37DE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44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zh-CN" sz="32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接下来介绍研究背景，</a:t>
            </a:r>
            <a:r>
              <a:rPr kumimoji="1" lang="en-US" altLang="zh-CN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XR</a:t>
            </a:r>
            <a:r>
              <a:rPr kumimoji="1"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技术提供了三维空间的交互体验，使用户能够在现实和多样化的虚拟场景中自如切换。文本输入是用户在</a:t>
            </a:r>
            <a:r>
              <a:rPr kumimoji="1" lang="en-US" altLang="zh-CN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XR</a:t>
            </a:r>
            <a:r>
              <a:rPr kumimoji="1"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环境中的基础需求，至关重要。人们使用的文本种类丰富：有一维结构的文本，例如连续的中英文字符。主要用来进行指令输入、即使通讯等。也有二维结构的文本，例如化学式、公式等，主要用在</a:t>
            </a:r>
            <a:r>
              <a:rPr kumimoji="1" lang="en-US" altLang="zh-CN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VR</a:t>
            </a:r>
            <a:r>
              <a:rPr kumimoji="1"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虚拟课堂，</a:t>
            </a:r>
            <a:r>
              <a:rPr kumimoji="1" lang="en-US" altLang="zh-CN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</a:t>
            </a:r>
            <a:r>
              <a:rPr kumimoji="1"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工业设计等领域。这两种结构的文本都非常重要，我的研究内容围绕这两种文本。</a:t>
            </a:r>
            <a:endParaRPr kumimoji="1" lang="zh-CN" altLang="en-US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A4B09-6894-42D9-A335-673A8912D301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81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F2ED3-D484-4D27-A768-E6AE46F5C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F19C3C-E050-48B6-9DC7-3C78EF7B6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26C43-8501-415A-A71E-D1CFB20D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2ABA-3B7C-48E5-9B3B-BF6931CD4303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5E353-6CF1-4019-8B79-670BFDF5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F8698-B957-43C7-A9CA-A61D93D8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CD05-0B6E-4FE7-BD49-C9304C44B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3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275CD-B8D2-4588-B996-C839B5CA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A1CD09-EA46-40DE-BACC-9B6115188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6379F-D613-45BD-8E13-D4A58428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2ABA-3B7C-48E5-9B3B-BF6931CD4303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A85F5-5A2A-48A2-BC1E-E92C26B7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4AC12-5111-4341-ABE0-1D5A7734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CD05-0B6E-4FE7-BD49-C9304C44B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5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8BBCAA-4DB8-4DF9-B10A-CD0CE2DFE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072292-7290-4AEC-9364-6FC8E241D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C437B-F420-42AE-B0B2-91F2B576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2ABA-3B7C-48E5-9B3B-BF6931CD4303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24436-CB0A-4254-BD28-0ACCDAC2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2706B-080D-4C93-A732-B0C9E33B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CD05-0B6E-4FE7-BD49-C9304C44B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82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673100" y="350521"/>
            <a:ext cx="9278620" cy="678179"/>
            <a:chOff x="673100" y="350521"/>
            <a:chExt cx="9278620" cy="678179"/>
          </a:xfrm>
        </p:grpSpPr>
        <p:sp>
          <p:nvSpPr>
            <p:cNvPr id="3" name="矩形 2"/>
            <p:cNvSpPr/>
            <p:nvPr userDrawn="1"/>
          </p:nvSpPr>
          <p:spPr>
            <a:xfrm>
              <a:off x="673100" y="350521"/>
              <a:ext cx="111760" cy="678179"/>
            </a:xfrm>
            <a:prstGeom prst="rect">
              <a:avLst/>
            </a:prstGeom>
            <a:gradFill flip="none" rotWithShape="1">
              <a:gsLst>
                <a:gs pos="100000">
                  <a:srgbClr val="5A66AA"/>
                </a:gs>
                <a:gs pos="0">
                  <a:schemeClr val="accent1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" name="直接连接符 3"/>
            <p:cNvCxnSpPr/>
            <p:nvPr userDrawn="1"/>
          </p:nvCxnSpPr>
          <p:spPr>
            <a:xfrm>
              <a:off x="833437" y="1009648"/>
              <a:ext cx="9118283" cy="19052"/>
            </a:xfrm>
            <a:prstGeom prst="line">
              <a:avLst/>
            </a:prstGeom>
            <a:ln w="31750">
              <a:gradFill flip="none" rotWithShape="1">
                <a:gsLst>
                  <a:gs pos="0">
                    <a:schemeClr val="accent1"/>
                  </a:gs>
                  <a:gs pos="100000">
                    <a:schemeClr val="tx1">
                      <a:alpha val="13000"/>
                    </a:schemeClr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898" y="422523"/>
            <a:ext cx="1701802" cy="54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5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89B53-48F4-4AAF-B472-4196B836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C79BF-28EC-4035-9A2E-0B7F02B0A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59D07-7899-4288-9044-91405F1E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2ABA-3B7C-48E5-9B3B-BF6931CD4303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4804C-437D-4FB7-80BF-970B3D295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75906-45BF-4005-A55D-04DF8343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CD05-0B6E-4FE7-BD49-C9304C44B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35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212B1-EE57-4CDE-8A02-21BEAB71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066E88-8263-4B20-B76E-91488C6D7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BAE39-D072-4E94-B8E6-B238BCB6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2ABA-3B7C-48E5-9B3B-BF6931CD4303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3AA67-3A69-423A-858A-78933AAC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E2A04A-CC12-4750-A47B-D1F6DB3F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CD05-0B6E-4FE7-BD49-C9304C44B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21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3452D-1E14-42A2-B942-C46DC046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DA05A-C14F-47AB-A264-66206FA2A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CA9FD8-7C02-42CD-B6C3-ED61A8D13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D3D453-34DA-421C-9B55-81BF5E63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2ABA-3B7C-48E5-9B3B-BF6931CD4303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66240-60AA-42B2-9051-EC70BE06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F66EA2-F69A-4F04-8A39-4E3A3670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CD05-0B6E-4FE7-BD49-C9304C44B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65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E44C1-FA98-4F3D-9C4D-AD9F5133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186E9D-71FA-43F1-BCBA-9D9692D87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90A8A5-8B08-41A3-A7E8-F93053C51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A03279-CF76-4C3A-B71E-47FAD5A4B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963F40-6929-4148-B703-3CE3A6969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CB74D9-F64E-408C-86E9-E16967F8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2ABA-3B7C-48E5-9B3B-BF6931CD4303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720D16-A928-4516-8919-00B5947E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F37FAF-4721-431F-9C4E-082AD346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CD05-0B6E-4FE7-BD49-C9304C44B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3E15B-BB8C-4FA3-87B0-D28E77D4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FC802D-37A6-4192-ACBB-4E765ABF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2ABA-3B7C-48E5-9B3B-BF6931CD4303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8503C2-6452-4237-9FF3-6A1D90AE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051C05-E2CE-47D8-AA2C-45F78B23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CD05-0B6E-4FE7-BD49-C9304C44B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9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4CAA94-3124-4EE6-AE3F-71387416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2ABA-3B7C-48E5-9B3B-BF6931CD4303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D235EC-D4CF-4C43-95B5-10F9D44F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EE5DD5-63B8-4A27-942C-1F3D5E98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CD05-0B6E-4FE7-BD49-C9304C44B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0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B6732-155F-4A93-849A-BBB69100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3865B-AB97-4770-B821-6BF31B87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92656-C459-49BF-AAFB-BE6CD5919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C0F302-526F-421B-BA06-A6BD5284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2ABA-3B7C-48E5-9B3B-BF6931CD4303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5BA53-4C16-415B-B4EA-D1AC7F1A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8E34A4-D25C-49B6-AAF7-CA371444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CD05-0B6E-4FE7-BD49-C9304C44B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4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65009-6BB8-495F-8CB7-D579C67B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AD8876-1A06-4F5C-AA86-A77518000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BB0041-AA41-4B03-983A-51F1667C5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E2CA40-8934-4540-86F7-7466145B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2ABA-3B7C-48E5-9B3B-BF6931CD4303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C3081-D52B-426C-B384-B4561A1A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C0D3E9-74FA-4903-BB1F-FC7CFE68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CD05-0B6E-4FE7-BD49-C9304C44B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20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C2CABD-7B39-4890-BCE1-2BB76B80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7EF03C-0C00-4EBF-BBB8-41043D18D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41F98-35DF-4023-B4DC-F47713610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92ABA-3B7C-48E5-9B3B-BF6931CD4303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69F71A-29FA-403A-BB3B-180B0F450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A21A1-7AED-4BFB-90D0-A5EA4E69C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6CD05-0B6E-4FE7-BD49-C9304C44B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7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5.jp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3"/>
          <p:cNvSpPr/>
          <p:nvPr>
            <p:custDataLst>
              <p:tags r:id="rId1"/>
            </p:custDataLst>
          </p:nvPr>
        </p:nvSpPr>
        <p:spPr>
          <a:xfrm>
            <a:off x="625475" y="1911350"/>
            <a:ext cx="2633980" cy="3613150"/>
          </a:xfrm>
          <a:prstGeom prst="roundRect">
            <a:avLst>
              <a:gd name="adj" fmla="val 0"/>
            </a:avLst>
          </a:prstGeom>
          <a:solidFill>
            <a:srgbClr val="63065F">
              <a:alpha val="4000"/>
            </a:srgbClr>
          </a:solidFill>
          <a:ln w="6350" cmpd="sng">
            <a:solidFill>
              <a:srgbClr val="6306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7680" y="10093960"/>
            <a:ext cx="10374630" cy="170688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kumimoji="1"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一维文本输入方式还未成熟</a:t>
            </a:r>
          </a:p>
          <a:p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在二维桌面端的输入方式（如物理键盘和鼠标）已经相对成熟的基础上，三维空间的输入方式还没有找到一种效率高、普遍适用、且用户友好的解决方案。</a:t>
            </a:r>
          </a:p>
          <a:p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二维文本输入的关注度不足</a:t>
            </a:r>
            <a:endParaRPr kumimoji="1" lang="zh-CN" altLang="en-US" sz="2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VR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虚拟课堂中，学生输入数学公式来解题</a:t>
            </a:r>
          </a:p>
          <a:p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</a:t>
            </a:r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工业设计中，工程师输入公式来进行参数计算以及性能分析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82650" y="420370"/>
            <a:ext cx="15144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项目背景</a:t>
            </a:r>
            <a:r>
              <a:rPr lang="en-US" altLang="zh-CN" sz="2600" b="1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94055" y="3665537"/>
            <a:ext cx="2565400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常见原因：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· 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生理疾病（如治疗喉癌的喉切除手术）</a:t>
            </a: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· 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事故创伤（如喉部环状软骨骨折）</a:t>
            </a: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· 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使用劳损（如声带麻痹）</a:t>
            </a: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24230" y="1136258"/>
            <a:ext cx="10554335" cy="100202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kumimoji="1"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失声障碍</a:t>
            </a:r>
            <a:r>
              <a:rPr kumimoji="1"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(speech disability)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，是指由发音困难或完全失声引起的言语障碍，导致不能进行正常的言语交往活动，长时间、无法治愈的失声障碍属于</a:t>
            </a:r>
            <a:r>
              <a:rPr kumimoji="1" lang="zh-CN" alt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言语残疾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kumimoji="1" lang="zh-CN" altLang="en-US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EBE0752E-52D8-486B-8627-81613595B4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" y="2069463"/>
            <a:ext cx="2312681" cy="1460482"/>
          </a:xfrm>
          <a:prstGeom prst="rect">
            <a:avLst/>
          </a:prstGeom>
        </p:spPr>
      </p:pic>
      <p:sp>
        <p:nvSpPr>
          <p:cNvPr id="34" name="圆角矩形 113">
            <a:extLst>
              <a:ext uri="{FF2B5EF4-FFF2-40B4-BE49-F238E27FC236}">
                <a16:creationId xmlns:a16="http://schemas.microsoft.com/office/drawing/2014/main" id="{73622B42-DD5E-42C4-A678-955DB6B8D36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413760" y="1911350"/>
            <a:ext cx="2633980" cy="3613150"/>
          </a:xfrm>
          <a:prstGeom prst="roundRect">
            <a:avLst>
              <a:gd name="adj" fmla="val 0"/>
            </a:avLst>
          </a:prstGeom>
          <a:solidFill>
            <a:srgbClr val="63065F">
              <a:alpha val="4000"/>
            </a:srgbClr>
          </a:solidFill>
          <a:ln w="6350" cmpd="sng">
            <a:solidFill>
              <a:srgbClr val="6306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95DFE43-700C-4B9E-8578-400A0E81D766}"/>
              </a:ext>
            </a:extLst>
          </p:cNvPr>
          <p:cNvSpPr txBox="1"/>
          <p:nvPr/>
        </p:nvSpPr>
        <p:spPr>
          <a:xfrm>
            <a:off x="3482340" y="3650297"/>
            <a:ext cx="25654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人群规模：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7" name="圆角矩形 113">
            <a:extLst>
              <a:ext uri="{FF2B5EF4-FFF2-40B4-BE49-F238E27FC236}">
                <a16:creationId xmlns:a16="http://schemas.microsoft.com/office/drawing/2014/main" id="{6FD4EB38-B0E2-44B2-A118-FA2E59619A0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202045" y="1911350"/>
            <a:ext cx="2633980" cy="3613150"/>
          </a:xfrm>
          <a:prstGeom prst="roundRect">
            <a:avLst>
              <a:gd name="adj" fmla="val 0"/>
            </a:avLst>
          </a:prstGeom>
          <a:solidFill>
            <a:srgbClr val="63065F">
              <a:alpha val="4000"/>
            </a:srgbClr>
          </a:solidFill>
          <a:ln w="6350" cmpd="sng">
            <a:solidFill>
              <a:srgbClr val="6306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BE8A5A1-B4BA-4502-8A8C-01DF04CFB93D}"/>
              </a:ext>
            </a:extLst>
          </p:cNvPr>
          <p:cNvSpPr txBox="1"/>
          <p:nvPr/>
        </p:nvSpPr>
        <p:spPr>
          <a:xfrm>
            <a:off x="6270625" y="3650297"/>
            <a:ext cx="25654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特征与诉求：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0" name="圆角矩形 113">
            <a:extLst>
              <a:ext uri="{FF2B5EF4-FFF2-40B4-BE49-F238E27FC236}">
                <a16:creationId xmlns:a16="http://schemas.microsoft.com/office/drawing/2014/main" id="{B968B13F-D501-4624-A935-95FD80892B0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990330" y="1911350"/>
            <a:ext cx="2633980" cy="3613150"/>
          </a:xfrm>
          <a:prstGeom prst="roundRect">
            <a:avLst>
              <a:gd name="adj" fmla="val 0"/>
            </a:avLst>
          </a:prstGeom>
          <a:solidFill>
            <a:srgbClr val="63065F">
              <a:alpha val="4000"/>
            </a:srgbClr>
          </a:solidFill>
          <a:ln w="6350" cmpd="sng">
            <a:solidFill>
              <a:srgbClr val="6306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B560081-E569-4FA6-B4CB-EECB9D819DFA}"/>
              </a:ext>
            </a:extLst>
          </p:cNvPr>
          <p:cNvSpPr txBox="1"/>
          <p:nvPr/>
        </p:nvSpPr>
        <p:spPr>
          <a:xfrm>
            <a:off x="9058910" y="3650297"/>
            <a:ext cx="25654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现有技术缺陷：</a:t>
            </a:r>
            <a:endParaRPr kumimoji="1"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85EAE46D-EFE1-4726-A99C-531158647A5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5"/>
          <a:stretch/>
        </p:blipFill>
        <p:spPr>
          <a:xfrm>
            <a:off x="3570935" y="2061527"/>
            <a:ext cx="2317896" cy="1468418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42E60AD6-3826-4D8B-AB9B-41F5DAE74F6B}"/>
              </a:ext>
            </a:extLst>
          </p:cNvPr>
          <p:cNvSpPr txBox="1"/>
          <p:nvPr/>
        </p:nvSpPr>
        <p:spPr>
          <a:xfrm>
            <a:off x="3492500" y="3986649"/>
            <a:ext cx="2565400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· 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中国现有约有</a:t>
            </a:r>
            <a:r>
              <a:rPr kumimoji="1" lang="en-US" altLang="zh-CN" sz="1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1200</a:t>
            </a:r>
            <a:r>
              <a:rPr kumimoji="1" lang="zh-CN" altLang="en-US" sz="1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万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语言障碍患者，失音疾病综合发病率约为</a:t>
            </a:r>
            <a:r>
              <a:rPr kumimoji="1" lang="en-US" altLang="zh-CN" sz="1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5%</a:t>
            </a:r>
          </a:p>
          <a:p>
            <a:r>
              <a:rPr kumimoji="1"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· 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全球每年有</a:t>
            </a:r>
            <a:r>
              <a:rPr kumimoji="1" lang="en-US" altLang="zh-CN" sz="1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</a:t>
            </a:r>
            <a:r>
              <a:rPr kumimoji="1" lang="zh-CN" altLang="en-US" sz="1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万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人因癌症永久切除声带，仅中国每年新增病例约</a:t>
            </a:r>
            <a:r>
              <a:rPr kumimoji="1" lang="en-US" altLang="zh-CN" sz="1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kumimoji="1" lang="zh-CN" altLang="en-US" sz="1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万</a:t>
            </a:r>
            <a:r>
              <a:rPr kumimoji="1" lang="en-US" altLang="zh-CN" sz="1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-5</a:t>
            </a:r>
            <a:r>
              <a:rPr kumimoji="1" lang="zh-CN" altLang="en-US" sz="1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万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例</a:t>
            </a: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394B576-4AD4-4A3B-99FA-43FCF98483DA}"/>
              </a:ext>
            </a:extLst>
          </p:cNvPr>
          <p:cNvSpPr txBox="1"/>
          <p:nvPr/>
        </p:nvSpPr>
        <p:spPr>
          <a:xfrm>
            <a:off x="6263005" y="3986648"/>
            <a:ext cx="2565400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· 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嘴唇可动但是不能发声，具有语言理解和表达意愿，但缺乏正常发音能力，</a:t>
            </a:r>
            <a:r>
              <a:rPr kumimoji="1" lang="zh-CN" altLang="en-US" sz="1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有话难言</a:t>
            </a:r>
            <a:endParaRPr kumimoji="1" lang="en-US" altLang="zh-CN" sz="1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· 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亟需替代的沟通方式，以提高生活质量，重新融入社会，</a:t>
            </a:r>
            <a:r>
              <a:rPr kumimoji="1" lang="zh-CN" altLang="en-US" sz="1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渴求理解和尊严</a:t>
            </a:r>
            <a:endParaRPr kumimoji="1" lang="en-US" altLang="zh-CN" sz="14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6BA47484-61F5-46AD-928C-322EFCE1308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741"/>
          <a:stretch/>
        </p:blipFill>
        <p:spPr>
          <a:xfrm>
            <a:off x="6368415" y="2069463"/>
            <a:ext cx="2310765" cy="1529715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3A1FDF3D-8E70-4871-A26A-4D18B3E4768F}"/>
              </a:ext>
            </a:extLst>
          </p:cNvPr>
          <p:cNvSpPr txBox="1"/>
          <p:nvPr/>
        </p:nvSpPr>
        <p:spPr>
          <a:xfrm>
            <a:off x="9056375" y="4104579"/>
            <a:ext cx="2565400" cy="11695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· 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传统的辅助发声设备（如电子喉）舒适性差、发声效果不佳</a:t>
            </a: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kumimoji="1" lang="en-US" altLang="zh-CN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· </a:t>
            </a:r>
            <a:r>
              <a:rPr kumimoji="1"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脑机接口等技术设备成本高，普及率低</a:t>
            </a:r>
            <a:endParaRPr kumimoji="1" lang="en-US" altLang="zh-CN"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C6B943AD-C88A-49DC-98A4-35537A8E00F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6"/>
          <a:stretch/>
        </p:blipFill>
        <p:spPr>
          <a:xfrm>
            <a:off x="9159240" y="2069464"/>
            <a:ext cx="2312959" cy="1460482"/>
          </a:xfrm>
          <a:prstGeom prst="rect">
            <a:avLst/>
          </a:prstGeom>
        </p:spPr>
      </p:pic>
      <p:sp>
        <p:nvSpPr>
          <p:cNvPr id="55" name="圆角矩形 113">
            <a:extLst>
              <a:ext uri="{FF2B5EF4-FFF2-40B4-BE49-F238E27FC236}">
                <a16:creationId xmlns:a16="http://schemas.microsoft.com/office/drawing/2014/main" id="{F8DD44C5-0C05-44FD-96C2-41BA9181E0F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5475" y="5706251"/>
            <a:ext cx="10996299" cy="690245"/>
          </a:xfrm>
          <a:prstGeom prst="roundRect">
            <a:avLst>
              <a:gd name="adj" fmla="val 0"/>
            </a:avLst>
          </a:prstGeom>
          <a:solidFill>
            <a:srgbClr val="63065F">
              <a:alpha val="4000"/>
            </a:srgbClr>
          </a:solidFill>
          <a:ln w="6350" cmpd="sng">
            <a:solidFill>
              <a:srgbClr val="63065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240E03D-7416-4873-BA6A-8647084E828E}"/>
              </a:ext>
            </a:extLst>
          </p:cNvPr>
          <p:cNvSpPr txBox="1"/>
          <p:nvPr/>
        </p:nvSpPr>
        <p:spPr>
          <a:xfrm>
            <a:off x="824230" y="5783721"/>
            <a:ext cx="10563225" cy="7499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 algn="just" defTabSz="2667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核心问题</a:t>
            </a:r>
            <a:r>
              <a:rPr kumimoji="1"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对于因后天原因导致失声但嘴唇仍可活动的患者群体，缺乏专门设计的解决方案。</a:t>
            </a:r>
          </a:p>
        </p:txBody>
      </p:sp>
    </p:spTree>
    <p:extLst>
      <p:ext uri="{BB962C8B-B14F-4D97-AF65-F5344CB8AC3E}">
        <p14:creationId xmlns:p14="http://schemas.microsoft.com/office/powerpoint/2010/main" val="205350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436</Words>
  <Application>Microsoft Office PowerPoint</Application>
  <PresentationFormat>宽屏</PresentationFormat>
  <Paragraphs>37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黑体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354199676@qq.com</dc:creator>
  <cp:lastModifiedBy>354199676@qq.com</cp:lastModifiedBy>
  <cp:revision>3</cp:revision>
  <dcterms:created xsi:type="dcterms:W3CDTF">2025-08-05T16:19:01Z</dcterms:created>
  <dcterms:modified xsi:type="dcterms:W3CDTF">2025-08-06T10:38:59Z</dcterms:modified>
</cp:coreProperties>
</file>