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305" r:id="rId11"/>
    <p:sldId id="306" r:id="rId12"/>
    <p:sldId id="294" r:id="rId13"/>
    <p:sldId id="295" r:id="rId14"/>
    <p:sldId id="296" r:id="rId15"/>
    <p:sldId id="278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2821" autoAdjust="0"/>
  </p:normalViewPr>
  <p:slideViewPr>
    <p:cSldViewPr snapToGrid="0">
      <p:cViewPr>
        <p:scale>
          <a:sx n="71" d="100"/>
          <a:sy n="71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Univers (body)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Univers (body)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Univers (body)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9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collection</a:t>
          </a:r>
        </a:p>
      </dsp:txBody>
      <dsp:txXfrm>
        <a:off x="7820" y="2538762"/>
        <a:ext cx="1800000" cy="720000"/>
      </dsp:txXfrm>
    </dsp:sp>
    <dsp:sp modelId="{CC7D7C23-062C-4A58-AE08-DBF5082B28D5}">
      <dsp:nvSpPr>
        <dsp:cNvPr id="0" name=""/>
        <dsp:cNvSpPr/>
      </dsp:nvSpPr>
      <dsp:spPr>
        <a:xfrm>
          <a:off x="247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70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12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pre-processing</a:t>
          </a:r>
        </a:p>
      </dsp:txBody>
      <dsp:txXfrm>
        <a:off x="2122820" y="2538762"/>
        <a:ext cx="1800000" cy="720000"/>
      </dsp:txXfrm>
    </dsp:sp>
    <dsp:sp modelId="{65A999DF-3975-4A2D-A281-87AAD13C3181}">
      <dsp:nvSpPr>
        <dsp:cNvPr id="0" name=""/>
        <dsp:cNvSpPr/>
      </dsp:nvSpPr>
      <dsp:spPr>
        <a:xfrm>
          <a:off x="458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2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23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visualization</a:t>
          </a:r>
        </a:p>
      </dsp:txBody>
      <dsp:txXfrm>
        <a:off x="4237820" y="2538762"/>
        <a:ext cx="1800000" cy="720000"/>
      </dsp:txXfrm>
    </dsp:sp>
    <dsp:sp modelId="{D783012D-4018-4D8E-9A6E-76F65253A49E}">
      <dsp:nvSpPr>
        <dsp:cNvPr id="0" name=""/>
        <dsp:cNvSpPr/>
      </dsp:nvSpPr>
      <dsp:spPr>
        <a:xfrm>
          <a:off x="670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3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35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Modeling</a:t>
          </a:r>
        </a:p>
      </dsp:txBody>
      <dsp:txXfrm>
        <a:off x="6352820" y="2538762"/>
        <a:ext cx="1800000" cy="720000"/>
      </dsp:txXfrm>
    </dsp:sp>
    <dsp:sp modelId="{42C7F83F-375E-4271-BF36-45E0516EC870}">
      <dsp:nvSpPr>
        <dsp:cNvPr id="0" name=""/>
        <dsp:cNvSpPr/>
      </dsp:nvSpPr>
      <dsp:spPr>
        <a:xfrm>
          <a:off x="9069821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03821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467820" y="2538762"/>
          <a:ext cx="23020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Making the data interactive</a:t>
          </a:r>
        </a:p>
      </dsp:txBody>
      <dsp:txXfrm>
        <a:off x="8467820" y="2538762"/>
        <a:ext cx="230200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BD2C-3D40-44CC-A737-05E57551884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CD84-D06F-4271-B487-23099270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20388"/>
            <a:ext cx="4738453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Univers (body)"/>
                <a:cs typeface="Arial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October 30</a:t>
            </a:r>
            <a:r>
              <a:rPr lang="en-US" sz="2000" baseline="30000" dirty="0">
                <a:latin typeface="Univers (body)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Univers (body)"/>
                <a:cs typeface="Arial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1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32" y="2138985"/>
            <a:ext cx="6045332" cy="3718822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Univers (body)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73920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95" y="1553667"/>
            <a:ext cx="5998840" cy="334313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>
                <a:latin typeface="Univers (body)"/>
              </a:rPr>
              <a:t>Demo: Interacting with Demographic Data and Classification Model</a:t>
            </a:r>
            <a:endParaRPr lang="en-US" sz="5200" dirty="0">
              <a:latin typeface="Univers (body)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 (body)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/>
          <a:lstStyle/>
          <a:p>
            <a:pPr algn="ctr"/>
            <a:r>
              <a:rPr lang="en-US" dirty="0">
                <a:latin typeface="Univers (body)"/>
                <a:cs typeface="Arial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30" y="2169107"/>
            <a:ext cx="7299541" cy="43513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ABE752-CB53-49E7-BCEC-E0B534F9C945}"/>
              </a:ext>
            </a:extLst>
          </p:cNvPr>
          <p:cNvCxnSpPr>
            <a:cxnSpLocks/>
          </p:cNvCxnSpPr>
          <p:nvPr/>
        </p:nvCxnSpPr>
        <p:spPr>
          <a:xfrm>
            <a:off x="3999796" y="2059321"/>
            <a:ext cx="419240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nivers (body)"/>
              </a:rPr>
              <a:t>In Texas, Race and Income Emerged as Strongest Predictors</a:t>
            </a:r>
            <a:endParaRPr lang="en-US" dirty="0">
              <a:latin typeface="Univers (body)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13771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Univers (body)"/>
              </a:rPr>
              <a:t>Data Collection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0D8720A2-262C-4CFD-9D1F-270E4C43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86" y="462656"/>
            <a:ext cx="4225777" cy="3169333"/>
          </a:xfrm>
          <a:prstGeom prst="rect">
            <a:avLst/>
          </a:prstGeom>
        </p:spPr>
      </p:pic>
      <p:pic>
        <p:nvPicPr>
          <p:cNvPr id="26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82493BBA-3016-4D82-8A1F-C47A776C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01" y="3631989"/>
            <a:ext cx="3323945" cy="2446215"/>
          </a:xfrm>
        </p:spPr>
      </p:pic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80AC571-474B-4CD7-B915-F183B438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74942"/>
              </p:ext>
            </p:extLst>
          </p:nvPr>
        </p:nvGraphicFramePr>
        <p:xfrm>
          <a:off x="1765766" y="2754143"/>
          <a:ext cx="4832803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72">
                  <a:extLst>
                    <a:ext uri="{9D8B030D-6E8A-4147-A177-3AD203B41FA5}">
                      <a16:colId xmlns:a16="http://schemas.microsoft.com/office/drawing/2014/main" val="284375434"/>
                    </a:ext>
                  </a:extLst>
                </a:gridCol>
                <a:gridCol w="2028585">
                  <a:extLst>
                    <a:ext uri="{9D8B030D-6E8A-4147-A177-3AD203B41FA5}">
                      <a16:colId xmlns:a16="http://schemas.microsoft.com/office/drawing/2014/main" val="331247508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4087011191"/>
                    </a:ext>
                  </a:extLst>
                </a:gridCol>
                <a:gridCol w="2007461">
                  <a:extLst>
                    <a:ext uri="{9D8B030D-6E8A-4147-A177-3AD203B41FA5}">
                      <a16:colId xmlns:a16="http://schemas.microsoft.com/office/drawing/2014/main" val="2255967916"/>
                    </a:ext>
                  </a:extLst>
                </a:gridCol>
              </a:tblGrid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/>
                        <a:t>Area</a:t>
                      </a:r>
                      <a:endParaRPr lang="en-US" sz="1800" i="1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/>
                        <a:t>COVID-19</a:t>
                      </a:r>
                      <a:endParaRPr lang="en-US" sz="1800" i="1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4674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Population Density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Total tests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2313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/>
                        <a:t>Demographics</a:t>
                      </a:r>
                      <a:endParaRPr lang="en-US" sz="1800" i="1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Total tases 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2478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Age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Total deaths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81694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/>
                        <a:t>Gender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46113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Race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83717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/>
                        <a:t>Economic Indicators</a:t>
                      </a:r>
                      <a:endParaRPr lang="en-US" sz="1800" i="1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i="1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7037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Income Per Capita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1455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/>
                        <a:t>Household Income</a:t>
                      </a:r>
                      <a:endParaRPr lang="en-US" sz="1600">
                        <a:latin typeface="Univers (body)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24311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Median Income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76984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/>
                        <a:t>Health Indicators</a:t>
                      </a:r>
                      <a:endParaRPr lang="en-US" sz="1800" i="1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9042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/>
                        <a:t>Obesity Rates</a:t>
                      </a: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Univers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46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ABFCC-E32B-4637-AEB9-8CFDEC5A10E0}"/>
              </a:ext>
            </a:extLst>
          </p:cNvPr>
          <p:cNvSpPr txBox="1"/>
          <p:nvPr/>
        </p:nvSpPr>
        <p:spPr>
          <a:xfrm>
            <a:off x="448056" y="2362636"/>
            <a:ext cx="160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County 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700">
                <a:latin typeface="Univers (body)"/>
              </a:rPr>
              <a:t>Five States with the Most COVID-19 Data</a:t>
            </a:r>
            <a:endParaRPr lang="en-US" sz="3700" dirty="0">
              <a:latin typeface="Univers (body)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741A626-8131-4C77-A7BA-9F03C672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" b="2"/>
          <a:stretch/>
        </p:blipFill>
        <p:spPr>
          <a:xfrm>
            <a:off x="552310" y="787569"/>
            <a:ext cx="7608304" cy="5406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COVID-19 Statistics Vary Widely Among Counties 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5C9D743C-E5FB-44DB-8814-F4E36B2601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2" y="2143845"/>
            <a:ext cx="6038701" cy="3457815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2F6FBCDE-E2CE-45DB-A762-F19A7FB23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0" y="2189812"/>
            <a:ext cx="5656003" cy="3319676"/>
          </a:xfrm>
        </p:spPr>
      </p:pic>
    </p:spTree>
    <p:extLst>
      <p:ext uri="{BB962C8B-B14F-4D97-AF65-F5344CB8AC3E}">
        <p14:creationId xmlns:p14="http://schemas.microsoft.com/office/powerpoint/2010/main" val="50279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Low COVID Counties Likely to have Insurance Coverage, Lower Pop.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Univers (body)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50988"/>
              </p:ext>
            </p:extLst>
          </p:nvPr>
        </p:nvGraphicFramePr>
        <p:xfrm>
          <a:off x="930730" y="1567544"/>
          <a:ext cx="10423070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379447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666080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955472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422071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300</Words>
  <Application>Microsoft Office PowerPoint</Application>
  <PresentationFormat>Widescreen</PresentationFormat>
  <Paragraphs>105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Univers (body)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Pop. Density</vt:lpstr>
      <vt:lpstr>Modeling Successes and Challenges</vt:lpstr>
      <vt:lpstr>Population Density and Income Strongest Factors when Modeling All Five States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 by State</vt:lpstr>
      <vt:lpstr>Highest Case Counties by State</vt:lpstr>
      <vt:lpstr>Lowest Case Counties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25</cp:revision>
  <dcterms:created xsi:type="dcterms:W3CDTF">2020-10-30T01:13:53Z</dcterms:created>
  <dcterms:modified xsi:type="dcterms:W3CDTF">2020-10-30T01:47:53Z</dcterms:modified>
</cp:coreProperties>
</file>