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78" r:id="rId20"/>
    <p:sldId id="279" r:id="rId21"/>
    <p:sldId id="280" r:id="rId22"/>
    <p:sldId id="281" r:id="rId23"/>
    <p:sldId id="26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67" d="100"/>
          <a:sy n="67" d="100"/>
        </p:scale>
        <p:origin x="27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Univers (body)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Univers (body)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Univers (body)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9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collection</a:t>
          </a:r>
        </a:p>
      </dsp:txBody>
      <dsp:txXfrm>
        <a:off x="7820" y="2538762"/>
        <a:ext cx="1800000" cy="720000"/>
      </dsp:txXfrm>
    </dsp:sp>
    <dsp:sp modelId="{CC7D7C23-062C-4A58-AE08-DBF5082B28D5}">
      <dsp:nvSpPr>
        <dsp:cNvPr id="0" name=""/>
        <dsp:cNvSpPr/>
      </dsp:nvSpPr>
      <dsp:spPr>
        <a:xfrm>
          <a:off x="247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70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12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pre-processing</a:t>
          </a:r>
        </a:p>
      </dsp:txBody>
      <dsp:txXfrm>
        <a:off x="2122820" y="2538762"/>
        <a:ext cx="1800000" cy="720000"/>
      </dsp:txXfrm>
    </dsp:sp>
    <dsp:sp modelId="{65A999DF-3975-4A2D-A281-87AAD13C3181}">
      <dsp:nvSpPr>
        <dsp:cNvPr id="0" name=""/>
        <dsp:cNvSpPr/>
      </dsp:nvSpPr>
      <dsp:spPr>
        <a:xfrm>
          <a:off x="458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2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23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visualization</a:t>
          </a:r>
        </a:p>
      </dsp:txBody>
      <dsp:txXfrm>
        <a:off x="4237820" y="2538762"/>
        <a:ext cx="1800000" cy="720000"/>
      </dsp:txXfrm>
    </dsp:sp>
    <dsp:sp modelId="{D783012D-4018-4D8E-9A6E-76F65253A49E}">
      <dsp:nvSpPr>
        <dsp:cNvPr id="0" name=""/>
        <dsp:cNvSpPr/>
      </dsp:nvSpPr>
      <dsp:spPr>
        <a:xfrm>
          <a:off x="670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3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35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Modeling</a:t>
          </a:r>
        </a:p>
      </dsp:txBody>
      <dsp:txXfrm>
        <a:off x="6352820" y="2538762"/>
        <a:ext cx="1800000" cy="720000"/>
      </dsp:txXfrm>
    </dsp:sp>
    <dsp:sp modelId="{42C7F83F-375E-4271-BF36-45E0516EC870}">
      <dsp:nvSpPr>
        <dsp:cNvPr id="0" name=""/>
        <dsp:cNvSpPr/>
      </dsp:nvSpPr>
      <dsp:spPr>
        <a:xfrm>
          <a:off x="9069821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03821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467820" y="2538762"/>
          <a:ext cx="23020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Making the data interactive</a:t>
          </a:r>
        </a:p>
      </dsp:txBody>
      <dsp:txXfrm>
        <a:off x="8467820" y="2538762"/>
        <a:ext cx="230200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8662"/>
            <a:ext cx="4515338" cy="372885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latin typeface="Univers (body)"/>
                <a:cs typeface="Arial" panose="020B0604020202020204" pitchFamily="34" charset="0"/>
              </a:rPr>
              <a:t>Predicting COVID-19 Using Demographic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29235"/>
            <a:ext cx="3785514" cy="168029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Univers (body)"/>
                <a:cs typeface="Arial" panose="020B0604020202020204" pitchFamily="34" charset="0"/>
              </a:rPr>
              <a:t>Caroline Clark</a:t>
            </a:r>
          </a:p>
          <a:p>
            <a:pPr algn="l"/>
            <a:r>
              <a:rPr lang="en-US" dirty="0">
                <a:latin typeface="Univers (body)"/>
                <a:cs typeface="Arial" panose="020B0604020202020204" pitchFamily="34" charset="0"/>
              </a:rPr>
              <a:t>Feras Atwal</a:t>
            </a:r>
          </a:p>
          <a:p>
            <a:pPr algn="l"/>
            <a:r>
              <a:rPr lang="en-US" dirty="0">
                <a:latin typeface="Univers (body)"/>
                <a:cs typeface="Arial" panose="020B0604020202020204" pitchFamily="34" charset="0"/>
              </a:rPr>
              <a:t>James Lee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" r="-1" b="3738"/>
          <a:stretch/>
        </p:blipFill>
        <p:spPr>
          <a:xfrm>
            <a:off x="5461914" y="501450"/>
            <a:ext cx="6132150" cy="58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102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Univers (body)"/>
              </a:rPr>
              <a:t>Population Density and Income the Strongest Factors for All Five States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15A19D2-667D-4F77-B4D3-704178B2E3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3" y="2383457"/>
            <a:ext cx="5767697" cy="3739007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5D06C290-EE4A-4F77-8EB4-3E5BA0827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44" y="2353357"/>
            <a:ext cx="5266170" cy="3846918"/>
          </a:xfrm>
        </p:spPr>
      </p:pic>
    </p:spTree>
    <p:extLst>
      <p:ext uri="{BB962C8B-B14F-4D97-AF65-F5344CB8AC3E}">
        <p14:creationId xmlns:p14="http://schemas.microsoft.com/office/powerpoint/2010/main" val="277105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8" y="2096860"/>
            <a:ext cx="5791402" cy="3900986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233255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2208201"/>
            <a:ext cx="5954070" cy="3827616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126981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294357"/>
            <a:ext cx="5521778" cy="3501406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780"/>
            <a:ext cx="5442857" cy="3754604"/>
          </a:xfrm>
        </p:spPr>
      </p:pic>
    </p:spTree>
    <p:extLst>
      <p:ext uri="{BB962C8B-B14F-4D97-AF65-F5344CB8AC3E}">
        <p14:creationId xmlns:p14="http://schemas.microsoft.com/office/powerpoint/2010/main" val="145244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 (body)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407548"/>
            <a:ext cx="5766049" cy="3547019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25607"/>
            <a:ext cx="5181600" cy="3906546"/>
          </a:xfrm>
        </p:spPr>
      </p:pic>
    </p:spTree>
    <p:extLst>
      <p:ext uri="{BB962C8B-B14F-4D97-AF65-F5344CB8AC3E}">
        <p14:creationId xmlns:p14="http://schemas.microsoft.com/office/powerpoint/2010/main" val="194183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nivers (body)"/>
              </a:rPr>
              <a:t>In Texas, Race and Income Emerged as Strongest Predictors</a:t>
            </a:r>
            <a:endParaRPr lang="en-US" dirty="0">
              <a:latin typeface="Univers (body)"/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" y="2155371"/>
            <a:ext cx="5613797" cy="3742531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382664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Univers (body)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73920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dirty="0">
                <a:latin typeface="Univers (body)"/>
              </a:rPr>
              <a:t>Demo: Interacting with Demographic Data and Classification Model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/>
          <a:lstStyle/>
          <a:p>
            <a:pPr algn="ctr"/>
            <a:r>
              <a:rPr lang="en-US" dirty="0">
                <a:latin typeface="Univers (body)"/>
                <a:cs typeface="Arial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68" y="2146055"/>
            <a:ext cx="7299541" cy="4351338"/>
          </a:xfrm>
        </p:spPr>
      </p:pic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Death Rate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866393-E060-48F9-BA59-B8A5A916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20081"/>
            <a:ext cx="8515350" cy="41624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 Counties by State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50741C8-BB10-430D-A7C4-BC997CEF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943894"/>
            <a:ext cx="8724900" cy="4114800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C79509-4737-457A-A798-D19BE243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43894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FCF5-95D7-4739-ADC4-9065790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355CD8-B751-4190-9C32-3962EC7B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924844"/>
            <a:ext cx="8505825" cy="4152900"/>
          </a:xfrm>
        </p:spPr>
      </p:pic>
    </p:spTree>
    <p:extLst>
      <p:ext uri="{BB962C8B-B14F-4D97-AF65-F5344CB8AC3E}">
        <p14:creationId xmlns:p14="http://schemas.microsoft.com/office/powerpoint/2010/main" val="32979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B3A-4DCA-4D6F-9819-01C23241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6F1CBE-6EB4-4CF2-B7FF-C34B66E3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58181"/>
            <a:ext cx="8515350" cy="4086225"/>
          </a:xfrm>
        </p:spPr>
      </p:pic>
    </p:spTree>
    <p:extLst>
      <p:ext uri="{BB962C8B-B14F-4D97-AF65-F5344CB8AC3E}">
        <p14:creationId xmlns:p14="http://schemas.microsoft.com/office/powerpoint/2010/main" val="85816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Univers (body)"/>
                <a:cs typeface="Arial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13771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59E7C7B-368A-4327-86B1-FAC5D246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54" y="1027906"/>
            <a:ext cx="4225777" cy="3169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  <a:cs typeface="Arial" panose="020B0604020202020204" pitchFamily="34" charset="0"/>
              </a:rPr>
              <a:t>Data Collection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13EBC806-D0ED-4D70-AFE5-CF922FBF3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75" y="3923324"/>
            <a:ext cx="3323945" cy="2446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18CBB-A0CA-43C1-B5EA-4C2814678990}"/>
              </a:ext>
            </a:extLst>
          </p:cNvPr>
          <p:cNvSpPr txBox="1"/>
          <p:nvPr/>
        </p:nvSpPr>
        <p:spPr>
          <a:xfrm>
            <a:off x="6689971" y="1570841"/>
            <a:ext cx="3157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(body)"/>
              </a:rPr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Population Density</a:t>
            </a:r>
          </a:p>
          <a:p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Race</a:t>
            </a:r>
          </a:p>
          <a:p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Economic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Income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Household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Median Worker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Health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Obesity Rates</a:t>
            </a:r>
          </a:p>
          <a:p>
            <a:endParaRPr lang="en-US" dirty="0">
              <a:latin typeface="Univers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21E71-F952-4D86-BDF3-549C265E018F}"/>
              </a:ext>
            </a:extLst>
          </p:cNvPr>
          <p:cNvSpPr txBox="1"/>
          <p:nvPr/>
        </p:nvSpPr>
        <p:spPr>
          <a:xfrm>
            <a:off x="10051299" y="1636824"/>
            <a:ext cx="1881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(body)"/>
              </a:rPr>
              <a:t>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Fatalities</a:t>
            </a:r>
          </a:p>
          <a:p>
            <a:endParaRPr lang="en-US" dirty="0">
              <a:latin typeface="Univers (body)"/>
            </a:endParaRPr>
          </a:p>
          <a:p>
            <a:endParaRPr lang="en-US" dirty="0">
              <a:latin typeface="Univers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D48D7-FCB4-48E1-9DF9-4F2249EC7986}"/>
              </a:ext>
            </a:extLst>
          </p:cNvPr>
          <p:cNvSpPr txBox="1"/>
          <p:nvPr/>
        </p:nvSpPr>
        <p:spPr>
          <a:xfrm>
            <a:off x="7678419" y="762844"/>
            <a:ext cx="31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Univers (body)"/>
              </a:rPr>
              <a:t>County-level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latin typeface="Univers (body)"/>
              </a:rPr>
              <a:t>Five States with the Most COVID-19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741A626-8131-4C77-A7BA-9F03C672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" b="2"/>
          <a:stretch/>
        </p:blipFill>
        <p:spPr>
          <a:xfrm>
            <a:off x="552310" y="787569"/>
            <a:ext cx="7608304" cy="54061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COVID Statistics Vary Widely 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72BB05A1-5E7D-4A1D-81CF-95C3FCC0F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" y="2383693"/>
            <a:ext cx="5541805" cy="3184524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D1F9CA49-4748-469D-9E4E-D0E082D7C7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68" y="2381637"/>
            <a:ext cx="5541805" cy="3216160"/>
          </a:xfrm>
        </p:spPr>
      </p:pic>
    </p:spTree>
    <p:extLst>
      <p:ext uri="{BB962C8B-B14F-4D97-AF65-F5344CB8AC3E}">
        <p14:creationId xmlns:p14="http://schemas.microsoft.com/office/powerpoint/2010/main" val="50279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nivers (body)"/>
              </a:rPr>
              <a:t>High COVID Case Counties Likely to be Younger, Have Lower Income Per Capita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31D485D-E281-4498-99F0-6CDB9EC6D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9762"/>
            <a:ext cx="5181600" cy="3323063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AF10E59-CA46-4663-94D2-5A826511FC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0753"/>
            <a:ext cx="5181600" cy="3501081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nivers (body)"/>
              </a:rPr>
              <a:t>Low COVID Case Counties Likely to have Insurance Coverage, Lower Pop. Density</a:t>
            </a:r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13FC31A0-1302-49A5-A436-D76937903A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1870"/>
            <a:ext cx="5181600" cy="3518847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F82298-1B76-4A70-8E89-812AD14700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8223"/>
            <a:ext cx="5181600" cy="3306142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Univers (body)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950988"/>
              </p:ext>
            </p:extLst>
          </p:nvPr>
        </p:nvGraphicFramePr>
        <p:xfrm>
          <a:off x="930730" y="1567544"/>
          <a:ext cx="10423070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379447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666080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955472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422071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Univers (body)</vt:lpstr>
      <vt:lpstr>Office Theme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 Statistics Vary Widely </vt:lpstr>
      <vt:lpstr>High COVID Case Counties Likely to be Younger, Have Lower Income Per Capita</vt:lpstr>
      <vt:lpstr>Low COVID Case Counties Likely to have Insurance Coverage, Lower Pop. Density</vt:lpstr>
      <vt:lpstr>Modeling Successes and Challenges</vt:lpstr>
      <vt:lpstr>Population Density and Income the Strongest Factors for All Five States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Conclusions and Key Challenges</vt:lpstr>
      <vt:lpstr>Demo: Interacting with Demographic Data and Classification Model</vt:lpstr>
      <vt:lpstr>Thank you</vt:lpstr>
      <vt:lpstr>Appendix</vt:lpstr>
      <vt:lpstr>Highest Death Rate Counties by State</vt:lpstr>
      <vt:lpstr>Highest Case Counties by State</vt:lpstr>
      <vt:lpstr>Lowest Case Counties by State</vt:lpstr>
      <vt:lpstr>Lowest Cases/100 People Counties by State</vt:lpstr>
      <vt:lpstr>Highest Cases/100 People Counties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1</cp:revision>
  <dcterms:created xsi:type="dcterms:W3CDTF">2020-10-29T22:57:23Z</dcterms:created>
  <dcterms:modified xsi:type="dcterms:W3CDTF">2020-10-29T22:58:22Z</dcterms:modified>
</cp:coreProperties>
</file>