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9" r:id="rId18"/>
    <p:sldId id="263" r:id="rId19"/>
    <p:sldId id="260" r:id="rId20"/>
    <p:sldId id="264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6E5AC3-33A6-48E8-982C-0FF9D358D07B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59"/>
            <p14:sldId id="263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卫星图像船舶识别第二次汇报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任务类型：</a:t>
            </a:r>
            <a:r>
              <a:rPr lang="zh-CN" altLang="en-US" strike="sngStrike" dirty="0"/>
              <a:t>实例分割</a:t>
            </a:r>
            <a:r>
              <a:rPr lang="zh-CN" altLang="en-US" dirty="0"/>
              <a:t>   →   语义分割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模型确立：</a:t>
            </a:r>
            <a:r>
              <a:rPr lang="en-US" altLang="zh-CN" dirty="0"/>
              <a:t>U-net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训练流程：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下采样和上采样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特征拼接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像素级类别判断</a:t>
            </a:r>
            <a:endParaRPr lang="en-US" altLang="zh-CN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EF8BBA6-FFB9-4E8A-B646-BE8DB07A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2" y="2934933"/>
            <a:ext cx="51468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模型核心：</a:t>
            </a:r>
            <a:r>
              <a:rPr lang="en-US" altLang="zh-CN" dirty="0"/>
              <a:t>shortcut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作用：提高浅层提取特征的利用，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即添加一条</a:t>
            </a:r>
            <a:r>
              <a:rPr lang="en-US" altLang="zh-CN" dirty="0"/>
              <a:t>shortcut</a:t>
            </a:r>
            <a:r>
              <a:rPr lang="zh-CN" altLang="en-US" dirty="0"/>
              <a:t>使得浅层特征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能够完全被传递而不会弥散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存疑：</a:t>
            </a:r>
            <a:r>
              <a:rPr lang="en-US" altLang="zh-CN" dirty="0"/>
              <a:t>degradation</a:t>
            </a:r>
            <a:r>
              <a:rPr lang="zh-CN" altLang="en-US" dirty="0"/>
              <a:t>与</a:t>
            </a:r>
            <a:r>
              <a:rPr lang="en-US" altLang="zh-CN" dirty="0"/>
              <a:t>error accumulation / shattered gradient(DiracNet.2017)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351B4E-CD40-43A7-9851-52C4E7D1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08239"/>
            <a:ext cx="4633932" cy="28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9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114CFD3-5909-49E4-970A-F019A8F0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26177" b="42480"/>
          <a:stretch/>
        </p:blipFill>
        <p:spPr>
          <a:xfrm>
            <a:off x="4114800" y="170309"/>
            <a:ext cx="7326842" cy="23445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语义分割难以处理重叠问题（单标签）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特征融合方式内存占用过大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            ↓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Multi-grid method in PDEs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311FCD-43E7-4130-83C3-242CB5F5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92" y="3292475"/>
            <a:ext cx="4857750" cy="3200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2FB344-952A-400E-B618-6DA1BF58D79C}"/>
              </a:ext>
            </a:extLst>
          </p:cNvPr>
          <p:cNvSpPr txBox="1"/>
          <p:nvPr/>
        </p:nvSpPr>
        <p:spPr>
          <a:xfrm>
            <a:off x="7573433" y="2830810"/>
            <a:ext cx="239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batch_size</a:t>
            </a:r>
            <a:r>
              <a:rPr lang="en-US" altLang="zh-CN" sz="2400" dirty="0"/>
              <a:t> = 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331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模型核心：</a:t>
            </a:r>
            <a:r>
              <a:rPr lang="en-US" altLang="zh-CN" dirty="0"/>
              <a:t>shortcut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模型不足：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语义分割难以处理重叠问题（单标签）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特征融合方式内存占用过大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9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模型建模与调优</a:t>
            </a:r>
          </a:p>
        </p:txBody>
      </p:sp>
      <p:pic>
        <p:nvPicPr>
          <p:cNvPr id="6" name="图片 5" descr="u=3550796696,1363330902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11430"/>
            <a:ext cx="5716270" cy="3416300"/>
          </a:xfrm>
          <a:prstGeom prst="rect">
            <a:avLst/>
          </a:prstGeom>
        </p:spPr>
      </p:pic>
      <p:pic>
        <p:nvPicPr>
          <p:cNvPr id="7" name="图片 6" descr="98B78BD85E499F7876C3BD40E1686AB1F629CE9B_size96_w1514_h920"/>
          <p:cNvPicPr>
            <a:picLocks noChangeAspect="1"/>
          </p:cNvPicPr>
          <p:nvPr/>
        </p:nvPicPr>
        <p:blipFill>
          <a:blip r:embed="rId3"/>
          <a:srcRect l="8285" r="6588"/>
          <a:stretch>
            <a:fillRect/>
          </a:stretch>
        </p:blipFill>
        <p:spPr>
          <a:xfrm>
            <a:off x="2540" y="2182495"/>
            <a:ext cx="6525260" cy="4657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7800" y="3703320"/>
            <a:ext cx="537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连续多次使用Conv2D和</a:t>
            </a:r>
            <a:r>
              <a:rPr lang="en-US" altLang="zh-CN"/>
              <a:t>MaxPooling2D</a:t>
            </a:r>
            <a:r>
              <a:rPr lang="zh-CN" altLang="en-US"/>
              <a:t>进行卷积池化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27800" y="4687570"/>
            <a:ext cx="564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连续多次使用Conv2D和</a:t>
            </a:r>
            <a:r>
              <a:rPr lang="en-US" altLang="zh-CN"/>
              <a:t>UpSampling2D</a:t>
            </a:r>
            <a:r>
              <a:rPr lang="zh-CN" altLang="en-US"/>
              <a:t>进行反卷积池化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4625" y="5655945"/>
            <a:ext cx="458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反卷积过程中使用concatenate进行特征连接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42000" y="32385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2" name="下箭头 11"/>
          <p:cNvSpPr/>
          <p:nvPr/>
        </p:nvSpPr>
        <p:spPr>
          <a:xfrm>
            <a:off x="8524240" y="4034790"/>
            <a:ext cx="1572895" cy="65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523605" y="5003165"/>
            <a:ext cx="1572895" cy="65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模型建模与调优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优化算法使用</a:t>
            </a:r>
            <a:r>
              <a:rPr lang="en-US" altLang="zh-CN"/>
              <a:t>Adam</a:t>
            </a:r>
            <a:r>
              <a:rPr lang="zh-CN" altLang="en-US"/>
              <a:t>，学习率为</a:t>
            </a:r>
            <a:r>
              <a:rPr lang="en-US" altLang="zh-CN"/>
              <a:t>0.002</a:t>
            </a:r>
            <a:r>
              <a:rPr lang="zh-CN" altLang="en-US"/>
              <a:t>。</a:t>
            </a:r>
          </a:p>
          <a:p>
            <a:r>
              <a:rPr lang="zh-CN" altLang="en-US"/>
              <a:t>损失使用</a:t>
            </a:r>
            <a:r>
              <a:rPr lang="en-US" altLang="zh-CN"/>
              <a:t>IoU</a:t>
            </a:r>
            <a:r>
              <a:rPr lang="zh-CN" altLang="en-US"/>
              <a:t>，</a:t>
            </a:r>
            <a:r>
              <a:rPr lang="en-US" altLang="zh-CN"/>
              <a:t>IoU</a:t>
            </a:r>
            <a:r>
              <a:rPr lang="zh-CN" altLang="en-US"/>
              <a:t>即目标图像与预测图像的目标重合率（船舶面积的交集除以并集）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模型输入：</a:t>
            </a:r>
            <a:r>
              <a:rPr lang="en-US" altLang="zh-CN"/>
              <a:t>(768,768,3)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模型输出：</a:t>
            </a:r>
            <a:r>
              <a:rPr lang="en-US" altLang="zh-CN">
                <a:sym typeface="+mn-ea"/>
              </a:rPr>
              <a:t>(768,768,1)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" y="3295650"/>
            <a:ext cx="8778240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模型建模与调优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70" y="1565910"/>
            <a:ext cx="2005330" cy="2005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65" y="4311650"/>
            <a:ext cx="2032635" cy="2040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0625" y="375729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82%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45" y="1527175"/>
            <a:ext cx="2044065" cy="2044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645" y="4311650"/>
            <a:ext cx="2044065" cy="20402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7120" y="375729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73%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615" y="1526540"/>
            <a:ext cx="2040255" cy="204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250" y="4311650"/>
            <a:ext cx="2039620" cy="20358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62820" y="375729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70%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5315" y="3757295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IoU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1635-5397-4C40-8765-BE25B830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9CE24-A7CA-4819-BCCF-BFD4A0AA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模型训练速度过慢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生成数据过慢优化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优化</a:t>
            </a:r>
            <a:r>
              <a:rPr lang="zh-CN" altLang="en-US" dirty="0"/>
              <a:t>生成数据算法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图像分辨率过高</a:t>
            </a:r>
            <a:r>
              <a:rPr lang="en-US" altLang="zh-CN" dirty="0"/>
              <a:t>(768x768)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压缩图片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网络层数过深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减小层数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部分图像识别效果差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港口与船只混淆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相邻的船只粘连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18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7B9E-DA8A-475B-9B42-823BD8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C7F6E2-63C7-4D4A-92BD-345183556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492245"/>
            <a:ext cx="2501900" cy="25019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362AE3-B097-4400-B1FA-DF0ED308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487488"/>
            <a:ext cx="2501900" cy="25066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B5CC2E-987C-4522-AAFF-E4E89E1F6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50" y="1487488"/>
            <a:ext cx="2501900" cy="24923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FA396B-B415-4FAC-B328-7A2704CDC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979839"/>
            <a:ext cx="2506657" cy="25066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C74E70-21EA-42A0-B995-F9A04C5D6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3979840"/>
            <a:ext cx="2506657" cy="25130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40A747-CF6D-4A45-9FF0-12C8EA8D8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50" y="3979839"/>
            <a:ext cx="2511567" cy="25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BAD9-935A-4AA5-B9D9-1C9002E3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8107DF-7F6C-46AA-8FF5-5D010AC9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8428"/>
            <a:ext cx="5924966" cy="5581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BCC465-2731-4BD6-AAE0-C57A558D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4371"/>
          <a:stretch/>
        </p:blipFill>
        <p:spPr>
          <a:xfrm>
            <a:off x="838200" y="1616742"/>
            <a:ext cx="4716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74DC-8B5F-480D-89BD-A8B46F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9438E-5D24-422B-A0BD-5E97B7DE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模型理论解释</a:t>
            </a:r>
            <a:endParaRPr lang="en-US" altLang="zh-CN" dirty="0"/>
          </a:p>
          <a:p>
            <a:r>
              <a:rPr lang="zh-CN" altLang="en-US" dirty="0"/>
              <a:t>模型建模与调优</a:t>
            </a:r>
            <a:endParaRPr lang="en-US" altLang="zh-CN" dirty="0"/>
          </a:p>
          <a:p>
            <a:r>
              <a:rPr lang="zh-CN" altLang="en-US" dirty="0"/>
              <a:t>模型的不足与改进</a:t>
            </a:r>
            <a:endParaRPr lang="en-US" altLang="zh-CN" dirty="0"/>
          </a:p>
          <a:p>
            <a:r>
              <a:rPr lang="zh-CN" altLang="en-US" dirty="0"/>
              <a:t>工作日常与未来展望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33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2012-1789-44F5-BEC0-79B6A0D5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C436-AFE3-431E-A2B9-6B0A43C5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反思工作不足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完善模型缺点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撰写实验报告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发布项目教程</a:t>
            </a:r>
          </a:p>
        </p:txBody>
      </p:sp>
    </p:spTree>
    <p:extLst>
      <p:ext uri="{BB962C8B-B14F-4D97-AF65-F5344CB8AC3E}">
        <p14:creationId xmlns:p14="http://schemas.microsoft.com/office/powerpoint/2010/main" val="305321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4C2F9-9C46-43B4-BD39-AD42ABD7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96"/>
            <a:ext cx="9144000" cy="238760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67503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8F5B-06D5-446E-967F-EDFC62B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637CF-804A-4A4B-99BD-4EBE2EDC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1872" cy="1603375"/>
          </a:xfrm>
        </p:spPr>
        <p:txBody>
          <a:bodyPr/>
          <a:lstStyle/>
          <a:p>
            <a:r>
              <a:rPr lang="zh-CN" altLang="en-US" dirty="0"/>
              <a:t>约</a:t>
            </a:r>
            <a:r>
              <a:rPr lang="en-US" altLang="zh-CN" dirty="0"/>
              <a:t>2e5</a:t>
            </a:r>
            <a:r>
              <a:rPr lang="zh-CN" altLang="en-US" dirty="0"/>
              <a:t>张图像</a:t>
            </a:r>
            <a:endParaRPr lang="en-US" altLang="zh-CN" dirty="0"/>
          </a:p>
          <a:p>
            <a:r>
              <a:rPr lang="en-US" altLang="zh-CN" dirty="0"/>
              <a:t>run-length encoding</a:t>
            </a:r>
            <a:r>
              <a:rPr lang="zh-CN" altLang="en-US" dirty="0"/>
              <a:t>，行程长度编码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769523-60BC-48C0-B415-86C48C55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72" y="1690688"/>
            <a:ext cx="7999428" cy="5149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1362DC-549B-422D-B2E0-7C6F2A73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0412"/>
            <a:ext cx="34099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0C5E-5E32-4ABC-80F7-1D5AB03D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371600"/>
          </a:xfrm>
        </p:spPr>
        <p:txBody>
          <a:bodyPr/>
          <a:lstStyle/>
          <a:p>
            <a:r>
              <a:rPr lang="zh-CN" altLang="en-US" dirty="0"/>
              <a:t>剔除部分脏数据</a:t>
            </a:r>
            <a:r>
              <a:rPr lang="en-US" altLang="zh-CN" dirty="0"/>
              <a:t>(&lt;50Kb)</a:t>
            </a:r>
          </a:p>
          <a:p>
            <a:r>
              <a:rPr lang="zh-CN" altLang="en-US" dirty="0"/>
              <a:t>左下图：处理后卫星图像文件大小分布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B7547C-039A-4715-824C-19AB687A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7625"/>
            <a:ext cx="3352800" cy="3352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446C1A-A196-4A62-A7C9-33C57FB0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457575"/>
            <a:ext cx="3352800" cy="33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1C5752-9408-46DB-A983-029D12CB9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7625"/>
            <a:ext cx="3149600" cy="3149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DE67227-8934-4E1C-A165-9AC6B4F1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067049"/>
            <a:ext cx="6053137" cy="39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4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0C5E-5E32-4ABC-80F7-1D5AB03D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按船数分层以</a:t>
            </a:r>
            <a:r>
              <a:rPr lang="en-US" altLang="zh-CN" dirty="0"/>
              <a:t>7:3</a:t>
            </a:r>
            <a:r>
              <a:rPr lang="zh-CN" altLang="en-US" dirty="0"/>
              <a:t>比例随机分割数据为训练、验证集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C5C7B-8C95-4722-AD84-73C98945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2" y="2582861"/>
            <a:ext cx="8602895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1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0C5E-5E32-4ABC-80F7-1D5AB03D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数据平衡：船数不平衡</a:t>
            </a:r>
            <a:r>
              <a:rPr lang="zh-CN" altLang="en-US" dirty="0">
                <a:sym typeface="Wingdings" panose="05000000000000000000" pitchFamily="2" charset="2"/>
              </a:rPr>
              <a:t>，进行重采样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762826-E303-4AEE-8218-8D3BCF39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559"/>
            <a:ext cx="5861353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97BF0E-F476-4FB5-B184-A6953BDE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7" y="2316559"/>
            <a:ext cx="6081668" cy="38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08D4F9-E3E2-4275-B6D8-D4FF5874C858}"/>
              </a:ext>
            </a:extLst>
          </p:cNvPr>
          <p:cNvSpPr txBox="1"/>
          <p:nvPr/>
        </p:nvSpPr>
        <p:spPr>
          <a:xfrm>
            <a:off x="3225800" y="6192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E415E3-2A2F-4143-9166-236145792A02}"/>
              </a:ext>
            </a:extLst>
          </p:cNvPr>
          <p:cNvSpPr txBox="1"/>
          <p:nvPr/>
        </p:nvSpPr>
        <p:spPr>
          <a:xfrm>
            <a:off x="8826500" y="6194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采样后</a:t>
            </a:r>
          </a:p>
        </p:txBody>
      </p:sp>
    </p:spTree>
    <p:extLst>
      <p:ext uri="{BB962C8B-B14F-4D97-AF65-F5344CB8AC3E}">
        <p14:creationId xmlns:p14="http://schemas.microsoft.com/office/powerpoint/2010/main" val="22309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0C5E-5E32-4ABC-80F7-1D5AB03D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归一化、数据生成器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A4F188-A731-4C9F-99F7-EA183A6ED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6513"/>
            <a:ext cx="12192000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0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0C5E-5E32-4ABC-80F7-1D5AB03D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r>
              <a:rPr lang="zh-CN" altLang="en-US" dirty="0"/>
              <a:t>数据增强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ECC93-4EF5-4693-AFD0-AC621DC0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4" y="2613819"/>
            <a:ext cx="8962211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6ACF-494D-4D78-8880-527E362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D0D372-29E5-4567-9BCB-4428C3CF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84" y="1825625"/>
            <a:ext cx="9158231" cy="4351338"/>
          </a:xfrm>
        </p:spPr>
      </p:pic>
    </p:spTree>
    <p:extLst>
      <p:ext uri="{BB962C8B-B14F-4D97-AF65-F5344CB8AC3E}">
        <p14:creationId xmlns:p14="http://schemas.microsoft.com/office/powerpoint/2010/main" val="142308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423</Words>
  <Application>Microsoft Office PowerPoint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卫星图像船舶识别第二次汇报</vt:lpstr>
      <vt:lpstr>目录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模型理论解释</vt:lpstr>
      <vt:lpstr>模型理论解释</vt:lpstr>
      <vt:lpstr>模型理论解释</vt:lpstr>
      <vt:lpstr>模型理论解释</vt:lpstr>
      <vt:lpstr>模型建模与调优</vt:lpstr>
      <vt:lpstr>模型建模与调优</vt:lpstr>
      <vt:lpstr>模型建模与调优</vt:lpstr>
      <vt:lpstr>模型的不足与改进</vt:lpstr>
      <vt:lpstr>模型的不足与改进</vt:lpstr>
      <vt:lpstr>工作日常与未来展望</vt:lpstr>
      <vt:lpstr>工作日常与未来展望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刘坤鑫</cp:lastModifiedBy>
  <cp:revision>51</cp:revision>
  <dcterms:created xsi:type="dcterms:W3CDTF">2019-08-22T07:21:00Z</dcterms:created>
  <dcterms:modified xsi:type="dcterms:W3CDTF">2019-08-29T14:59:32Z</dcterms:modified>
</cp:coreProperties>
</file>