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2" r:id="rId5"/>
    <p:sldId id="283" r:id="rId6"/>
    <p:sldId id="258" r:id="rId7"/>
    <p:sldId id="259" r:id="rId8"/>
    <p:sldId id="261" r:id="rId9"/>
    <p:sldId id="263" r:id="rId10"/>
    <p:sldId id="295" r:id="rId11"/>
    <p:sldId id="296" r:id="rId12"/>
    <p:sldId id="298" r:id="rId13"/>
    <p:sldId id="299" r:id="rId14"/>
    <p:sldId id="300" r:id="rId15"/>
    <p:sldId id="264" r:id="rId16"/>
    <p:sldId id="271" r:id="rId17"/>
    <p:sldId id="267" r:id="rId18"/>
    <p:sldId id="273" r:id="rId19"/>
    <p:sldId id="270" r:id="rId20"/>
  </p:sldIdLst>
  <p:sldSz cx="18288000" cy="10287000"/>
  <p:notesSz cx="6858000" cy="9144000"/>
  <p:embeddedFontLst>
    <p:embeddedFont>
      <p:font typeface="方正粗黑宋简体" panose="02000000000000000000" charset="-122"/>
      <p:regular r:id="rId26"/>
    </p:embeddedFont>
    <p:embeddedFont>
      <p:font typeface="Helveticish Bold" panose="020B0704020202020204"/>
      <p:bold r:id="rId27"/>
    </p:embeddedFont>
    <p:embeddedFont>
      <p:font typeface="Helveticish Bold Italics" panose="020B0704020202090204"/>
      <p:boldItalic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84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8.xml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tags" Target="../tags/tag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tags" Target="../tags/tag4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tags" Target="../tags/tag5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tags" Target="../tags/tag6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ags" Target="../tags/tag2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grpSp>
        <p:nvGrpSpPr>
          <p:cNvPr id="15" name="Group 9"/>
          <p:cNvGrpSpPr/>
          <p:nvPr/>
        </p:nvGrpSpPr>
        <p:grpSpPr>
          <a:xfrm rot="0">
            <a:off x="2521585" y="8279130"/>
            <a:ext cx="6757035" cy="1711960"/>
            <a:chOff x="92710" y="92710"/>
            <a:chExt cx="1833498" cy="430044"/>
          </a:xfrm>
        </p:grpSpPr>
        <p:sp>
          <p:nvSpPr>
            <p:cNvPr id="16" name="Freeform 10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833498" cy="430045"/>
            </a:xfrm>
            <a:custGeom>
              <a:avLst/>
              <a:gdLst/>
              <a:ahLst/>
              <a:cxnLst/>
              <a:rect l="l" t="t" r="r" b="b"/>
              <a:pathLst>
                <a:path w="1833498" h="430045">
                  <a:moveTo>
                    <a:pt x="0" y="0"/>
                  </a:moveTo>
                  <a:lnTo>
                    <a:pt x="1833498" y="0"/>
                  </a:lnTo>
                  <a:lnTo>
                    <a:pt x="1833498" y="430045"/>
                  </a:lnTo>
                  <a:lnTo>
                    <a:pt x="0" y="430045"/>
                  </a:lnTo>
                  <a:close/>
                </a:path>
              </a:pathLst>
            </a:custGeom>
            <a:solidFill>
              <a:srgbClr val="7F5FFF"/>
            </a:solidFill>
          </p:spPr>
        </p:sp>
      </p:grpSp>
      <p:grpSp>
        <p:nvGrpSpPr>
          <p:cNvPr id="3" name="Group 3"/>
          <p:cNvGrpSpPr/>
          <p:nvPr/>
        </p:nvGrpSpPr>
        <p:grpSpPr>
          <a:xfrm rot="0">
            <a:off x="1219200" y="7250953"/>
            <a:ext cx="3037647" cy="712476"/>
            <a:chOff x="92710" y="92710"/>
            <a:chExt cx="1833498" cy="4300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33498" cy="430045"/>
            </a:xfrm>
            <a:custGeom>
              <a:avLst/>
              <a:gdLst/>
              <a:ahLst/>
              <a:cxnLst/>
              <a:rect l="l" t="t" r="r" b="b"/>
              <a:pathLst>
                <a:path w="1833498" h="430045">
                  <a:moveTo>
                    <a:pt x="0" y="0"/>
                  </a:moveTo>
                  <a:lnTo>
                    <a:pt x="1833498" y="0"/>
                  </a:lnTo>
                  <a:lnTo>
                    <a:pt x="1833498" y="430045"/>
                  </a:lnTo>
                  <a:lnTo>
                    <a:pt x="0" y="430045"/>
                  </a:lnTo>
                  <a:close/>
                </a:path>
              </a:pathLst>
            </a:custGeom>
            <a:solidFill>
              <a:srgbClr val="1E2F97"/>
            </a:solidFill>
          </p:spPr>
        </p:sp>
      </p:grpSp>
      <p:sp>
        <p:nvSpPr>
          <p:cNvPr id="5" name="Freeform 5"/>
          <p:cNvSpPr/>
          <p:nvPr/>
        </p:nvSpPr>
        <p:spPr>
          <a:xfrm rot="-7827986">
            <a:off x="6987299" y="-11452520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2"/>
                </a:lnTo>
                <a:lnTo>
                  <a:pt x="0" y="15907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6800" y="4286930"/>
            <a:ext cx="12580618" cy="22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295"/>
              </a:lnSpc>
            </a:pPr>
            <a:r>
              <a:rPr lang="zh-CN" altLang="en-US" sz="16630" i="1" spc="-123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哈利波特</a:t>
            </a:r>
            <a:endParaRPr lang="zh-CN" altLang="en-US" sz="16630" i="1" spc="-123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 rot="763882">
            <a:off x="-799632" y="8711293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4"/>
                </a:lnTo>
                <a:lnTo>
                  <a:pt x="0" y="3151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9382919" y="1947748"/>
            <a:ext cx="8532552" cy="7654401"/>
          </a:xfrm>
          <a:custGeom>
            <a:avLst/>
            <a:gdLst/>
            <a:ahLst/>
            <a:cxnLst/>
            <a:rect l="l" t="t" r="r" b="b"/>
            <a:pathLst>
              <a:path w="8532552" h="7654401">
                <a:moveTo>
                  <a:pt x="8532553" y="0"/>
                </a:moveTo>
                <a:lnTo>
                  <a:pt x="0" y="0"/>
                </a:lnTo>
                <a:lnTo>
                  <a:pt x="0" y="7654401"/>
                </a:lnTo>
                <a:lnTo>
                  <a:pt x="8532553" y="7654401"/>
                </a:lnTo>
                <a:lnTo>
                  <a:pt x="85325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1028700" y="7060565"/>
            <a:ext cx="3148965" cy="796925"/>
            <a:chOff x="92710" y="92710"/>
            <a:chExt cx="1833498" cy="4300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33498" cy="430045"/>
            </a:xfrm>
            <a:custGeom>
              <a:avLst/>
              <a:gdLst/>
              <a:ahLst/>
              <a:cxnLst/>
              <a:rect l="l" t="t" r="r" b="b"/>
              <a:pathLst>
                <a:path w="1833498" h="430045">
                  <a:moveTo>
                    <a:pt x="0" y="0"/>
                  </a:moveTo>
                  <a:lnTo>
                    <a:pt x="1833498" y="0"/>
                  </a:lnTo>
                  <a:lnTo>
                    <a:pt x="1833498" y="430045"/>
                  </a:lnTo>
                  <a:lnTo>
                    <a:pt x="0" y="430045"/>
                  </a:lnTo>
                  <a:close/>
                </a:path>
              </a:pathLst>
            </a:custGeom>
            <a:solidFill>
              <a:srgbClr val="7F5F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2898363"/>
            <a:ext cx="8737470" cy="602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0"/>
              </a:lnSpc>
              <a:spcBef>
                <a:spcPct val="0"/>
              </a:spcBef>
            </a:pPr>
            <a:r>
              <a:rPr lang="en-US" sz="3525" spc="1198">
                <a:solidFill>
                  <a:srgbClr val="FFFFFF"/>
                </a:solidFill>
                <a:latin typeface="20db Bold"/>
              </a:rPr>
              <a:t>THESIS REPORT</a:t>
            </a:r>
            <a:endParaRPr lang="en-US" sz="3525" spc="1198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3170" y="7078980"/>
            <a:ext cx="3077210" cy="7270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zh-CN" altLang="en-US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展示：第八小组</a:t>
            </a:r>
            <a:endParaRPr lang="zh-CN" altLang="en-US" sz="28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77135" y="8087360"/>
            <a:ext cx="6772275" cy="146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小组成员：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indent="457200"/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组长：常学峰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indent="457200"/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组员：张大鹏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纪泊辰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黄乐曦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夏英丰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>
            <a:off x="6987299" y="-11452520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2"/>
                </a:lnTo>
                <a:lnTo>
                  <a:pt x="0" y="1590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63882">
            <a:off x="-799632" y="8711293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4"/>
                </a:lnTo>
                <a:lnTo>
                  <a:pt x="0" y="315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414" y="647953"/>
            <a:ext cx="10280837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地点间</a:t>
            </a: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走动：</a:t>
            </a:r>
            <a:endParaRPr lang="zh-CN" altLang="en-US" sz="4000" spc="600">
              <a:solidFill>
                <a:srgbClr val="FFFFFF"/>
              </a:solidFill>
              <a:latin typeface="20db Bold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00200" y="1562100"/>
            <a:ext cx="13233400" cy="799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>
            <a:off x="6987299" y="-11452520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2"/>
                </a:lnTo>
                <a:lnTo>
                  <a:pt x="0" y="1590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63882">
            <a:off x="-799632" y="8711293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4"/>
                </a:lnTo>
                <a:lnTo>
                  <a:pt x="0" y="315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414" y="647953"/>
            <a:ext cx="10280837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任务</a:t>
            </a: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系统：</a:t>
            </a:r>
            <a:endParaRPr lang="zh-CN" altLang="en-US" sz="4000" spc="600">
              <a:solidFill>
                <a:srgbClr val="FFFFFF"/>
              </a:solidFill>
              <a:latin typeface="20db Bold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1000" y="2095500"/>
            <a:ext cx="16233775" cy="424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>
            <a:off x="6987299" y="-11452520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2"/>
                </a:lnTo>
                <a:lnTo>
                  <a:pt x="0" y="1590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63882">
            <a:off x="-799632" y="8711293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4"/>
                </a:lnTo>
                <a:lnTo>
                  <a:pt x="0" y="315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414" y="647953"/>
            <a:ext cx="10280837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战斗系统：</a:t>
            </a:r>
            <a:endParaRPr lang="zh-CN" altLang="en-US" sz="4000" spc="600">
              <a:solidFill>
                <a:srgbClr val="FFFFFF"/>
              </a:solidFill>
              <a:latin typeface="20db Bold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3000" y="1485900"/>
            <a:ext cx="14194790" cy="846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>
            <a:off x="6987299" y="-11452520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2"/>
                </a:lnTo>
                <a:lnTo>
                  <a:pt x="0" y="1590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63882">
            <a:off x="-799632" y="8711293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4"/>
                </a:lnTo>
                <a:lnTo>
                  <a:pt x="0" y="315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414" y="647953"/>
            <a:ext cx="10280837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存档</a:t>
            </a: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读档功能：</a:t>
            </a:r>
            <a:endParaRPr lang="zh-CN" altLang="en-US" sz="4000" spc="600">
              <a:solidFill>
                <a:srgbClr val="FFFFFF"/>
              </a:solidFill>
              <a:latin typeface="20db Bold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4305300"/>
            <a:ext cx="13721715" cy="6002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14400" y="1485900"/>
            <a:ext cx="13644880" cy="239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4586005" y="1304142"/>
            <a:ext cx="8924987" cy="7777364"/>
            <a:chOff x="48260" y="46990"/>
            <a:chExt cx="27192193" cy="236956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192194" cy="23695674"/>
            </a:xfrm>
            <a:custGeom>
              <a:avLst/>
              <a:gdLst/>
              <a:ahLst/>
              <a:cxnLst/>
              <a:rect l="l" t="t" r="r" b="b"/>
              <a:pathLst>
                <a:path w="27192194" h="23695674">
                  <a:moveTo>
                    <a:pt x="26695623" y="23695675"/>
                  </a:moveTo>
                  <a:lnTo>
                    <a:pt x="496570" y="23695675"/>
                  </a:lnTo>
                  <a:cubicBezTo>
                    <a:pt x="223520" y="23695675"/>
                    <a:pt x="0" y="23473425"/>
                    <a:pt x="0" y="23199105"/>
                  </a:cubicBezTo>
                  <a:lnTo>
                    <a:pt x="0" y="496570"/>
                  </a:lnTo>
                  <a:cubicBezTo>
                    <a:pt x="0" y="223520"/>
                    <a:pt x="222250" y="0"/>
                    <a:pt x="496570" y="0"/>
                  </a:cubicBezTo>
                  <a:lnTo>
                    <a:pt x="26695623" y="0"/>
                  </a:lnTo>
                  <a:cubicBezTo>
                    <a:pt x="26968673" y="0"/>
                    <a:pt x="27192194" y="222250"/>
                    <a:pt x="27192194" y="496570"/>
                  </a:cubicBezTo>
                  <a:lnTo>
                    <a:pt x="27192194" y="23199105"/>
                  </a:lnTo>
                  <a:cubicBezTo>
                    <a:pt x="27190923" y="23472155"/>
                    <a:pt x="26968673" y="23695675"/>
                    <a:pt x="26695623" y="23695675"/>
                  </a:cubicBezTo>
                  <a:close/>
                  <a:moveTo>
                    <a:pt x="496570" y="111760"/>
                  </a:moveTo>
                  <a:cubicBezTo>
                    <a:pt x="284480" y="111760"/>
                    <a:pt x="111760" y="284480"/>
                    <a:pt x="111760" y="496570"/>
                  </a:cubicBezTo>
                  <a:lnTo>
                    <a:pt x="111760" y="23199105"/>
                  </a:lnTo>
                  <a:cubicBezTo>
                    <a:pt x="111760" y="23411196"/>
                    <a:pt x="284480" y="23583916"/>
                    <a:pt x="496570" y="23583916"/>
                  </a:cubicBezTo>
                  <a:lnTo>
                    <a:pt x="26695623" y="23583916"/>
                  </a:lnTo>
                  <a:cubicBezTo>
                    <a:pt x="26907713" y="23583916"/>
                    <a:pt x="27080434" y="23411196"/>
                    <a:pt x="27080434" y="23199105"/>
                  </a:cubicBezTo>
                  <a:lnTo>
                    <a:pt x="27080434" y="496570"/>
                  </a:lnTo>
                  <a:cubicBezTo>
                    <a:pt x="27080434" y="284480"/>
                    <a:pt x="26907713" y="111760"/>
                    <a:pt x="26695623" y="111760"/>
                  </a:cubicBezTo>
                  <a:lnTo>
                    <a:pt x="496570" y="111760"/>
                  </a:lnTo>
                  <a:close/>
                </a:path>
              </a:pathLst>
            </a:custGeom>
            <a:solidFill>
              <a:srgbClr val="622CDC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644975" y="1687827"/>
            <a:ext cx="7162916" cy="634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00"/>
              </a:lnSpc>
            </a:pPr>
            <a:r>
              <a:rPr lang="en-US" sz="40000" spc="3960">
                <a:solidFill>
                  <a:srgbClr val="42E3E3"/>
                </a:solidFill>
                <a:latin typeface="Helveticish Bold Italics" panose="020B0704020202090204"/>
              </a:rPr>
              <a:t>03</a:t>
            </a:r>
            <a:endParaRPr lang="en-US" sz="40000" spc="3960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76097" y="7715233"/>
            <a:ext cx="650067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zh-CN" altLang="en-US" sz="6500" spc="429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程序演示</a:t>
            </a:r>
            <a:endParaRPr lang="zh-CN" altLang="en-US" sz="6500" spc="429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18522" y="1656510"/>
            <a:ext cx="10280837" cy="41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100" spc="420">
                <a:solidFill>
                  <a:srgbClr val="FFFFFF"/>
                </a:solidFill>
                <a:latin typeface="20db Bold"/>
              </a:rPr>
              <a:t>Methods and Process</a:t>
            </a:r>
            <a:endParaRPr lang="en-US" sz="2100" spc="420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8" name="Freeform 8"/>
          <p:cNvSpPr/>
          <p:nvPr/>
        </p:nvSpPr>
        <p:spPr>
          <a:xfrm rot="-7827986" flipH="1">
            <a:off x="15153035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11445624" y="0"/>
                </a:moveTo>
                <a:lnTo>
                  <a:pt x="0" y="0"/>
                </a:lnTo>
                <a:lnTo>
                  <a:pt x="0" y="11445624"/>
                </a:lnTo>
                <a:lnTo>
                  <a:pt x="11445624" y="11445624"/>
                </a:lnTo>
                <a:lnTo>
                  <a:pt x="114456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7827986">
            <a:off x="-8302942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0" y="0"/>
                </a:moveTo>
                <a:lnTo>
                  <a:pt x="11445623" y="0"/>
                </a:lnTo>
                <a:lnTo>
                  <a:pt x="11445623" y="11445624"/>
                </a:lnTo>
                <a:lnTo>
                  <a:pt x="0" y="11445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5812821" y="2379091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812821" y="7500166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-7827986">
            <a:off x="5772294" y="2159601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7827986">
            <a:off x="11949236" y="7281253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5725160" y="-6920230"/>
            <a:ext cx="11482070" cy="22932390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81805" y="1837055"/>
            <a:ext cx="13320395" cy="10058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zh-CN" altLang="en-US" sz="5400">
                <a:solidFill>
                  <a:srgbClr val="FFFFFF"/>
                </a:solidFill>
                <a:ea typeface="思源黑体 1" panose="020B0500000000000000" charset="-122"/>
              </a:rPr>
              <a:t>接到任务探索禁林</a:t>
            </a:r>
            <a:r>
              <a:rPr lang="zh-CN" altLang="en-US" sz="2800">
                <a:solidFill>
                  <a:srgbClr val="FFFFFF"/>
                </a:solidFill>
                <a:ea typeface="思源黑体 1" panose="020B0500000000000000" charset="-122"/>
              </a:rPr>
              <a:t>。</a:t>
            </a:r>
            <a:endParaRPr lang="zh-CN" altLang="en-US" sz="28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81170" y="788670"/>
            <a:ext cx="12046585" cy="6946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 sz="3600">
                <a:solidFill>
                  <a:srgbClr val="FFFFFF"/>
                </a:solidFill>
                <a:ea typeface="字由文艺黑 Bold"/>
              </a:rPr>
              <a:t>从赫敏处取得任务</a:t>
            </a:r>
            <a:r>
              <a:rPr lang="en-US" sz="3600">
                <a:solidFill>
                  <a:srgbClr val="FFFFFF"/>
                </a:solidFill>
                <a:ea typeface="字由文艺黑 Bold"/>
              </a:rPr>
              <a:t>：</a:t>
            </a:r>
            <a:endParaRPr lang="en-US" sz="3600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81626" y="5357647"/>
            <a:ext cx="12438939" cy="27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zh-CN" altLang="en-US" sz="5400">
                <a:solidFill>
                  <a:srgbClr val="FFFFFF"/>
                </a:solidFill>
                <a:ea typeface="思源黑体 1" panose="020B0500000000000000" charset="-122"/>
              </a:rPr>
              <a:t>凭借强大的技能打败了蜘蛛</a:t>
            </a:r>
            <a:r>
              <a:rPr lang="zh-CN" altLang="en-US" sz="5400">
                <a:solidFill>
                  <a:srgbClr val="FFFFFF"/>
                </a:solidFill>
                <a:ea typeface="思源黑体 1" panose="020B0500000000000000" charset="-122"/>
              </a:rPr>
              <a:t>女王。</a:t>
            </a:r>
            <a:endParaRPr lang="zh-CN" altLang="en-US" sz="54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81092" y="4256896"/>
            <a:ext cx="12046804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3600">
                <a:solidFill>
                  <a:srgbClr val="FFFFFF"/>
                </a:solidFill>
                <a:ea typeface="字由文艺黑 Bold"/>
              </a:rPr>
              <a:t>打败蜘蛛女王</a:t>
            </a:r>
            <a:r>
              <a:rPr lang="en-US" sz="3600">
                <a:solidFill>
                  <a:srgbClr val="FFFFFF"/>
                </a:solidFill>
                <a:ea typeface="字由文艺黑 Bold"/>
              </a:rPr>
              <a:t>：</a:t>
            </a:r>
            <a:endParaRPr lang="en-US" sz="3600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81626" y="8753865"/>
            <a:ext cx="12438939" cy="27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zh-CN" altLang="en-US" sz="5400">
                <a:solidFill>
                  <a:srgbClr val="FFFFFF"/>
                </a:solidFill>
                <a:ea typeface="思源黑体 1" panose="020B0500000000000000" charset="-122"/>
              </a:rPr>
              <a:t>按</a:t>
            </a:r>
            <a:r>
              <a:rPr lang="zh-CN" altLang="en-US" sz="5400">
                <a:solidFill>
                  <a:srgbClr val="FFFFFF"/>
                </a:solidFill>
                <a:ea typeface="思源黑体 1" panose="020B0500000000000000" charset="-122"/>
              </a:rPr>
              <a:t>计划完成三个任务，成功。</a:t>
            </a:r>
            <a:endParaRPr lang="zh-CN" altLang="en-US" sz="54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81092" y="7787023"/>
            <a:ext cx="1204565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3600">
                <a:solidFill>
                  <a:srgbClr val="FFFFFF"/>
                </a:solidFill>
                <a:ea typeface="字由文艺黑 Bold"/>
              </a:rPr>
              <a:t>交接任务</a:t>
            </a:r>
            <a:r>
              <a:rPr lang="en-US" sz="3600">
                <a:solidFill>
                  <a:srgbClr val="FFFFFF"/>
                </a:solidFill>
                <a:ea typeface="字由文艺黑 Bold"/>
              </a:rPr>
              <a:t>：</a:t>
            </a:r>
            <a:endParaRPr lang="en-US" sz="3600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46788" y="755810"/>
            <a:ext cx="2652730" cy="126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40"/>
              </a:lnSpc>
            </a:pPr>
            <a:r>
              <a:rPr lang="en-US" sz="8000" spc="792">
                <a:solidFill>
                  <a:srgbClr val="42E3E3"/>
                </a:solidFill>
                <a:latin typeface="Helveticish Bold Italics" panose="020B0704020202090204"/>
              </a:rPr>
              <a:t>01</a:t>
            </a:r>
            <a:endParaRPr lang="en-US" sz="8000" spc="792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6788" y="4188601"/>
            <a:ext cx="2652730" cy="126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40"/>
              </a:lnSpc>
            </a:pPr>
            <a:r>
              <a:rPr lang="en-US" sz="8000" spc="792">
                <a:solidFill>
                  <a:srgbClr val="42E3E3"/>
                </a:solidFill>
                <a:latin typeface="Helveticish Bold Italics" panose="020B0704020202090204"/>
              </a:rPr>
              <a:t>02</a:t>
            </a:r>
            <a:endParaRPr lang="en-US" sz="8000" spc="792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46788" y="7584819"/>
            <a:ext cx="2652730" cy="126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40"/>
              </a:lnSpc>
            </a:pPr>
            <a:r>
              <a:rPr lang="en-US" sz="8000" spc="792">
                <a:solidFill>
                  <a:srgbClr val="42E3E3"/>
                </a:solidFill>
                <a:latin typeface="Helveticish Bold Italics" panose="020B0704020202090204"/>
              </a:rPr>
              <a:t>03</a:t>
            </a:r>
            <a:endParaRPr lang="en-US" sz="8000" spc="792">
              <a:solidFill>
                <a:srgbClr val="42E3E3"/>
              </a:solidFill>
              <a:latin typeface="Helveticish Bold Italics" panose="020B070402020209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4586005" y="1304142"/>
            <a:ext cx="8924987" cy="7777364"/>
            <a:chOff x="48260" y="46990"/>
            <a:chExt cx="27192193" cy="236956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192194" cy="23695674"/>
            </a:xfrm>
            <a:custGeom>
              <a:avLst/>
              <a:gdLst/>
              <a:ahLst/>
              <a:cxnLst/>
              <a:rect l="l" t="t" r="r" b="b"/>
              <a:pathLst>
                <a:path w="27192194" h="23695674">
                  <a:moveTo>
                    <a:pt x="26695623" y="23695675"/>
                  </a:moveTo>
                  <a:lnTo>
                    <a:pt x="496570" y="23695675"/>
                  </a:lnTo>
                  <a:cubicBezTo>
                    <a:pt x="223520" y="23695675"/>
                    <a:pt x="0" y="23473425"/>
                    <a:pt x="0" y="23199105"/>
                  </a:cubicBezTo>
                  <a:lnTo>
                    <a:pt x="0" y="496570"/>
                  </a:lnTo>
                  <a:cubicBezTo>
                    <a:pt x="0" y="223520"/>
                    <a:pt x="222250" y="0"/>
                    <a:pt x="496570" y="0"/>
                  </a:cubicBezTo>
                  <a:lnTo>
                    <a:pt x="26695623" y="0"/>
                  </a:lnTo>
                  <a:cubicBezTo>
                    <a:pt x="26968673" y="0"/>
                    <a:pt x="27192194" y="222250"/>
                    <a:pt x="27192194" y="496570"/>
                  </a:cubicBezTo>
                  <a:lnTo>
                    <a:pt x="27192194" y="23199105"/>
                  </a:lnTo>
                  <a:cubicBezTo>
                    <a:pt x="27190923" y="23472155"/>
                    <a:pt x="26968673" y="23695675"/>
                    <a:pt x="26695623" y="23695675"/>
                  </a:cubicBezTo>
                  <a:close/>
                  <a:moveTo>
                    <a:pt x="496570" y="111760"/>
                  </a:moveTo>
                  <a:cubicBezTo>
                    <a:pt x="284480" y="111760"/>
                    <a:pt x="111760" y="284480"/>
                    <a:pt x="111760" y="496570"/>
                  </a:cubicBezTo>
                  <a:lnTo>
                    <a:pt x="111760" y="23199105"/>
                  </a:lnTo>
                  <a:cubicBezTo>
                    <a:pt x="111760" y="23411196"/>
                    <a:pt x="284480" y="23583916"/>
                    <a:pt x="496570" y="23583916"/>
                  </a:cubicBezTo>
                  <a:lnTo>
                    <a:pt x="26695623" y="23583916"/>
                  </a:lnTo>
                  <a:cubicBezTo>
                    <a:pt x="26907713" y="23583916"/>
                    <a:pt x="27080434" y="23411196"/>
                    <a:pt x="27080434" y="23199105"/>
                  </a:cubicBezTo>
                  <a:lnTo>
                    <a:pt x="27080434" y="496570"/>
                  </a:lnTo>
                  <a:cubicBezTo>
                    <a:pt x="27080434" y="284480"/>
                    <a:pt x="26907713" y="111760"/>
                    <a:pt x="26695623" y="111760"/>
                  </a:cubicBezTo>
                  <a:lnTo>
                    <a:pt x="496570" y="111760"/>
                  </a:lnTo>
                  <a:close/>
                </a:path>
              </a:pathLst>
            </a:custGeom>
            <a:solidFill>
              <a:srgbClr val="622CDC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644975" y="1687827"/>
            <a:ext cx="7162916" cy="634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00"/>
              </a:lnSpc>
            </a:pPr>
            <a:r>
              <a:rPr lang="en-US" sz="40000" spc="3960">
                <a:solidFill>
                  <a:srgbClr val="42E3E3"/>
                </a:solidFill>
                <a:latin typeface="Helveticish Bold Italics" panose="020B0704020202090204"/>
              </a:rPr>
              <a:t>04</a:t>
            </a:r>
            <a:endParaRPr lang="en-US" sz="40000" spc="3960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76097" y="7715233"/>
            <a:ext cx="650067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zh-CN" altLang="en-US" sz="6500" spc="429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总结</a:t>
            </a:r>
            <a:endParaRPr lang="zh-CN" altLang="en-US" sz="6500" spc="429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08080" y="1607819"/>
            <a:ext cx="10280837" cy="41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100" spc="420">
                <a:solidFill>
                  <a:srgbClr val="FFFFFF"/>
                </a:solidFill>
                <a:latin typeface="20db Bold"/>
              </a:rPr>
              <a:t>Expectations and References</a:t>
            </a:r>
            <a:endParaRPr lang="en-US" sz="2100" spc="420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8" name="Freeform 8"/>
          <p:cNvSpPr/>
          <p:nvPr/>
        </p:nvSpPr>
        <p:spPr>
          <a:xfrm rot="-7827986" flipH="1">
            <a:off x="15153035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11445624" y="0"/>
                </a:moveTo>
                <a:lnTo>
                  <a:pt x="0" y="0"/>
                </a:lnTo>
                <a:lnTo>
                  <a:pt x="0" y="11445624"/>
                </a:lnTo>
                <a:lnTo>
                  <a:pt x="11445624" y="11445624"/>
                </a:lnTo>
                <a:lnTo>
                  <a:pt x="114456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7827986">
            <a:off x="-8302942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0" y="0"/>
                </a:moveTo>
                <a:lnTo>
                  <a:pt x="11445623" y="0"/>
                </a:lnTo>
                <a:lnTo>
                  <a:pt x="11445623" y="11445624"/>
                </a:lnTo>
                <a:lnTo>
                  <a:pt x="0" y="11445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5812821" y="2379091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812821" y="7500166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-7827986">
            <a:off x="5772294" y="2159601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7827986">
            <a:off x="11949236" y="7281253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3233420" y="-3327400"/>
            <a:ext cx="11675110" cy="1823656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 flipH="1">
            <a:off x="9794875" y="2526665"/>
            <a:ext cx="13555345" cy="12187555"/>
          </a:xfrm>
          <a:custGeom>
            <a:avLst/>
            <a:gdLst/>
            <a:ahLst/>
            <a:cxnLst/>
            <a:rect l="l" t="t" r="r" b="b"/>
            <a:pathLst>
              <a:path w="8329544" h="8329544">
                <a:moveTo>
                  <a:pt x="8329544" y="0"/>
                </a:moveTo>
                <a:lnTo>
                  <a:pt x="0" y="0"/>
                </a:lnTo>
                <a:lnTo>
                  <a:pt x="0" y="8329544"/>
                </a:lnTo>
                <a:lnTo>
                  <a:pt x="8329544" y="8329544"/>
                </a:lnTo>
                <a:lnTo>
                  <a:pt x="83295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96235" y="1943100"/>
            <a:ext cx="15189835" cy="21615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15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内容设计：</a:t>
            </a:r>
            <a:endParaRPr 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lnSpc>
                <a:spcPts val="3150"/>
              </a:lnSpc>
            </a:pPr>
            <a:endParaRPr 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lnSpc>
                <a:spcPts val="315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本游戏参考了哈利波特凤凰杯的剧情但是又加以魔改，更加的简单明了，让哈利接到各种任务，打怪进行升级，提升属性最后战胜伏地魔。</a:t>
            </a:r>
            <a:b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地图、人物设计也参考了哈利波特剧中的设定，把魔法世界搬到了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代码中。</a:t>
            </a: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95600" y="5676900"/>
            <a:ext cx="15132685" cy="193103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315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代码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设计：</a:t>
            </a: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lnSpc>
                <a:spcPts val="3150"/>
              </a:lnSpc>
            </a:pP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>
              <a:lnSpc>
                <a:spcPts val="315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我们组是分配给每个人一定数量的类，完成类的定义和功能后再进行组合，并入整体的框架后进行</a:t>
            </a:r>
            <a:r>
              <a:rPr lang="en-US" altLang="zh-CN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debug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，将每个类的成员进行合并或者是增添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删改。</a:t>
            </a: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9704" y="1943235"/>
            <a:ext cx="1465400" cy="1274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40"/>
              </a:lnSpc>
            </a:pPr>
            <a:r>
              <a:rPr lang="en-US" sz="8000" spc="792">
                <a:solidFill>
                  <a:srgbClr val="42E3E3"/>
                </a:solidFill>
                <a:latin typeface="Helveticish Bold Italics" panose="020B0704020202090204"/>
              </a:rPr>
              <a:t>01</a:t>
            </a:r>
            <a:endParaRPr lang="en-US" sz="8000" spc="792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19835" y="5676900"/>
            <a:ext cx="1465580" cy="14128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9840"/>
              </a:lnSpc>
            </a:pPr>
            <a:r>
              <a:rPr lang="en-US" sz="8000" spc="792">
                <a:solidFill>
                  <a:srgbClr val="42E3E3"/>
                </a:solidFill>
                <a:latin typeface="Helveticish Bold Italics" panose="020B0704020202090204"/>
              </a:rPr>
              <a:t>02</a:t>
            </a:r>
            <a:endParaRPr lang="en-US" sz="8000" spc="792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8304" y="454913"/>
            <a:ext cx="10280837" cy="590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3000" spc="600">
                <a:solidFill>
                  <a:srgbClr val="FFFFFF"/>
                </a:solidFill>
                <a:latin typeface="20db Bold"/>
              </a:rPr>
              <a:t>Contents and Ideas</a:t>
            </a:r>
            <a:endParaRPr lang="en-US" sz="3000" spc="600">
              <a:solidFill>
                <a:srgbClr val="FFFFFF"/>
              </a:solidFill>
              <a:latin typeface="20db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918990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>
            <a:off x="6987299" y="-11473405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3"/>
                </a:lnTo>
                <a:lnTo>
                  <a:pt x="0" y="159075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76075" y="4242079"/>
            <a:ext cx="11255431" cy="22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295"/>
              </a:lnSpc>
            </a:pPr>
            <a:r>
              <a:rPr lang="en-US" sz="16630" spc="-123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感 谢 观 看</a:t>
            </a:r>
            <a:endParaRPr lang="en-US" sz="16630" spc="-123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50125" y="3278362"/>
            <a:ext cx="9527955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1019">
                <a:solidFill>
                  <a:srgbClr val="FFFFFF"/>
                </a:solidFill>
                <a:latin typeface="20db Bold"/>
              </a:rPr>
              <a:t>Thanks</a:t>
            </a:r>
            <a:r>
              <a:rPr lang="en-US" sz="3000" spc="1019">
                <a:solidFill>
                  <a:srgbClr val="FFFFFF"/>
                </a:solidFill>
                <a:latin typeface="20db Bold"/>
              </a:rPr>
              <a:t> for Watching</a:t>
            </a:r>
            <a:endParaRPr lang="en-US" sz="3000" spc="1019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7" name="Freeform 7"/>
          <p:cNvSpPr/>
          <p:nvPr/>
        </p:nvSpPr>
        <p:spPr>
          <a:xfrm rot="763882">
            <a:off x="-799632" y="8690408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5"/>
                </a:lnTo>
                <a:lnTo>
                  <a:pt x="0" y="3151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9067959" y="1926863"/>
            <a:ext cx="8532552" cy="7654401"/>
          </a:xfrm>
          <a:custGeom>
            <a:avLst/>
            <a:gdLst/>
            <a:ahLst/>
            <a:cxnLst/>
            <a:rect l="l" t="t" r="r" b="b"/>
            <a:pathLst>
              <a:path w="8532552" h="7654401">
                <a:moveTo>
                  <a:pt x="8532553" y="0"/>
                </a:moveTo>
                <a:lnTo>
                  <a:pt x="0" y="0"/>
                </a:lnTo>
                <a:lnTo>
                  <a:pt x="0" y="7654401"/>
                </a:lnTo>
                <a:lnTo>
                  <a:pt x="8532553" y="7654401"/>
                </a:lnTo>
                <a:lnTo>
                  <a:pt x="85325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 flipH="1">
            <a:off x="9253491" y="-4171645"/>
            <a:ext cx="19560804" cy="19560804"/>
          </a:xfrm>
          <a:custGeom>
            <a:avLst/>
            <a:gdLst/>
            <a:ahLst/>
            <a:cxnLst/>
            <a:rect l="l" t="t" r="r" b="b"/>
            <a:pathLst>
              <a:path w="19560804" h="19560804">
                <a:moveTo>
                  <a:pt x="19560805" y="0"/>
                </a:moveTo>
                <a:lnTo>
                  <a:pt x="0" y="0"/>
                </a:lnTo>
                <a:lnTo>
                  <a:pt x="0" y="19560805"/>
                </a:lnTo>
                <a:lnTo>
                  <a:pt x="19560805" y="19560805"/>
                </a:lnTo>
                <a:lnTo>
                  <a:pt x="195608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69876" y="3920218"/>
            <a:ext cx="6966964" cy="5309900"/>
          </a:xfrm>
          <a:custGeom>
            <a:avLst/>
            <a:gdLst/>
            <a:ahLst/>
            <a:cxnLst/>
            <a:rect l="l" t="t" r="r" b="b"/>
            <a:pathLst>
              <a:path w="6966964" h="5309900">
                <a:moveTo>
                  <a:pt x="0" y="0"/>
                </a:moveTo>
                <a:lnTo>
                  <a:pt x="6966963" y="0"/>
                </a:lnTo>
                <a:lnTo>
                  <a:pt x="6966963" y="5309899"/>
                </a:lnTo>
                <a:lnTo>
                  <a:pt x="0" y="53098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757781" y="921617"/>
            <a:ext cx="3262534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40"/>
              </a:lnSpc>
            </a:pPr>
            <a:r>
              <a:rPr lang="en-US" sz="8000" spc="792">
                <a:solidFill>
                  <a:srgbClr val="FFFFFF"/>
                </a:solidFill>
                <a:ea typeface="字由文艺黑 Bold Italics"/>
              </a:rPr>
              <a:t>目录</a:t>
            </a:r>
            <a:endParaRPr lang="en-US" sz="8000" spc="792">
              <a:solidFill>
                <a:srgbClr val="FFFFFF"/>
              </a:solidFill>
              <a:ea typeface="字由文艺黑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57781" y="2111606"/>
            <a:ext cx="6130421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900"/>
              </a:lnSpc>
            </a:pPr>
            <a:r>
              <a:rPr lang="en-US" sz="6000" spc="509">
                <a:solidFill>
                  <a:srgbClr val="FFFFFF"/>
                </a:solidFill>
                <a:latin typeface="20db Bold"/>
              </a:rPr>
              <a:t>Contents</a:t>
            </a:r>
            <a:endParaRPr lang="en-US" sz="6000" spc="509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29843" y="2799100"/>
            <a:ext cx="5614157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zh-CN" altLang="en-US" sz="3500" spc="231">
                <a:solidFill>
                  <a:srgbClr val="FFFFFF"/>
                </a:solidFill>
                <a:ea typeface="字由文艺黑 Bold"/>
              </a:rPr>
              <a:t>故事背景介绍</a:t>
            </a:r>
            <a:endParaRPr lang="zh-CN" altLang="en-US" sz="3500" spc="231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29843" y="2456183"/>
            <a:ext cx="3800177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1800" spc="359">
                <a:solidFill>
                  <a:srgbClr val="FFFFFF"/>
                </a:solidFill>
                <a:latin typeface="Helveticish Bold" panose="020B0704020202020204"/>
              </a:rPr>
              <a:t>Background and Meaning</a:t>
            </a:r>
            <a:endParaRPr lang="en-US" sz="1800" spc="359">
              <a:solidFill>
                <a:srgbClr val="FFFFFF"/>
              </a:solidFill>
              <a:latin typeface="Helveticish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22458" y="2157484"/>
            <a:ext cx="166710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00"/>
              </a:lnSpc>
            </a:pPr>
            <a:r>
              <a:rPr lang="en-US" sz="10000" spc="989">
                <a:solidFill>
                  <a:srgbClr val="FFFFFF"/>
                </a:solidFill>
                <a:latin typeface="Helveticish Bold Italics" panose="020B0704020202090204"/>
              </a:rPr>
              <a:t>01</a:t>
            </a:r>
            <a:endParaRPr lang="en-US" sz="10000" spc="989">
              <a:solidFill>
                <a:srgbClr val="FFFFFF"/>
              </a:solidFill>
              <a:latin typeface="Helveticish Bold Italics" panose="020B070402020209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29843" y="4493254"/>
            <a:ext cx="5614157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zh-CN" altLang="en-US" sz="3500" spc="231">
                <a:solidFill>
                  <a:srgbClr val="FFFFFF"/>
                </a:solidFill>
                <a:ea typeface="字由文艺黑 Bold"/>
              </a:rPr>
              <a:t>功能介绍</a:t>
            </a:r>
            <a:endParaRPr lang="zh-CN" altLang="en-US" sz="3500" spc="231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77468" y="4146713"/>
            <a:ext cx="2931616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1800" spc="359">
                <a:solidFill>
                  <a:srgbClr val="FFFFFF"/>
                </a:solidFill>
                <a:latin typeface="Helveticish Bold" panose="020B0704020202020204"/>
              </a:rPr>
              <a:t>Contents and Ideas</a:t>
            </a:r>
            <a:endParaRPr lang="en-US" sz="1800" spc="359">
              <a:solidFill>
                <a:srgbClr val="FFFFFF"/>
              </a:solidFill>
              <a:latin typeface="Helveticish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22458" y="3881946"/>
            <a:ext cx="166710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00"/>
              </a:lnSpc>
            </a:pPr>
            <a:r>
              <a:rPr lang="en-US" sz="10000" spc="989">
                <a:solidFill>
                  <a:srgbClr val="FFFFFF"/>
                </a:solidFill>
                <a:latin typeface="Helveticish Bold Italics" panose="020B0704020202090204"/>
              </a:rPr>
              <a:t>02</a:t>
            </a:r>
            <a:endParaRPr lang="en-US" sz="10000" spc="989">
              <a:solidFill>
                <a:srgbClr val="FFFFFF"/>
              </a:solidFill>
              <a:latin typeface="Helveticish Bold Italics" panose="020B070402020209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529843" y="6162018"/>
            <a:ext cx="5614157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zh-CN" altLang="en-US" sz="3500" spc="231">
                <a:solidFill>
                  <a:srgbClr val="FFFFFF"/>
                </a:solidFill>
                <a:ea typeface="字由文艺黑 Bold"/>
              </a:rPr>
              <a:t>程序演示</a:t>
            </a:r>
            <a:endParaRPr lang="zh-CN" altLang="en-US" sz="3500" spc="231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577468" y="5815476"/>
            <a:ext cx="323150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1800" spc="359">
                <a:solidFill>
                  <a:srgbClr val="FFFFFF"/>
                </a:solidFill>
                <a:latin typeface="Helveticish Bold" panose="020B0704020202020204"/>
              </a:rPr>
              <a:t>Methods and Process</a:t>
            </a:r>
            <a:endParaRPr lang="en-US" sz="1800" spc="359">
              <a:solidFill>
                <a:srgbClr val="FFFFFF"/>
              </a:solidFill>
              <a:latin typeface="Helveticish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22458" y="5551607"/>
            <a:ext cx="166710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00"/>
              </a:lnSpc>
            </a:pPr>
            <a:r>
              <a:rPr lang="en-US" sz="10000" spc="989">
                <a:solidFill>
                  <a:srgbClr val="FFFFFF"/>
                </a:solidFill>
                <a:latin typeface="Helveticish Bold Italics" panose="020B0704020202090204"/>
              </a:rPr>
              <a:t>03</a:t>
            </a:r>
            <a:endParaRPr lang="en-US" sz="10000" spc="989">
              <a:solidFill>
                <a:srgbClr val="FFFFFF"/>
              </a:solidFill>
              <a:latin typeface="Helveticish Bold Italics" panose="020B070402020209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29843" y="7846934"/>
            <a:ext cx="5614157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zh-CN" altLang="en-US" sz="3500" spc="231">
                <a:solidFill>
                  <a:srgbClr val="FFFFFF"/>
                </a:solidFill>
                <a:ea typeface="字由文艺黑 Bold"/>
              </a:rPr>
              <a:t>总结</a:t>
            </a:r>
            <a:endParaRPr lang="zh-CN" altLang="en-US" sz="3500" spc="231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577468" y="7500392"/>
            <a:ext cx="4423470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0"/>
              </a:lnSpc>
            </a:pPr>
            <a:r>
              <a:rPr lang="en-US" sz="1800" spc="359">
                <a:solidFill>
                  <a:srgbClr val="FFFFFF"/>
                </a:solidFill>
                <a:latin typeface="Helveticish Bold" panose="020B0704020202020204"/>
              </a:rPr>
              <a:t>Expectations and References</a:t>
            </a:r>
            <a:endParaRPr lang="en-US" sz="1800" spc="359">
              <a:solidFill>
                <a:srgbClr val="FFFFFF"/>
              </a:solidFill>
              <a:latin typeface="Helveticish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22458" y="7218334"/>
            <a:ext cx="1667106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00"/>
              </a:lnSpc>
            </a:pPr>
            <a:r>
              <a:rPr lang="en-US" sz="10000" spc="989">
                <a:solidFill>
                  <a:srgbClr val="FFFFFF"/>
                </a:solidFill>
                <a:latin typeface="Helveticish Bold Italics" panose="020B0704020202090204"/>
              </a:rPr>
              <a:t>04</a:t>
            </a:r>
            <a:endParaRPr lang="en-US" sz="10000" spc="989">
              <a:solidFill>
                <a:srgbClr val="FFFFFF"/>
              </a:solidFill>
              <a:latin typeface="Helveticish Bold Italics" panose="020B070402020209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 flipH="1">
            <a:off x="15459394" y="2837677"/>
            <a:ext cx="11420355" cy="11420355"/>
          </a:xfrm>
          <a:custGeom>
            <a:avLst/>
            <a:gdLst/>
            <a:ahLst/>
            <a:cxnLst/>
            <a:rect l="l" t="t" r="r" b="b"/>
            <a:pathLst>
              <a:path w="11420355" h="11420355">
                <a:moveTo>
                  <a:pt x="11420355" y="0"/>
                </a:moveTo>
                <a:lnTo>
                  <a:pt x="0" y="0"/>
                </a:lnTo>
                <a:lnTo>
                  <a:pt x="0" y="11420354"/>
                </a:lnTo>
                <a:lnTo>
                  <a:pt x="11420355" y="11420354"/>
                </a:lnTo>
                <a:lnTo>
                  <a:pt x="114203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827986">
            <a:off x="11246482" y="2631928"/>
            <a:ext cx="1765301" cy="1765301"/>
          </a:xfrm>
          <a:custGeom>
            <a:avLst/>
            <a:gdLst/>
            <a:ahLst/>
            <a:cxnLst/>
            <a:rect l="l" t="t" r="r" b="b"/>
            <a:pathLst>
              <a:path w="1765301" h="1765301">
                <a:moveTo>
                  <a:pt x="0" y="0"/>
                </a:moveTo>
                <a:lnTo>
                  <a:pt x="1765302" y="0"/>
                </a:lnTo>
                <a:lnTo>
                  <a:pt x="1765302" y="1765301"/>
                </a:lnTo>
                <a:lnTo>
                  <a:pt x="0" y="1765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1757046" y="2832623"/>
            <a:ext cx="701740" cy="1247538"/>
            <a:chOff x="0" y="0"/>
            <a:chExt cx="935653" cy="1663384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0">
              <a:off x="0" y="0"/>
              <a:ext cx="935653" cy="1663384"/>
              <a:chOff x="0" y="0"/>
              <a:chExt cx="1270000" cy="225777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6351" y="0"/>
                <a:ext cx="1237228" cy="2257821"/>
              </a:xfrm>
              <a:custGeom>
                <a:avLst/>
                <a:gdLst/>
                <a:ahLst/>
                <a:cxnLst/>
                <a:rect l="l" t="t" r="r" b="b"/>
                <a:pathLst>
                  <a:path w="1237228" h="2257821">
                    <a:moveTo>
                      <a:pt x="618649" y="0"/>
                    </a:moveTo>
                    <a:lnTo>
                      <a:pt x="618649" y="0"/>
                    </a:lnTo>
                    <a:cubicBezTo>
                      <a:pt x="562511" y="0"/>
                      <a:pt x="508673" y="22301"/>
                      <a:pt x="468978" y="61996"/>
                    </a:cubicBezTo>
                    <a:cubicBezTo>
                      <a:pt x="429283" y="101691"/>
                      <a:pt x="406982" y="155529"/>
                      <a:pt x="406982" y="211667"/>
                    </a:cubicBezTo>
                    <a:lnTo>
                      <a:pt x="406982" y="282222"/>
                    </a:lnTo>
                    <a:cubicBezTo>
                      <a:pt x="407503" y="398753"/>
                      <a:pt x="502117" y="492944"/>
                      <a:pt x="618649" y="492944"/>
                    </a:cubicBezTo>
                    <a:cubicBezTo>
                      <a:pt x="735181" y="492944"/>
                      <a:pt x="829794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close/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1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close/>
                  </a:path>
                </a:pathLst>
              </a:custGeom>
              <a:solidFill>
                <a:srgbClr val="FFFFEE"/>
              </a:solidFill>
            </p:spPr>
          </p:sp>
        </p:grpSp>
      </p:grpSp>
      <p:sp>
        <p:nvSpPr>
          <p:cNvPr id="8" name="Freeform 8"/>
          <p:cNvSpPr/>
          <p:nvPr/>
        </p:nvSpPr>
        <p:spPr>
          <a:xfrm rot="-7827986">
            <a:off x="5847567" y="2631928"/>
            <a:ext cx="1765301" cy="1765301"/>
          </a:xfrm>
          <a:custGeom>
            <a:avLst/>
            <a:gdLst/>
            <a:ahLst/>
            <a:cxnLst/>
            <a:rect l="l" t="t" r="r" b="b"/>
            <a:pathLst>
              <a:path w="1765301" h="1765301">
                <a:moveTo>
                  <a:pt x="0" y="0"/>
                </a:moveTo>
                <a:lnTo>
                  <a:pt x="1765302" y="0"/>
                </a:lnTo>
                <a:lnTo>
                  <a:pt x="1765302" y="1765301"/>
                </a:lnTo>
                <a:lnTo>
                  <a:pt x="0" y="1765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6359582" y="2998910"/>
            <a:ext cx="741273" cy="1031336"/>
            <a:chOff x="0" y="0"/>
            <a:chExt cx="988364" cy="1375115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0">
              <a:off x="0" y="0"/>
              <a:ext cx="988364" cy="1375115"/>
              <a:chOff x="0" y="0"/>
              <a:chExt cx="1270000" cy="176695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42849" y="0"/>
                <a:ext cx="1349844" cy="1767045"/>
              </a:xfrm>
              <a:custGeom>
                <a:avLst/>
                <a:gdLst/>
                <a:ahLst/>
                <a:cxnLst/>
                <a:rect l="l" t="t" r="r" b="b"/>
                <a:pathLst>
                  <a:path w="1349844" h="1767045">
                    <a:moveTo>
                      <a:pt x="48260" y="683591"/>
                    </a:moveTo>
                    <a:cubicBezTo>
                      <a:pt x="0" y="321697"/>
                      <a:pt x="281609" y="0"/>
                      <a:pt x="646817" y="0"/>
                    </a:cubicBezTo>
                    <a:lnTo>
                      <a:pt x="703083" y="0"/>
                    </a:lnTo>
                    <a:cubicBezTo>
                      <a:pt x="1068236" y="0"/>
                      <a:pt x="1349845" y="321641"/>
                      <a:pt x="1301640" y="683591"/>
                    </a:cubicBezTo>
                    <a:cubicBezTo>
                      <a:pt x="1288895" y="779116"/>
                      <a:pt x="1257748" y="871262"/>
                      <a:pt x="1209924" y="954930"/>
                    </a:cubicBezTo>
                    <a:lnTo>
                      <a:pt x="1094796" y="1156418"/>
                    </a:lnTo>
                    <a:cubicBezTo>
                      <a:pt x="1074174" y="1192501"/>
                      <a:pt x="1035804" y="1214772"/>
                      <a:pt x="994245" y="1214783"/>
                    </a:cubicBezTo>
                    <a:lnTo>
                      <a:pt x="355656" y="1214783"/>
                    </a:lnTo>
                    <a:cubicBezTo>
                      <a:pt x="314076" y="1214792"/>
                      <a:pt x="275681" y="1192518"/>
                      <a:pt x="255049" y="1156418"/>
                    </a:cubicBezTo>
                    <a:lnTo>
                      <a:pt x="139921" y="954930"/>
                    </a:lnTo>
                    <a:cubicBezTo>
                      <a:pt x="92123" y="871275"/>
                      <a:pt x="60995" y="779148"/>
                      <a:pt x="48260" y="683647"/>
                    </a:cubicBezTo>
                    <a:close/>
                    <a:moveTo>
                      <a:pt x="718876" y="334783"/>
                    </a:moveTo>
                    <a:cubicBezTo>
                      <a:pt x="712476" y="331224"/>
                      <a:pt x="704925" y="330353"/>
                      <a:pt x="697883" y="332362"/>
                    </a:cubicBezTo>
                    <a:cubicBezTo>
                      <a:pt x="690841" y="334371"/>
                      <a:pt x="684886" y="339095"/>
                      <a:pt x="681328" y="345495"/>
                    </a:cubicBezTo>
                    <a:lnTo>
                      <a:pt x="588839" y="511976"/>
                    </a:lnTo>
                    <a:cubicBezTo>
                      <a:pt x="574596" y="537634"/>
                      <a:pt x="574994" y="568914"/>
                      <a:pt x="589885" y="594202"/>
                    </a:cubicBezTo>
                    <a:cubicBezTo>
                      <a:pt x="604776" y="619490"/>
                      <a:pt x="631937" y="635010"/>
                      <a:pt x="661284" y="635000"/>
                    </a:cubicBezTo>
                    <a:lnTo>
                      <a:pt x="695298" y="635000"/>
                    </a:lnTo>
                    <a:cubicBezTo>
                      <a:pt x="705042" y="635012"/>
                      <a:pt x="714058" y="640160"/>
                      <a:pt x="719021" y="648546"/>
                    </a:cubicBezTo>
                    <a:cubicBezTo>
                      <a:pt x="723985" y="656932"/>
                      <a:pt x="724160" y="667313"/>
                      <a:pt x="719483" y="675861"/>
                    </a:cubicBezTo>
                    <a:lnTo>
                      <a:pt x="598391" y="897835"/>
                    </a:lnTo>
                    <a:cubicBezTo>
                      <a:pt x="593604" y="906500"/>
                      <a:pt x="593818" y="917064"/>
                      <a:pt x="598954" y="925527"/>
                    </a:cubicBezTo>
                    <a:cubicBezTo>
                      <a:pt x="604089" y="933990"/>
                      <a:pt x="613361" y="939059"/>
                      <a:pt x="623257" y="938814"/>
                    </a:cubicBezTo>
                    <a:cubicBezTo>
                      <a:pt x="633154" y="938568"/>
                      <a:pt x="642162" y="933046"/>
                      <a:pt x="646872" y="924339"/>
                    </a:cubicBezTo>
                    <a:lnTo>
                      <a:pt x="767964" y="702255"/>
                    </a:lnTo>
                    <a:cubicBezTo>
                      <a:pt x="781950" y="676600"/>
                      <a:pt x="781384" y="645474"/>
                      <a:pt x="766474" y="620345"/>
                    </a:cubicBezTo>
                    <a:cubicBezTo>
                      <a:pt x="751565" y="595216"/>
                      <a:pt x="724517" y="579802"/>
                      <a:pt x="695298" y="579783"/>
                    </a:cubicBezTo>
                    <a:lnTo>
                      <a:pt x="661229" y="579783"/>
                    </a:lnTo>
                    <a:cubicBezTo>
                      <a:pt x="651444" y="579783"/>
                      <a:pt x="642390" y="574605"/>
                      <a:pt x="637430" y="566171"/>
                    </a:cubicBezTo>
                    <a:cubicBezTo>
                      <a:pt x="632469" y="557737"/>
                      <a:pt x="632343" y="547307"/>
                      <a:pt x="637099" y="538756"/>
                    </a:cubicBezTo>
                    <a:lnTo>
                      <a:pt x="729588" y="372331"/>
                    </a:lnTo>
                    <a:cubicBezTo>
                      <a:pt x="733147" y="365931"/>
                      <a:pt x="734017" y="358380"/>
                      <a:pt x="732008" y="351338"/>
                    </a:cubicBezTo>
                    <a:cubicBezTo>
                      <a:pt x="729999" y="344297"/>
                      <a:pt x="725275" y="338341"/>
                      <a:pt x="718876" y="334783"/>
                    </a:cubicBezTo>
                    <a:close/>
                    <a:moveTo>
                      <a:pt x="346545" y="1325217"/>
                    </a:moveTo>
                    <a:cubicBezTo>
                      <a:pt x="346545" y="1294722"/>
                      <a:pt x="371266" y="1270000"/>
                      <a:pt x="401762" y="1270000"/>
                    </a:cubicBezTo>
                    <a:lnTo>
                      <a:pt x="953936" y="1270000"/>
                    </a:lnTo>
                    <a:cubicBezTo>
                      <a:pt x="973722" y="1269912"/>
                      <a:pt x="992043" y="1280417"/>
                      <a:pt x="1001962" y="1297537"/>
                    </a:cubicBezTo>
                    <a:cubicBezTo>
                      <a:pt x="1011881" y="1314658"/>
                      <a:pt x="1011881" y="1335777"/>
                      <a:pt x="1001962" y="1352898"/>
                    </a:cubicBezTo>
                    <a:cubicBezTo>
                      <a:pt x="992043" y="1370018"/>
                      <a:pt x="973722" y="1380523"/>
                      <a:pt x="953936" y="1380435"/>
                    </a:cubicBezTo>
                    <a:lnTo>
                      <a:pt x="401762" y="1380435"/>
                    </a:lnTo>
                    <a:cubicBezTo>
                      <a:pt x="387117" y="1380435"/>
                      <a:pt x="373073" y="1374617"/>
                      <a:pt x="362717" y="1364262"/>
                    </a:cubicBezTo>
                    <a:cubicBezTo>
                      <a:pt x="352362" y="1353907"/>
                      <a:pt x="346545" y="1339862"/>
                      <a:pt x="346545" y="1325217"/>
                    </a:cubicBezTo>
                    <a:close/>
                    <a:moveTo>
                      <a:pt x="456979" y="1435652"/>
                    </a:moveTo>
                    <a:cubicBezTo>
                      <a:pt x="437193" y="1435564"/>
                      <a:pt x="418872" y="1446069"/>
                      <a:pt x="408954" y="1463189"/>
                    </a:cubicBezTo>
                    <a:cubicBezTo>
                      <a:pt x="399035" y="1480310"/>
                      <a:pt x="399035" y="1501429"/>
                      <a:pt x="408954" y="1518550"/>
                    </a:cubicBezTo>
                    <a:cubicBezTo>
                      <a:pt x="418872" y="1535670"/>
                      <a:pt x="437193" y="1546175"/>
                      <a:pt x="456979" y="1546087"/>
                    </a:cubicBezTo>
                    <a:lnTo>
                      <a:pt x="898719" y="1546087"/>
                    </a:lnTo>
                    <a:cubicBezTo>
                      <a:pt x="918505" y="1546175"/>
                      <a:pt x="936826" y="1535670"/>
                      <a:pt x="946744" y="1518550"/>
                    </a:cubicBezTo>
                    <a:cubicBezTo>
                      <a:pt x="956663" y="1501429"/>
                      <a:pt x="956663" y="1480310"/>
                      <a:pt x="946744" y="1463189"/>
                    </a:cubicBezTo>
                    <a:cubicBezTo>
                      <a:pt x="936826" y="1446069"/>
                      <a:pt x="918505" y="1435564"/>
                      <a:pt x="898719" y="1435652"/>
                    </a:cubicBezTo>
                    <a:lnTo>
                      <a:pt x="456979" y="1435652"/>
                    </a:lnTo>
                    <a:close/>
                    <a:moveTo>
                      <a:pt x="458802" y="1601304"/>
                    </a:moveTo>
                    <a:cubicBezTo>
                      <a:pt x="458378" y="1601315"/>
                      <a:pt x="457984" y="1601529"/>
                      <a:pt x="457744" y="1601878"/>
                    </a:cubicBezTo>
                    <a:cubicBezTo>
                      <a:pt x="457504" y="1602228"/>
                      <a:pt x="457445" y="1602671"/>
                      <a:pt x="457587" y="1603071"/>
                    </a:cubicBezTo>
                    <a:lnTo>
                      <a:pt x="459796" y="1609808"/>
                    </a:lnTo>
                    <a:cubicBezTo>
                      <a:pt x="491047" y="1703700"/>
                      <a:pt x="578892" y="1767045"/>
                      <a:pt x="677849" y="1767045"/>
                    </a:cubicBezTo>
                    <a:cubicBezTo>
                      <a:pt x="776806" y="1767045"/>
                      <a:pt x="864651" y="1703700"/>
                      <a:pt x="895902" y="1609808"/>
                    </a:cubicBezTo>
                    <a:lnTo>
                      <a:pt x="898111" y="1603071"/>
                    </a:lnTo>
                    <a:cubicBezTo>
                      <a:pt x="898256" y="1602662"/>
                      <a:pt x="898191" y="1602208"/>
                      <a:pt x="897938" y="1601856"/>
                    </a:cubicBezTo>
                    <a:cubicBezTo>
                      <a:pt x="897685" y="1601504"/>
                      <a:pt x="897275" y="1601298"/>
                      <a:pt x="896841" y="1601304"/>
                    </a:cubicBezTo>
                    <a:lnTo>
                      <a:pt x="458857" y="1601304"/>
                    </a:lnTo>
                    <a:close/>
                  </a:path>
                </a:pathLst>
              </a:custGeom>
              <a:solidFill>
                <a:srgbClr val="FFFFEE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 rot="0">
            <a:off x="6160335" y="6625710"/>
            <a:ext cx="1139765" cy="113976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4" name="Freeform 14"/>
          <p:cNvSpPr/>
          <p:nvPr/>
        </p:nvSpPr>
        <p:spPr>
          <a:xfrm rot="-7827986">
            <a:off x="11246482" y="6319814"/>
            <a:ext cx="1765301" cy="1765301"/>
          </a:xfrm>
          <a:custGeom>
            <a:avLst/>
            <a:gdLst/>
            <a:ahLst/>
            <a:cxnLst/>
            <a:rect l="l" t="t" r="r" b="b"/>
            <a:pathLst>
              <a:path w="1765301" h="1765301">
                <a:moveTo>
                  <a:pt x="0" y="0"/>
                </a:moveTo>
                <a:lnTo>
                  <a:pt x="1765302" y="0"/>
                </a:lnTo>
                <a:lnTo>
                  <a:pt x="1765302" y="1765302"/>
                </a:lnTo>
                <a:lnTo>
                  <a:pt x="0" y="176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7827986">
            <a:off x="5847567" y="6319814"/>
            <a:ext cx="1765301" cy="1765301"/>
          </a:xfrm>
          <a:custGeom>
            <a:avLst/>
            <a:gdLst/>
            <a:ahLst/>
            <a:cxnLst/>
            <a:rect l="l" t="t" r="r" b="b"/>
            <a:pathLst>
              <a:path w="1765301" h="1765301">
                <a:moveTo>
                  <a:pt x="0" y="0"/>
                </a:moveTo>
                <a:lnTo>
                  <a:pt x="1765302" y="0"/>
                </a:lnTo>
                <a:lnTo>
                  <a:pt x="1765302" y="1765302"/>
                </a:lnTo>
                <a:lnTo>
                  <a:pt x="0" y="176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6444340" y="6755158"/>
            <a:ext cx="629193" cy="880871"/>
            <a:chOff x="0" y="0"/>
            <a:chExt cx="838925" cy="1174494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 rot="0">
              <a:off x="0" y="0"/>
              <a:ext cx="838925" cy="1174494"/>
              <a:chOff x="0" y="0"/>
              <a:chExt cx="1270000" cy="1778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272001" cy="1778053"/>
              </a:xfrm>
              <a:custGeom>
                <a:avLst/>
                <a:gdLst/>
                <a:ahLst/>
                <a:cxnLst/>
                <a:rect l="l" t="t" r="r" b="b"/>
                <a:pathLst>
                  <a:path w="1272001" h="1778053">
                    <a:moveTo>
                      <a:pt x="317500" y="0"/>
                    </a:moveTo>
                    <a:lnTo>
                      <a:pt x="571500" y="0"/>
                    </a:lnTo>
                    <a:lnTo>
                      <a:pt x="571500" y="389319"/>
                    </a:lnTo>
                    <a:lnTo>
                      <a:pt x="497332" y="339915"/>
                    </a:lnTo>
                    <a:cubicBezTo>
                      <a:pt x="465339" y="318589"/>
                      <a:pt x="423661" y="318589"/>
                      <a:pt x="391668" y="339915"/>
                    </a:cubicBezTo>
                    <a:lnTo>
                      <a:pt x="317500" y="389255"/>
                    </a:lnTo>
                    <a:lnTo>
                      <a:pt x="317500" y="0"/>
                    </a:lnTo>
                    <a:close/>
                    <a:moveTo>
                      <a:pt x="635000" y="448691"/>
                    </a:moveTo>
                    <a:lnTo>
                      <a:pt x="635000" y="0"/>
                    </a:lnTo>
                    <a:lnTo>
                      <a:pt x="1143000" y="0"/>
                    </a:lnTo>
                    <a:cubicBezTo>
                      <a:pt x="1213140" y="0"/>
                      <a:pt x="1270000" y="56860"/>
                      <a:pt x="1270000" y="127000"/>
                    </a:cubicBezTo>
                    <a:lnTo>
                      <a:pt x="1270000" y="1294130"/>
                    </a:lnTo>
                    <a:cubicBezTo>
                      <a:pt x="1270000" y="1306640"/>
                      <a:pt x="1266190" y="1318832"/>
                      <a:pt x="1259840" y="1329563"/>
                    </a:cubicBezTo>
                    <a:cubicBezTo>
                      <a:pt x="1224841" y="1388375"/>
                      <a:pt x="1206409" y="1455562"/>
                      <a:pt x="1206500" y="1524000"/>
                    </a:cubicBezTo>
                    <a:cubicBezTo>
                      <a:pt x="1206500" y="1598295"/>
                      <a:pt x="1227773" y="1667637"/>
                      <a:pt x="1264539" y="1726248"/>
                    </a:cubicBezTo>
                    <a:cubicBezTo>
                      <a:pt x="1271371" y="1736478"/>
                      <a:pt x="1272001" y="1749642"/>
                      <a:pt x="1266177" y="1760478"/>
                    </a:cubicBezTo>
                    <a:cubicBezTo>
                      <a:pt x="1260354" y="1771314"/>
                      <a:pt x="1249027" y="1778053"/>
                      <a:pt x="1236726" y="1778000"/>
                    </a:cubicBezTo>
                    <a:lnTo>
                      <a:pt x="254000" y="1778000"/>
                    </a:lnTo>
                    <a:cubicBezTo>
                      <a:pt x="113720" y="1778000"/>
                      <a:pt x="0" y="1664280"/>
                      <a:pt x="0" y="1524000"/>
                    </a:cubicBezTo>
                    <a:lnTo>
                      <a:pt x="0" y="254000"/>
                    </a:lnTo>
                    <a:cubicBezTo>
                      <a:pt x="0" y="113720"/>
                      <a:pt x="113720" y="0"/>
                      <a:pt x="254000" y="0"/>
                    </a:cubicBezTo>
                    <a:lnTo>
                      <a:pt x="254000" y="448691"/>
                    </a:lnTo>
                    <a:cubicBezTo>
                      <a:pt x="254006" y="460393"/>
                      <a:pt x="260448" y="471142"/>
                      <a:pt x="270764" y="476665"/>
                    </a:cubicBezTo>
                    <a:cubicBezTo>
                      <a:pt x="281080" y="482188"/>
                      <a:pt x="293598" y="481590"/>
                      <a:pt x="303340" y="475107"/>
                    </a:cubicBezTo>
                    <a:lnTo>
                      <a:pt x="426911" y="392747"/>
                    </a:lnTo>
                    <a:cubicBezTo>
                      <a:pt x="437565" y="385657"/>
                      <a:pt x="451435" y="385657"/>
                      <a:pt x="462089" y="392747"/>
                    </a:cubicBezTo>
                    <a:lnTo>
                      <a:pt x="585661" y="475107"/>
                    </a:lnTo>
                    <a:cubicBezTo>
                      <a:pt x="595402" y="481590"/>
                      <a:pt x="607920" y="482188"/>
                      <a:pt x="618236" y="476665"/>
                    </a:cubicBezTo>
                    <a:cubicBezTo>
                      <a:pt x="628552" y="471142"/>
                      <a:pt x="634994" y="460393"/>
                      <a:pt x="635000" y="448691"/>
                    </a:cubicBezTo>
                    <a:close/>
                    <a:moveTo>
                      <a:pt x="1088898" y="1397000"/>
                    </a:moveTo>
                    <a:lnTo>
                      <a:pt x="222250" y="1397000"/>
                    </a:lnTo>
                    <a:cubicBezTo>
                      <a:pt x="176742" y="1396797"/>
                      <a:pt x="134603" y="1420958"/>
                      <a:pt x="111790" y="1460335"/>
                    </a:cubicBezTo>
                    <a:cubicBezTo>
                      <a:pt x="88978" y="1499713"/>
                      <a:pt x="88978" y="1548287"/>
                      <a:pt x="111790" y="1587665"/>
                    </a:cubicBezTo>
                    <a:cubicBezTo>
                      <a:pt x="134603" y="1627042"/>
                      <a:pt x="176742" y="1651203"/>
                      <a:pt x="222250" y="1651000"/>
                    </a:cubicBezTo>
                    <a:lnTo>
                      <a:pt x="1088898" y="1651000"/>
                    </a:lnTo>
                    <a:cubicBezTo>
                      <a:pt x="1108329" y="1651000"/>
                      <a:pt x="1122553" y="1632776"/>
                      <a:pt x="1119124" y="1613599"/>
                    </a:cubicBezTo>
                    <a:cubicBezTo>
                      <a:pt x="1116649" y="1598755"/>
                      <a:pt x="1103944" y="1587784"/>
                      <a:pt x="1088898" y="1587500"/>
                    </a:cubicBezTo>
                    <a:lnTo>
                      <a:pt x="222250" y="1587500"/>
                    </a:lnTo>
                    <a:cubicBezTo>
                      <a:pt x="199496" y="1587602"/>
                      <a:pt x="178427" y="1575521"/>
                      <a:pt x="167020" y="1555832"/>
                    </a:cubicBezTo>
                    <a:cubicBezTo>
                      <a:pt x="155614" y="1536143"/>
                      <a:pt x="155614" y="1511857"/>
                      <a:pt x="167020" y="1492168"/>
                    </a:cubicBezTo>
                    <a:cubicBezTo>
                      <a:pt x="178427" y="1472479"/>
                      <a:pt x="199496" y="1460398"/>
                      <a:pt x="222250" y="1460500"/>
                    </a:cubicBezTo>
                    <a:lnTo>
                      <a:pt x="1088898" y="1460500"/>
                    </a:lnTo>
                    <a:cubicBezTo>
                      <a:pt x="1103944" y="1460216"/>
                      <a:pt x="1116649" y="1449245"/>
                      <a:pt x="1119124" y="1434401"/>
                    </a:cubicBezTo>
                    <a:cubicBezTo>
                      <a:pt x="1120887" y="1425298"/>
                      <a:pt x="1118540" y="1415881"/>
                      <a:pt x="1112712" y="1408669"/>
                    </a:cubicBezTo>
                    <a:cubicBezTo>
                      <a:pt x="1106884" y="1401457"/>
                      <a:pt x="1098169" y="1397187"/>
                      <a:pt x="1088898" y="1397000"/>
                    </a:cubicBezTo>
                    <a:close/>
                  </a:path>
                </a:pathLst>
              </a:custGeom>
              <a:solidFill>
                <a:srgbClr val="FFFFEE"/>
              </a:solidFill>
            </p:spPr>
          </p:sp>
        </p:grpSp>
      </p:grpSp>
      <p:sp>
        <p:nvSpPr>
          <p:cNvPr id="19" name="Freeform 19"/>
          <p:cNvSpPr/>
          <p:nvPr/>
        </p:nvSpPr>
        <p:spPr>
          <a:xfrm rot="-7827986">
            <a:off x="-3048863" y="-1632305"/>
            <a:ext cx="6097725" cy="6097725"/>
          </a:xfrm>
          <a:custGeom>
            <a:avLst/>
            <a:gdLst/>
            <a:ahLst/>
            <a:cxnLst/>
            <a:rect l="l" t="t" r="r" b="b"/>
            <a:pathLst>
              <a:path w="6097725" h="6097725">
                <a:moveTo>
                  <a:pt x="0" y="0"/>
                </a:moveTo>
                <a:lnTo>
                  <a:pt x="6097726" y="0"/>
                </a:lnTo>
                <a:lnTo>
                  <a:pt x="6097726" y="6097725"/>
                </a:lnTo>
                <a:lnTo>
                  <a:pt x="0" y="60977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28304" y="454913"/>
            <a:ext cx="10280837" cy="590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3000" spc="600">
                <a:solidFill>
                  <a:srgbClr val="FFFFFF"/>
                </a:solidFill>
                <a:latin typeface="20db Bold"/>
              </a:rPr>
              <a:t>Methods and Process</a:t>
            </a:r>
            <a:endParaRPr lang="en-US" sz="3000" spc="600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597933" y="521588"/>
            <a:ext cx="10280837" cy="62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zh-CN" altLang="en-US" sz="3500" spc="231">
                <a:solidFill>
                  <a:srgbClr val="FFFFFF"/>
                </a:solidFill>
                <a:ea typeface="字由文艺黑 Bold"/>
              </a:rPr>
              <a:t>实现</a:t>
            </a:r>
            <a:r>
              <a:rPr lang="en-US" sz="3500" spc="231">
                <a:solidFill>
                  <a:srgbClr val="FFFFFF"/>
                </a:solidFill>
                <a:ea typeface="字由文艺黑 Bold"/>
              </a:rPr>
              <a:t>过程</a:t>
            </a:r>
            <a:endParaRPr lang="en-US" sz="3500" spc="231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825665" y="4911445"/>
            <a:ext cx="3809107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zh-CN" altLang="en-US" sz="3000">
                <a:solidFill>
                  <a:srgbClr val="FFFFFF"/>
                </a:solidFill>
                <a:ea typeface="字由文艺黑 Bold"/>
              </a:rPr>
              <a:t>提出主题</a:t>
            </a:r>
            <a:endParaRPr lang="zh-CN" altLang="en-US" sz="3000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795931" y="4911445"/>
            <a:ext cx="2666405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zh-CN" altLang="en-US" sz="3000">
                <a:solidFill>
                  <a:srgbClr val="FFFFFF"/>
                </a:solidFill>
                <a:ea typeface="字由文艺黑 Bold"/>
              </a:rPr>
              <a:t>小组讨论</a:t>
            </a:r>
            <a:endParaRPr lang="zh-CN" altLang="en-US" sz="3000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616728" y="8567321"/>
            <a:ext cx="2285554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zh-CN" altLang="en-US" sz="3000">
                <a:solidFill>
                  <a:srgbClr val="FFFFFF"/>
                </a:solidFill>
                <a:ea typeface="字由文艺黑 Bold"/>
              </a:rPr>
              <a:t>列出大纲</a:t>
            </a:r>
            <a:endParaRPr lang="zh-CN" altLang="en-US" sz="3000">
              <a:solidFill>
                <a:srgbClr val="FFFFFF"/>
              </a:solidFill>
              <a:ea typeface="字由文艺黑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965139" y="8567321"/>
            <a:ext cx="2285554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zh-CN" altLang="en-US" sz="3000">
                <a:solidFill>
                  <a:srgbClr val="FFFFFF"/>
                </a:solidFill>
                <a:ea typeface="字由文艺黑 Bold"/>
              </a:rPr>
              <a:t>代码实现</a:t>
            </a:r>
            <a:endParaRPr lang="zh-CN" altLang="en-US" sz="3000">
              <a:solidFill>
                <a:srgbClr val="FFFFFF"/>
              </a:solidFill>
              <a:ea typeface="字由文艺黑 Bold"/>
            </a:endParaRPr>
          </a:p>
        </p:txBody>
      </p:sp>
      <p:grpSp>
        <p:nvGrpSpPr>
          <p:cNvPr id="26" name="Group 26"/>
          <p:cNvGrpSpPr/>
          <p:nvPr/>
        </p:nvGrpSpPr>
        <p:grpSpPr>
          <a:xfrm rot="0">
            <a:off x="11609660" y="6861561"/>
            <a:ext cx="1038945" cy="681808"/>
            <a:chOff x="0" y="0"/>
            <a:chExt cx="1385261" cy="909077"/>
          </a:xfrm>
        </p:grpSpPr>
        <p:grpSp>
          <p:nvGrpSpPr>
            <p:cNvPr id="27" name="Group 27"/>
            <p:cNvGrpSpPr>
              <a:grpSpLocks noChangeAspect="1"/>
            </p:cNvGrpSpPr>
            <p:nvPr/>
          </p:nvGrpSpPr>
          <p:grpSpPr>
            <a:xfrm rot="0">
              <a:off x="0" y="0"/>
              <a:ext cx="1385261" cy="909077"/>
              <a:chOff x="0" y="0"/>
              <a:chExt cx="1270000" cy="83343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270000" cy="833438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833438">
                    <a:moveTo>
                      <a:pt x="1031875" y="119062"/>
                    </a:moveTo>
                    <a:lnTo>
                      <a:pt x="238125" y="119062"/>
                    </a:lnTo>
                    <a:lnTo>
                      <a:pt x="238125" y="595312"/>
                    </a:lnTo>
                    <a:lnTo>
                      <a:pt x="1031875" y="595312"/>
                    </a:lnTo>
                    <a:lnTo>
                      <a:pt x="1031875" y="119062"/>
                    </a:lnTo>
                    <a:close/>
                    <a:moveTo>
                      <a:pt x="198438" y="0"/>
                    </a:moveTo>
                    <a:cubicBezTo>
                      <a:pt x="154600" y="0"/>
                      <a:pt x="119062" y="35537"/>
                      <a:pt x="119062" y="79375"/>
                    </a:cubicBezTo>
                    <a:lnTo>
                      <a:pt x="119062" y="714375"/>
                    </a:lnTo>
                    <a:lnTo>
                      <a:pt x="1150938" y="714375"/>
                    </a:lnTo>
                    <a:lnTo>
                      <a:pt x="1150938" y="79375"/>
                    </a:lnTo>
                    <a:cubicBezTo>
                      <a:pt x="1150938" y="35537"/>
                      <a:pt x="1115400" y="0"/>
                      <a:pt x="1071562" y="0"/>
                    </a:cubicBezTo>
                    <a:lnTo>
                      <a:pt x="198438" y="0"/>
                    </a:lnTo>
                    <a:close/>
                    <a:moveTo>
                      <a:pt x="234831" y="79375"/>
                    </a:moveTo>
                    <a:lnTo>
                      <a:pt x="1035169" y="79375"/>
                    </a:lnTo>
                    <a:cubicBezTo>
                      <a:pt x="1055291" y="79375"/>
                      <a:pt x="1071562" y="94932"/>
                      <a:pt x="1071562" y="114102"/>
                    </a:cubicBezTo>
                    <a:lnTo>
                      <a:pt x="1071562" y="635000"/>
                    </a:lnTo>
                    <a:lnTo>
                      <a:pt x="198438" y="635000"/>
                    </a:lnTo>
                    <a:lnTo>
                      <a:pt x="198438" y="114102"/>
                    </a:lnTo>
                    <a:cubicBezTo>
                      <a:pt x="198438" y="94932"/>
                      <a:pt x="214709" y="79375"/>
                      <a:pt x="234831" y="79375"/>
                    </a:cubicBezTo>
                    <a:close/>
                    <a:moveTo>
                      <a:pt x="0" y="793750"/>
                    </a:moveTo>
                    <a:lnTo>
                      <a:pt x="0" y="754062"/>
                    </a:lnTo>
                    <a:lnTo>
                      <a:pt x="476250" y="754062"/>
                    </a:lnTo>
                    <a:cubicBezTo>
                      <a:pt x="476250" y="775981"/>
                      <a:pt x="494019" y="793750"/>
                      <a:pt x="515938" y="793750"/>
                    </a:cubicBezTo>
                    <a:lnTo>
                      <a:pt x="754062" y="793750"/>
                    </a:lnTo>
                    <a:cubicBezTo>
                      <a:pt x="775981" y="793750"/>
                      <a:pt x="793750" y="775981"/>
                      <a:pt x="793750" y="754062"/>
                    </a:cubicBezTo>
                    <a:lnTo>
                      <a:pt x="1270000" y="754062"/>
                    </a:lnTo>
                    <a:lnTo>
                      <a:pt x="1270000" y="793750"/>
                    </a:lnTo>
                    <a:cubicBezTo>
                      <a:pt x="1270000" y="815669"/>
                      <a:pt x="1252231" y="833438"/>
                      <a:pt x="1230312" y="833438"/>
                    </a:cubicBezTo>
                    <a:lnTo>
                      <a:pt x="39688" y="833438"/>
                    </a:lnTo>
                    <a:cubicBezTo>
                      <a:pt x="17769" y="833438"/>
                      <a:pt x="0" y="815669"/>
                      <a:pt x="0" y="793750"/>
                    </a:cubicBezTo>
                    <a:close/>
                  </a:path>
                </a:pathLst>
              </a:custGeom>
              <a:solidFill>
                <a:srgbClr val="FFFFEE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929252" y="-81002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38312" y="647683"/>
            <a:ext cx="650067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zh-CN" altLang="en-US" sz="6500" spc="429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小组分工</a:t>
            </a:r>
            <a:endParaRPr lang="zh-CN" altLang="en-US" sz="6500" spc="429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8" name="Freeform 8"/>
          <p:cNvSpPr/>
          <p:nvPr/>
        </p:nvSpPr>
        <p:spPr>
          <a:xfrm rot="-7827986" flipH="1">
            <a:off x="15153035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11445624" y="0"/>
                </a:moveTo>
                <a:lnTo>
                  <a:pt x="0" y="0"/>
                </a:lnTo>
                <a:lnTo>
                  <a:pt x="0" y="11445624"/>
                </a:lnTo>
                <a:lnTo>
                  <a:pt x="11445624" y="11445624"/>
                </a:lnTo>
                <a:lnTo>
                  <a:pt x="114456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7827986">
            <a:off x="-8302942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0" y="0"/>
                </a:moveTo>
                <a:lnTo>
                  <a:pt x="11445623" y="0"/>
                </a:lnTo>
                <a:lnTo>
                  <a:pt x="11445623" y="11445624"/>
                </a:lnTo>
                <a:lnTo>
                  <a:pt x="0" y="11445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6096031" y="3466846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812821" y="9639481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-7827986">
            <a:off x="5652279" y="3328001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7827986">
            <a:off x="12395006" y="9424378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文本框 13"/>
          <p:cNvSpPr txBox="1"/>
          <p:nvPr/>
        </p:nvSpPr>
        <p:spPr>
          <a:xfrm>
            <a:off x="2572385" y="4150995"/>
            <a:ext cx="12350750" cy="176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常学峰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 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主程序框架编写，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代码汇总，全部代码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的debug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张大鹏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战斗系统的编写，GameController类的实现，player类的编写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纪泊辰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 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主线支线的构建，人物、任务、物品的构建及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这三个类的实现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黄乐曦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: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 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读档存档，文件读写的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实现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夏英丰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: </a:t>
            </a:r>
            <a:r>
              <a:rPr lang="en-US" altLang="zh-CN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地图、logo绘制、地点构建，地图、logo文件读入，地点类的构建</a:t>
            </a:r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endParaRPr lang="zh-CN" altLang="en-US" sz="280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015490" y="2052320"/>
            <a:ext cx="13685520" cy="8234680"/>
            <a:chOff x="48260" y="46990"/>
            <a:chExt cx="27192193" cy="236956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192194" cy="23695674"/>
            </a:xfrm>
            <a:custGeom>
              <a:avLst/>
              <a:gdLst/>
              <a:ahLst/>
              <a:cxnLst/>
              <a:rect l="l" t="t" r="r" b="b"/>
              <a:pathLst>
                <a:path w="27192194" h="23695674">
                  <a:moveTo>
                    <a:pt x="26695623" y="23695675"/>
                  </a:moveTo>
                  <a:lnTo>
                    <a:pt x="496570" y="23695675"/>
                  </a:lnTo>
                  <a:cubicBezTo>
                    <a:pt x="223520" y="23695675"/>
                    <a:pt x="0" y="23473425"/>
                    <a:pt x="0" y="23199105"/>
                  </a:cubicBezTo>
                  <a:lnTo>
                    <a:pt x="0" y="496570"/>
                  </a:lnTo>
                  <a:cubicBezTo>
                    <a:pt x="0" y="223520"/>
                    <a:pt x="222250" y="0"/>
                    <a:pt x="496570" y="0"/>
                  </a:cubicBezTo>
                  <a:lnTo>
                    <a:pt x="26695623" y="0"/>
                  </a:lnTo>
                  <a:cubicBezTo>
                    <a:pt x="26968673" y="0"/>
                    <a:pt x="27192194" y="222250"/>
                    <a:pt x="27192194" y="496570"/>
                  </a:cubicBezTo>
                  <a:lnTo>
                    <a:pt x="27192194" y="23199105"/>
                  </a:lnTo>
                  <a:cubicBezTo>
                    <a:pt x="27190923" y="23472155"/>
                    <a:pt x="26968673" y="23695675"/>
                    <a:pt x="26695623" y="23695675"/>
                  </a:cubicBezTo>
                  <a:close/>
                  <a:moveTo>
                    <a:pt x="496570" y="111760"/>
                  </a:moveTo>
                  <a:cubicBezTo>
                    <a:pt x="284480" y="111760"/>
                    <a:pt x="111760" y="284480"/>
                    <a:pt x="111760" y="496570"/>
                  </a:cubicBezTo>
                  <a:lnTo>
                    <a:pt x="111760" y="23199105"/>
                  </a:lnTo>
                  <a:cubicBezTo>
                    <a:pt x="111760" y="23411196"/>
                    <a:pt x="284480" y="23583916"/>
                    <a:pt x="496570" y="23583916"/>
                  </a:cubicBezTo>
                  <a:lnTo>
                    <a:pt x="26695623" y="23583916"/>
                  </a:lnTo>
                  <a:cubicBezTo>
                    <a:pt x="26907713" y="23583916"/>
                    <a:pt x="27080434" y="23411196"/>
                    <a:pt x="27080434" y="23199105"/>
                  </a:cubicBezTo>
                  <a:lnTo>
                    <a:pt x="27080434" y="496570"/>
                  </a:lnTo>
                  <a:cubicBezTo>
                    <a:pt x="27080434" y="284480"/>
                    <a:pt x="26907713" y="111760"/>
                    <a:pt x="26695623" y="111760"/>
                  </a:cubicBezTo>
                  <a:lnTo>
                    <a:pt x="496570" y="111760"/>
                  </a:lnTo>
                  <a:close/>
                </a:path>
              </a:pathLst>
            </a:custGeom>
            <a:solidFill>
              <a:srgbClr val="622CDC"/>
            </a:solidFill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4586005" y="1304142"/>
            <a:ext cx="8924987" cy="7777364"/>
            <a:chOff x="48260" y="46990"/>
            <a:chExt cx="27192193" cy="236956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192194" cy="23695674"/>
            </a:xfrm>
            <a:custGeom>
              <a:avLst/>
              <a:gdLst/>
              <a:ahLst/>
              <a:cxnLst/>
              <a:rect l="l" t="t" r="r" b="b"/>
              <a:pathLst>
                <a:path w="27192194" h="23695674">
                  <a:moveTo>
                    <a:pt x="26695623" y="23695675"/>
                  </a:moveTo>
                  <a:lnTo>
                    <a:pt x="496570" y="23695675"/>
                  </a:lnTo>
                  <a:cubicBezTo>
                    <a:pt x="223520" y="23695675"/>
                    <a:pt x="0" y="23473425"/>
                    <a:pt x="0" y="23199105"/>
                  </a:cubicBezTo>
                  <a:lnTo>
                    <a:pt x="0" y="496570"/>
                  </a:lnTo>
                  <a:cubicBezTo>
                    <a:pt x="0" y="223520"/>
                    <a:pt x="222250" y="0"/>
                    <a:pt x="496570" y="0"/>
                  </a:cubicBezTo>
                  <a:lnTo>
                    <a:pt x="26695623" y="0"/>
                  </a:lnTo>
                  <a:cubicBezTo>
                    <a:pt x="26968673" y="0"/>
                    <a:pt x="27192194" y="222250"/>
                    <a:pt x="27192194" y="496570"/>
                  </a:cubicBezTo>
                  <a:lnTo>
                    <a:pt x="27192194" y="23199105"/>
                  </a:lnTo>
                  <a:cubicBezTo>
                    <a:pt x="27190923" y="23472155"/>
                    <a:pt x="26968673" y="23695675"/>
                    <a:pt x="26695623" y="23695675"/>
                  </a:cubicBezTo>
                  <a:close/>
                  <a:moveTo>
                    <a:pt x="496570" y="111760"/>
                  </a:moveTo>
                  <a:cubicBezTo>
                    <a:pt x="284480" y="111760"/>
                    <a:pt x="111760" y="284480"/>
                    <a:pt x="111760" y="496570"/>
                  </a:cubicBezTo>
                  <a:lnTo>
                    <a:pt x="111760" y="23199105"/>
                  </a:lnTo>
                  <a:cubicBezTo>
                    <a:pt x="111760" y="23411196"/>
                    <a:pt x="284480" y="23583916"/>
                    <a:pt x="496570" y="23583916"/>
                  </a:cubicBezTo>
                  <a:lnTo>
                    <a:pt x="26695623" y="23583916"/>
                  </a:lnTo>
                  <a:cubicBezTo>
                    <a:pt x="26907713" y="23583916"/>
                    <a:pt x="27080434" y="23411196"/>
                    <a:pt x="27080434" y="23199105"/>
                  </a:cubicBezTo>
                  <a:lnTo>
                    <a:pt x="27080434" y="496570"/>
                  </a:lnTo>
                  <a:cubicBezTo>
                    <a:pt x="27080434" y="284480"/>
                    <a:pt x="26907713" y="111760"/>
                    <a:pt x="26695623" y="111760"/>
                  </a:cubicBezTo>
                  <a:lnTo>
                    <a:pt x="496570" y="111760"/>
                  </a:lnTo>
                  <a:close/>
                </a:path>
              </a:pathLst>
            </a:custGeom>
            <a:solidFill>
              <a:srgbClr val="622CDC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644975" y="1687827"/>
            <a:ext cx="7162916" cy="634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00"/>
              </a:lnSpc>
            </a:pPr>
            <a:r>
              <a:rPr lang="en-US" sz="40000" spc="3960">
                <a:solidFill>
                  <a:srgbClr val="42E3E3"/>
                </a:solidFill>
                <a:latin typeface="Helveticish Bold Italics" panose="020B0704020202090204"/>
              </a:rPr>
              <a:t>01</a:t>
            </a:r>
            <a:endParaRPr lang="en-US" sz="40000" spc="3960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76097" y="7715233"/>
            <a:ext cx="650067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zh-CN" altLang="en-US" sz="6500" spc="429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故事背景介绍</a:t>
            </a:r>
            <a:endParaRPr lang="zh-CN" altLang="en-US" sz="6500" spc="429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94057" y="1569719"/>
            <a:ext cx="10280837" cy="41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100" spc="420">
                <a:solidFill>
                  <a:srgbClr val="FFFFFF"/>
                </a:solidFill>
                <a:latin typeface="20db Bold"/>
              </a:rPr>
              <a:t>Background and Meaning</a:t>
            </a:r>
            <a:endParaRPr lang="en-US" sz="2100" spc="420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8" name="Freeform 8"/>
          <p:cNvSpPr/>
          <p:nvPr/>
        </p:nvSpPr>
        <p:spPr>
          <a:xfrm rot="-7827986" flipH="1">
            <a:off x="15153035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11445624" y="0"/>
                </a:moveTo>
                <a:lnTo>
                  <a:pt x="0" y="0"/>
                </a:lnTo>
                <a:lnTo>
                  <a:pt x="0" y="11445624"/>
                </a:lnTo>
                <a:lnTo>
                  <a:pt x="11445624" y="11445624"/>
                </a:lnTo>
                <a:lnTo>
                  <a:pt x="114456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7827986">
            <a:off x="-8302942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0" y="0"/>
                </a:moveTo>
                <a:lnTo>
                  <a:pt x="11445623" y="0"/>
                </a:lnTo>
                <a:lnTo>
                  <a:pt x="11445623" y="11445624"/>
                </a:lnTo>
                <a:lnTo>
                  <a:pt x="0" y="11445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5812821" y="2379091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812821" y="7500166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-7827986">
            <a:off x="5772294" y="2159601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7827986">
            <a:off x="11949236" y="7281253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 flipH="1">
            <a:off x="13564649" y="4265727"/>
            <a:ext cx="9995135" cy="9995135"/>
          </a:xfrm>
          <a:custGeom>
            <a:avLst/>
            <a:gdLst/>
            <a:ahLst/>
            <a:cxnLst/>
            <a:rect l="l" t="t" r="r" b="b"/>
            <a:pathLst>
              <a:path w="9995135" h="9995135">
                <a:moveTo>
                  <a:pt x="9995135" y="0"/>
                </a:moveTo>
                <a:lnTo>
                  <a:pt x="0" y="0"/>
                </a:lnTo>
                <a:lnTo>
                  <a:pt x="0" y="9995134"/>
                </a:lnTo>
                <a:lnTo>
                  <a:pt x="9995135" y="9995134"/>
                </a:lnTo>
                <a:lnTo>
                  <a:pt x="99951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28304" y="454913"/>
            <a:ext cx="10280837" cy="590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3000" spc="600">
                <a:solidFill>
                  <a:srgbClr val="FFFFFF"/>
                </a:solidFill>
                <a:latin typeface="20db Bold"/>
              </a:rPr>
              <a:t>Background and Meaning</a:t>
            </a:r>
            <a:endParaRPr lang="en-US" sz="3000" spc="600">
              <a:solidFill>
                <a:srgbClr val="FFFFFF"/>
              </a:solidFill>
              <a:latin typeface="20db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3319145" y="1743710"/>
            <a:ext cx="11746865" cy="7672070"/>
            <a:chOff x="48260" y="46990"/>
            <a:chExt cx="16044154" cy="228788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044154" cy="22878862"/>
            </a:xfrm>
            <a:custGeom>
              <a:avLst/>
              <a:gdLst/>
              <a:ahLst/>
              <a:cxnLst/>
              <a:rect l="l" t="t" r="r" b="b"/>
              <a:pathLst>
                <a:path w="16044154" h="22878862">
                  <a:moveTo>
                    <a:pt x="15547584" y="22878862"/>
                  </a:moveTo>
                  <a:lnTo>
                    <a:pt x="496570" y="22878862"/>
                  </a:lnTo>
                  <a:cubicBezTo>
                    <a:pt x="223520" y="22878862"/>
                    <a:pt x="0" y="22656612"/>
                    <a:pt x="0" y="22382293"/>
                  </a:cubicBezTo>
                  <a:lnTo>
                    <a:pt x="0" y="496570"/>
                  </a:lnTo>
                  <a:cubicBezTo>
                    <a:pt x="0" y="223520"/>
                    <a:pt x="222250" y="0"/>
                    <a:pt x="496570" y="0"/>
                  </a:cubicBezTo>
                  <a:lnTo>
                    <a:pt x="15547584" y="0"/>
                  </a:lnTo>
                  <a:cubicBezTo>
                    <a:pt x="15820634" y="0"/>
                    <a:pt x="16044154" y="222250"/>
                    <a:pt x="16044154" y="496570"/>
                  </a:cubicBezTo>
                  <a:lnTo>
                    <a:pt x="16044154" y="22382293"/>
                  </a:lnTo>
                  <a:cubicBezTo>
                    <a:pt x="16042884" y="22655343"/>
                    <a:pt x="15820634" y="22878862"/>
                    <a:pt x="15547584" y="22878862"/>
                  </a:cubicBezTo>
                  <a:close/>
                  <a:moveTo>
                    <a:pt x="496570" y="111760"/>
                  </a:moveTo>
                  <a:cubicBezTo>
                    <a:pt x="284480" y="111760"/>
                    <a:pt x="111760" y="284480"/>
                    <a:pt x="111760" y="496570"/>
                  </a:cubicBezTo>
                  <a:lnTo>
                    <a:pt x="111760" y="22382293"/>
                  </a:lnTo>
                  <a:cubicBezTo>
                    <a:pt x="111760" y="22594384"/>
                    <a:pt x="284480" y="22767103"/>
                    <a:pt x="496570" y="22767103"/>
                  </a:cubicBezTo>
                  <a:lnTo>
                    <a:pt x="15547584" y="22767103"/>
                  </a:lnTo>
                  <a:cubicBezTo>
                    <a:pt x="15759674" y="22767103"/>
                    <a:pt x="15932393" y="22594384"/>
                    <a:pt x="15932393" y="22382293"/>
                  </a:cubicBezTo>
                  <a:lnTo>
                    <a:pt x="15932393" y="496570"/>
                  </a:lnTo>
                  <a:cubicBezTo>
                    <a:pt x="15932393" y="284480"/>
                    <a:pt x="15759674" y="111760"/>
                    <a:pt x="15547584" y="111760"/>
                  </a:cubicBezTo>
                  <a:lnTo>
                    <a:pt x="496570" y="111760"/>
                  </a:lnTo>
                  <a:close/>
                </a:path>
              </a:pathLst>
            </a:custGeom>
            <a:solidFill>
              <a:srgbClr val="622CDC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899150" y="2589530"/>
            <a:ext cx="2204720" cy="7302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故事背景</a:t>
            </a:r>
            <a:endParaRPr lang="en-US" sz="40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147820" y="3613785"/>
            <a:ext cx="10111740" cy="52673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indent="457200" fontAlgn="auto">
              <a:lnSpc>
                <a:spcPts val="3150"/>
              </a:lnSpc>
            </a:pPr>
            <a:r>
              <a:rPr lang="zh-CN" altLang="en-US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故事是以《哈利波特与火焰杯》背景讲述了</a:t>
            </a:r>
            <a:r>
              <a:rPr lang="en-US" altLang="zh-CN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“</a:t>
            </a:r>
            <a:r>
              <a:rPr lang="zh-CN" altLang="en-US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你</a:t>
            </a:r>
            <a:r>
              <a:rPr lang="en-US" altLang="zh-CN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”</a:t>
            </a:r>
            <a:r>
              <a:rPr lang="zh-CN" altLang="en-US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作为一名普通世界的同学，在收到了一封霍格沃茨的录取通知书后，来到了霍格沃茨魔法学校上学，在经历了三年的学习后，你已经成为了一名有些经验的巫师。</a:t>
            </a:r>
            <a:endParaRPr lang="zh-CN" altLang="en-US" sz="28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indent="457200" fontAlgn="auto">
              <a:lnSpc>
                <a:spcPts val="3150"/>
              </a:lnSpc>
            </a:pPr>
            <a:endParaRPr lang="zh-CN" altLang="en-US" sz="28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indent="457200" fontAlgn="auto">
              <a:lnSpc>
                <a:spcPts val="3150"/>
              </a:lnSpc>
            </a:pPr>
            <a:r>
              <a:rPr lang="zh-CN" altLang="en-US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这个学期，学院即将举办整个魔法界举世瞩目的火焰杯，按道理来讲，只有四年级以上的巫师才能够参加，但是不知为何，你的名字也在火焰杯中出现，你不得不接受这项任务，踏上完成三强争霸赛的旅途，最终又会遇到什么人</a:t>
            </a:r>
            <a:r>
              <a:rPr lang="en-US" altLang="zh-CN" sz="28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...</a:t>
            </a:r>
            <a:endParaRPr lang="en-US" altLang="zh-CN" sz="28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33654" y="2160630"/>
            <a:ext cx="1465400" cy="1274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40"/>
              </a:lnSpc>
            </a:pPr>
            <a:r>
              <a:rPr lang="en-US" sz="8000" spc="792">
                <a:solidFill>
                  <a:srgbClr val="42E3E3"/>
                </a:solidFill>
                <a:latin typeface="Helveticish Bold Italics" panose="020B0704020202090204"/>
              </a:rPr>
              <a:t>01</a:t>
            </a:r>
            <a:endParaRPr lang="en-US" sz="8000" spc="792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22" name="Freeform 22"/>
          <p:cNvSpPr/>
          <p:nvPr/>
        </p:nvSpPr>
        <p:spPr>
          <a:xfrm rot="-7827986">
            <a:off x="-6050233" y="-720483"/>
            <a:ext cx="7552956" cy="7552956"/>
          </a:xfrm>
          <a:custGeom>
            <a:avLst/>
            <a:gdLst/>
            <a:ahLst/>
            <a:cxnLst/>
            <a:rect l="l" t="t" r="r" b="b"/>
            <a:pathLst>
              <a:path w="7552956" h="7552956">
                <a:moveTo>
                  <a:pt x="0" y="0"/>
                </a:moveTo>
                <a:lnTo>
                  <a:pt x="7552956" y="0"/>
                </a:lnTo>
                <a:lnTo>
                  <a:pt x="7552956" y="7552955"/>
                </a:lnTo>
                <a:lnTo>
                  <a:pt x="0" y="75529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4586005" y="1304142"/>
            <a:ext cx="8924987" cy="7777364"/>
            <a:chOff x="48260" y="46990"/>
            <a:chExt cx="27192193" cy="236956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192194" cy="23695674"/>
            </a:xfrm>
            <a:custGeom>
              <a:avLst/>
              <a:gdLst/>
              <a:ahLst/>
              <a:cxnLst/>
              <a:rect l="l" t="t" r="r" b="b"/>
              <a:pathLst>
                <a:path w="27192194" h="23695674">
                  <a:moveTo>
                    <a:pt x="26695623" y="23695675"/>
                  </a:moveTo>
                  <a:lnTo>
                    <a:pt x="496570" y="23695675"/>
                  </a:lnTo>
                  <a:cubicBezTo>
                    <a:pt x="223520" y="23695675"/>
                    <a:pt x="0" y="23473425"/>
                    <a:pt x="0" y="23199105"/>
                  </a:cubicBezTo>
                  <a:lnTo>
                    <a:pt x="0" y="496570"/>
                  </a:lnTo>
                  <a:cubicBezTo>
                    <a:pt x="0" y="223520"/>
                    <a:pt x="222250" y="0"/>
                    <a:pt x="496570" y="0"/>
                  </a:cubicBezTo>
                  <a:lnTo>
                    <a:pt x="26695623" y="0"/>
                  </a:lnTo>
                  <a:cubicBezTo>
                    <a:pt x="26968673" y="0"/>
                    <a:pt x="27192194" y="222250"/>
                    <a:pt x="27192194" y="496570"/>
                  </a:cubicBezTo>
                  <a:lnTo>
                    <a:pt x="27192194" y="23199105"/>
                  </a:lnTo>
                  <a:cubicBezTo>
                    <a:pt x="27190923" y="23472155"/>
                    <a:pt x="26968673" y="23695675"/>
                    <a:pt x="26695623" y="23695675"/>
                  </a:cubicBezTo>
                  <a:close/>
                  <a:moveTo>
                    <a:pt x="496570" y="111760"/>
                  </a:moveTo>
                  <a:cubicBezTo>
                    <a:pt x="284480" y="111760"/>
                    <a:pt x="111760" y="284480"/>
                    <a:pt x="111760" y="496570"/>
                  </a:cubicBezTo>
                  <a:lnTo>
                    <a:pt x="111760" y="23199105"/>
                  </a:lnTo>
                  <a:cubicBezTo>
                    <a:pt x="111760" y="23411196"/>
                    <a:pt x="284480" y="23583916"/>
                    <a:pt x="496570" y="23583916"/>
                  </a:cubicBezTo>
                  <a:lnTo>
                    <a:pt x="26695623" y="23583916"/>
                  </a:lnTo>
                  <a:cubicBezTo>
                    <a:pt x="26907713" y="23583916"/>
                    <a:pt x="27080434" y="23411196"/>
                    <a:pt x="27080434" y="23199105"/>
                  </a:cubicBezTo>
                  <a:lnTo>
                    <a:pt x="27080434" y="496570"/>
                  </a:lnTo>
                  <a:cubicBezTo>
                    <a:pt x="27080434" y="284480"/>
                    <a:pt x="26907713" y="111760"/>
                    <a:pt x="26695623" y="111760"/>
                  </a:cubicBezTo>
                  <a:lnTo>
                    <a:pt x="496570" y="111760"/>
                  </a:lnTo>
                  <a:close/>
                </a:path>
              </a:pathLst>
            </a:custGeom>
            <a:solidFill>
              <a:srgbClr val="622CDC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644975" y="1687827"/>
            <a:ext cx="7162916" cy="634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00"/>
              </a:lnSpc>
            </a:pPr>
            <a:r>
              <a:rPr lang="en-US" sz="40000" spc="3960">
                <a:solidFill>
                  <a:srgbClr val="42E3E3"/>
                </a:solidFill>
                <a:latin typeface="Helveticish Bold Italics" panose="020B0704020202090204"/>
              </a:rPr>
              <a:t>02</a:t>
            </a:r>
            <a:endParaRPr lang="en-US" sz="40000" spc="3960">
              <a:solidFill>
                <a:srgbClr val="42E3E3"/>
              </a:solidFill>
              <a:latin typeface="Helveticish Bold Italics" panose="020B070402020209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76097" y="7715233"/>
            <a:ext cx="6500673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zh-CN" altLang="en-US" sz="6500" spc="429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功能介绍</a:t>
            </a:r>
            <a:endParaRPr lang="zh-CN" altLang="en-US" sz="6500" spc="429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18522" y="1656510"/>
            <a:ext cx="10280837" cy="41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2100" spc="420">
                <a:solidFill>
                  <a:srgbClr val="FFFFFF"/>
                </a:solidFill>
                <a:latin typeface="20db Bold"/>
              </a:rPr>
              <a:t>Contents and Ideas</a:t>
            </a:r>
            <a:endParaRPr lang="en-US" sz="2100" spc="420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8" name="Freeform 8"/>
          <p:cNvSpPr/>
          <p:nvPr/>
        </p:nvSpPr>
        <p:spPr>
          <a:xfrm rot="-7827986" flipH="1">
            <a:off x="15153035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11445624" y="0"/>
                </a:moveTo>
                <a:lnTo>
                  <a:pt x="0" y="0"/>
                </a:lnTo>
                <a:lnTo>
                  <a:pt x="0" y="11445624"/>
                </a:lnTo>
                <a:lnTo>
                  <a:pt x="11445624" y="11445624"/>
                </a:lnTo>
                <a:lnTo>
                  <a:pt x="114456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7827986">
            <a:off x="-8302942" y="-579312"/>
            <a:ext cx="11445624" cy="11445624"/>
          </a:xfrm>
          <a:custGeom>
            <a:avLst/>
            <a:gdLst/>
            <a:ahLst/>
            <a:cxnLst/>
            <a:rect l="l" t="t" r="r" b="b"/>
            <a:pathLst>
              <a:path w="11445624" h="11445624">
                <a:moveTo>
                  <a:pt x="0" y="0"/>
                </a:moveTo>
                <a:lnTo>
                  <a:pt x="11445623" y="0"/>
                </a:lnTo>
                <a:lnTo>
                  <a:pt x="11445623" y="11445624"/>
                </a:lnTo>
                <a:lnTo>
                  <a:pt x="0" y="11445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5812821" y="2379091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812821" y="7500166"/>
            <a:ext cx="6492240" cy="0"/>
          </a:xfrm>
          <a:prstGeom prst="line">
            <a:avLst/>
          </a:prstGeom>
          <a:ln w="2857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-7827986">
            <a:off x="5772294" y="2159601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7827986">
            <a:off x="11949236" y="7281253"/>
            <a:ext cx="437826" cy="437826"/>
          </a:xfrm>
          <a:custGeom>
            <a:avLst/>
            <a:gdLst/>
            <a:ahLst/>
            <a:cxnLst/>
            <a:rect l="l" t="t" r="r" b="b"/>
            <a:pathLst>
              <a:path w="437826" h="437826">
                <a:moveTo>
                  <a:pt x="0" y="0"/>
                </a:moveTo>
                <a:lnTo>
                  <a:pt x="437826" y="0"/>
                </a:lnTo>
                <a:lnTo>
                  <a:pt x="437826" y="437826"/>
                </a:lnTo>
                <a:lnTo>
                  <a:pt x="0" y="43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>
            <a:off x="6987299" y="-11452520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2"/>
                </a:lnTo>
                <a:lnTo>
                  <a:pt x="0" y="1590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63882">
            <a:off x="-799632" y="8711293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4"/>
                </a:lnTo>
                <a:lnTo>
                  <a:pt x="0" y="315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28304" y="454913"/>
            <a:ext cx="10280837" cy="590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en-US" sz="3000" spc="600">
                <a:solidFill>
                  <a:srgbClr val="FFFFFF"/>
                </a:solidFill>
                <a:latin typeface="20db Bold"/>
              </a:rPr>
              <a:t>Contents and Ideas</a:t>
            </a:r>
            <a:endParaRPr lang="en-US" sz="3000" spc="600">
              <a:solidFill>
                <a:srgbClr val="FFFFFF"/>
              </a:solidFill>
              <a:latin typeface="20db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76423" y="3904172"/>
            <a:ext cx="83752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0"/>
              </a:lnSpc>
            </a:pPr>
            <a:r>
              <a:rPr lang="en-US" sz="5000" spc="495">
                <a:solidFill>
                  <a:srgbClr val="6CE5E8"/>
                </a:solidFill>
                <a:latin typeface="Helveticish Bold Italics" panose="020B0704020202090204"/>
              </a:rPr>
              <a:t>01</a:t>
            </a:r>
            <a:endParaRPr lang="en-US" sz="5000" spc="495">
              <a:solidFill>
                <a:srgbClr val="6CE5E8"/>
              </a:solidFill>
              <a:latin typeface="Helveticish Bold Italics" panose="020B0704020202090204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479995" y="5352530"/>
            <a:ext cx="14917278" cy="0"/>
          </a:xfrm>
          <a:prstGeom prst="line">
            <a:avLst/>
          </a:prstGeom>
          <a:ln w="47625" cap="rnd">
            <a:solidFill>
              <a:srgbClr val="622CD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 rot="0">
            <a:off x="2850438" y="5143500"/>
            <a:ext cx="489497" cy="48949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2CDC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5942802" y="5167312"/>
            <a:ext cx="489497" cy="48949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2CDC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9048750" y="5167312"/>
            <a:ext cx="489497" cy="489497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2CDC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1998935" y="5167312"/>
            <a:ext cx="489497" cy="489497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2CDC"/>
            </a:solidFill>
          </p:spPr>
        </p:sp>
      </p:grpSp>
      <p:grpSp>
        <p:nvGrpSpPr>
          <p:cNvPr id="17" name="Group 17"/>
          <p:cNvGrpSpPr/>
          <p:nvPr/>
        </p:nvGrpSpPr>
        <p:grpSpPr>
          <a:xfrm rot="0">
            <a:off x="14756333" y="5167312"/>
            <a:ext cx="489497" cy="489497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2CDC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5768787" y="3904172"/>
            <a:ext cx="83752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0"/>
              </a:lnSpc>
            </a:pPr>
            <a:r>
              <a:rPr lang="en-US" sz="5000" spc="495">
                <a:solidFill>
                  <a:srgbClr val="6CE5E8"/>
                </a:solidFill>
                <a:latin typeface="Helveticish Bold Italics" panose="020B0704020202090204"/>
              </a:rPr>
              <a:t>02</a:t>
            </a:r>
            <a:endParaRPr lang="en-US" sz="5000" spc="495">
              <a:solidFill>
                <a:srgbClr val="6CE5E8"/>
              </a:solidFill>
              <a:latin typeface="Helveticish Bold Italics" panose="020B070402020209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874735" y="3904172"/>
            <a:ext cx="83752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0"/>
              </a:lnSpc>
            </a:pPr>
            <a:r>
              <a:rPr lang="en-US" sz="5000" spc="495">
                <a:solidFill>
                  <a:srgbClr val="6CE5E8"/>
                </a:solidFill>
                <a:latin typeface="Helveticish Bold Italics" panose="020B0704020202090204"/>
              </a:rPr>
              <a:t>03</a:t>
            </a:r>
            <a:endParaRPr lang="en-US" sz="5000" spc="495">
              <a:solidFill>
                <a:srgbClr val="6CE5E8"/>
              </a:solidFill>
              <a:latin typeface="Helveticish Bold Italics" panose="020B070402020209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824920" y="3904172"/>
            <a:ext cx="83752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0"/>
              </a:lnSpc>
            </a:pPr>
            <a:r>
              <a:rPr lang="en-US" sz="5000" spc="495">
                <a:solidFill>
                  <a:srgbClr val="6CE5E8"/>
                </a:solidFill>
                <a:latin typeface="Helveticish Bold Italics" panose="020B0704020202090204"/>
              </a:rPr>
              <a:t>04</a:t>
            </a:r>
            <a:endParaRPr lang="en-US" sz="5000" spc="495">
              <a:solidFill>
                <a:srgbClr val="6CE5E8"/>
              </a:solidFill>
              <a:latin typeface="Helveticish Bold Italics" panose="020B070402020209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582318" y="3904172"/>
            <a:ext cx="83752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0"/>
              </a:lnSpc>
            </a:pPr>
            <a:r>
              <a:rPr lang="en-US" sz="5000" spc="495">
                <a:solidFill>
                  <a:srgbClr val="6CE5E8"/>
                </a:solidFill>
                <a:latin typeface="Helveticish Bold Italics" panose="020B0704020202090204"/>
              </a:rPr>
              <a:t>05</a:t>
            </a:r>
            <a:endParaRPr lang="en-US" sz="5000" spc="495">
              <a:solidFill>
                <a:srgbClr val="6CE5E8"/>
              </a:solidFill>
              <a:latin typeface="Helveticish Bold Italics" panose="020B070402020209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84960" y="6186805"/>
            <a:ext cx="3151505" cy="100203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分院帽随机分配</a:t>
            </a:r>
            <a:r>
              <a:rPr lang="en-US" altLang="zh-CN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“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你</a:t>
            </a:r>
            <a:r>
              <a:rPr lang="en-US" altLang="zh-CN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”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的学院</a:t>
            </a:r>
            <a:endParaRPr lang="en-US" altLang="zh-CN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091430" y="6186805"/>
            <a:ext cx="2417445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接受支线任务进行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升级</a:t>
            </a: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924800" y="6186805"/>
            <a:ext cx="2259965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接受第一个</a:t>
            </a: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任务</a:t>
            </a: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191875" y="6186805"/>
            <a:ext cx="2369185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接受第二个任务</a:t>
            </a: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022705" y="6186805"/>
            <a:ext cx="2374265" cy="38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3200">
                <a:solidFill>
                  <a:srgbClr val="FFFFFF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第三个项目</a:t>
            </a:r>
            <a:endParaRPr lang="zh-CN" altLang="en-US" sz="3200">
              <a:solidFill>
                <a:srgbClr val="FFFFFF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785107" y="-8062101"/>
            <a:ext cx="11285223" cy="27409425"/>
          </a:xfrm>
          <a:custGeom>
            <a:avLst/>
            <a:gdLst/>
            <a:ahLst/>
            <a:cxnLst/>
            <a:rect l="l" t="t" r="r" b="b"/>
            <a:pathLst>
              <a:path w="11285223" h="27409425">
                <a:moveTo>
                  <a:pt x="11285223" y="27409425"/>
                </a:moveTo>
                <a:lnTo>
                  <a:pt x="0" y="27409425"/>
                </a:lnTo>
                <a:lnTo>
                  <a:pt x="0" y="0"/>
                </a:lnTo>
                <a:lnTo>
                  <a:pt x="11285223" y="0"/>
                </a:lnTo>
                <a:lnTo>
                  <a:pt x="11285223" y="2740942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76189" r="-66689"/>
            </a:stretch>
          </a:blipFill>
        </p:spPr>
      </p:sp>
      <p:sp>
        <p:nvSpPr>
          <p:cNvPr id="3" name="Freeform 3"/>
          <p:cNvSpPr/>
          <p:nvPr/>
        </p:nvSpPr>
        <p:spPr>
          <a:xfrm rot="-7827986">
            <a:off x="6987299" y="-11452520"/>
            <a:ext cx="15907523" cy="15907523"/>
          </a:xfrm>
          <a:custGeom>
            <a:avLst/>
            <a:gdLst/>
            <a:ahLst/>
            <a:cxnLst/>
            <a:rect l="l" t="t" r="r" b="b"/>
            <a:pathLst>
              <a:path w="15907523" h="15907523">
                <a:moveTo>
                  <a:pt x="0" y="0"/>
                </a:moveTo>
                <a:lnTo>
                  <a:pt x="15907523" y="0"/>
                </a:lnTo>
                <a:lnTo>
                  <a:pt x="15907523" y="15907522"/>
                </a:lnTo>
                <a:lnTo>
                  <a:pt x="0" y="1590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63882">
            <a:off x="-799632" y="8711293"/>
            <a:ext cx="3151414" cy="3151414"/>
          </a:xfrm>
          <a:custGeom>
            <a:avLst/>
            <a:gdLst/>
            <a:ahLst/>
            <a:cxnLst/>
            <a:rect l="l" t="t" r="r" b="b"/>
            <a:pathLst>
              <a:path w="3151414" h="3151414">
                <a:moveTo>
                  <a:pt x="0" y="0"/>
                </a:moveTo>
                <a:lnTo>
                  <a:pt x="3151414" y="0"/>
                </a:lnTo>
                <a:lnTo>
                  <a:pt x="3151414" y="3151414"/>
                </a:lnTo>
                <a:lnTo>
                  <a:pt x="0" y="315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414" y="647953"/>
            <a:ext cx="10280837" cy="634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0"/>
              </a:lnSpc>
            </a:pPr>
            <a:r>
              <a:rPr lang="zh-CN" altLang="en-US" sz="4000" spc="600">
                <a:solidFill>
                  <a:srgbClr val="FFFFFF"/>
                </a:solidFill>
                <a:latin typeface="20db Bold"/>
              </a:rPr>
              <a:t>分院帽：</a:t>
            </a:r>
            <a:endParaRPr lang="zh-CN" altLang="en-US" sz="4000" spc="600">
              <a:solidFill>
                <a:srgbClr val="FFFFFF"/>
              </a:solidFill>
              <a:latin typeface="20db Bold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5800" y="2019300"/>
            <a:ext cx="16085185" cy="6682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DlmOTUxNTQ4N2QyOTAwY2Y0NTRlNGJmMzBlOW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演示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方正粗黑宋简体</vt:lpstr>
      <vt:lpstr>20db Bold</vt:lpstr>
      <vt:lpstr>Segoe Print</vt:lpstr>
      <vt:lpstr>字由文艺黑 Bold Italics</vt:lpstr>
      <vt:lpstr>黑体</vt:lpstr>
      <vt:lpstr>字由文艺黑 Bold</vt:lpstr>
      <vt:lpstr>Helveticish Bold</vt:lpstr>
      <vt:lpstr>Helveticish Bold Italics</vt:lpstr>
      <vt:lpstr>思源黑体 1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蓝紫色开题报告科技校园交流中文演示文稿</dc:title>
  <dc:creator/>
  <cp:lastModifiedBy>微信用户</cp:lastModifiedBy>
  <cp:revision>13</cp:revision>
  <dcterms:created xsi:type="dcterms:W3CDTF">2006-08-16T00:00:00Z</dcterms:created>
  <dcterms:modified xsi:type="dcterms:W3CDTF">2023-09-14T00:42:04Z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7E720EF21B394AB1B7E21F3330BEEAB6_12</vt:lpwstr>
  </property>
  <property fmtid="{D5CDD505-2E9C-101B-9397-08002B2CF9AE}" pid="3" name="KSOProductBuildVer">
    <vt:lpwstr>2052-12.1.0.15374</vt:lpwstr>
  </property>
</Properties>
</file>