
<file path=[Content_Types].xml><?xml version="1.0" encoding="utf-8"?>
<Types xmlns="http://schemas.openxmlformats.org/package/2006/content-types">
  <Default Extension="bin" ContentType="application/vnd.ms-office.activeX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84" r:id="rId4"/>
    <p:sldId id="290" r:id="rId5"/>
    <p:sldId id="289" r:id="rId6"/>
    <p:sldId id="293" r:id="rId7"/>
    <p:sldId id="294" r:id="rId8"/>
    <p:sldId id="295" r:id="rId9"/>
    <p:sldId id="296" r:id="rId10"/>
    <p:sldId id="297" r:id="rId11"/>
    <p:sldId id="298" r:id="rId12"/>
    <p:sldId id="280" r:id="rId13"/>
    <p:sldId id="303" r:id="rId14"/>
    <p:sldId id="304" r:id="rId15"/>
    <p:sldId id="305" r:id="rId16"/>
    <p:sldId id="306" r:id="rId17"/>
    <p:sldId id="291" r:id="rId18"/>
    <p:sldId id="292" r:id="rId19"/>
    <p:sldId id="300" r:id="rId20"/>
    <p:sldId id="301" r:id="rId21"/>
    <p:sldId id="299" r:id="rId22"/>
    <p:sldId id="302" r:id="rId23"/>
    <p:sldId id="281" r:id="rId24"/>
    <p:sldId id="267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75445" autoAdjust="0"/>
  </p:normalViewPr>
  <p:slideViewPr>
    <p:cSldViewPr snapToGrid="0">
      <p:cViewPr varScale="1">
        <p:scale>
          <a:sx n="85" d="100"/>
          <a:sy n="85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AE955A46-73CB-44D0-BB3D-F2A9E9272DCC}"/>
    <pc:docChg chg="custSel modSld modMainMaster">
      <pc:chgData name="祖国的花朵" userId="e5b1ea1338e2808f" providerId="LiveId" clId="{AE955A46-73CB-44D0-BB3D-F2A9E9272DCC}" dt="2018-02-05T02:47:22.468" v="8" actId="1076"/>
      <pc:docMkLst>
        <pc:docMk/>
      </pc:docMkLst>
      <pc:sldChg chg="addSp modSp">
        <pc:chgData name="祖国的花朵" userId="e5b1ea1338e2808f" providerId="LiveId" clId="{AE955A46-73CB-44D0-BB3D-F2A9E9272DCC}" dt="2018-02-05T02:47:18.892" v="7" actId="14100"/>
        <pc:sldMkLst>
          <pc:docMk/>
          <pc:sldMk cId="2787532389" sldId="258"/>
        </pc:sldMkLst>
        <pc:spChg chg="mod">
          <ac:chgData name="祖国的花朵" userId="e5b1ea1338e2808f" providerId="LiveId" clId="{AE955A46-73CB-44D0-BB3D-F2A9E9272DCC}" dt="2018-02-05T02:09:22.032" v="1" actId="27636"/>
          <ac:spMkLst>
            <pc:docMk/>
            <pc:sldMk cId="2787532389" sldId="258"/>
            <ac:spMk id="4" creationId="{00000000-0000-0000-0000-000000000000}"/>
          </ac:spMkLst>
        </pc:spChg>
        <pc:spChg chg="mod">
          <ac:chgData name="祖国的花朵" userId="e5b1ea1338e2808f" providerId="LiveId" clId="{AE955A46-73CB-44D0-BB3D-F2A9E9272DCC}" dt="2018-02-05T02:09:26.635" v="2" actId="14100"/>
          <ac:spMkLst>
            <pc:docMk/>
            <pc:sldMk cId="2787532389" sldId="258"/>
            <ac:spMk id="5" creationId="{00000000-0000-0000-0000-000000000000}"/>
          </ac:spMkLst>
        </pc:spChg>
        <pc:cxnChg chg="add mod">
          <ac:chgData name="祖国的花朵" userId="e5b1ea1338e2808f" providerId="LiveId" clId="{AE955A46-73CB-44D0-BB3D-F2A9E9272DCC}" dt="2018-02-05T02:47:18.892" v="7" actId="14100"/>
          <ac:cxnSpMkLst>
            <pc:docMk/>
            <pc:sldMk cId="2787532389" sldId="258"/>
            <ac:cxnSpMk id="7" creationId="{41461267-FE0C-4509-8EBC-D0A938B492AB}"/>
          </ac:cxnSpMkLst>
        </pc:cxnChg>
      </pc:sldChg>
      <pc:sldMasterChg chg="modSldLayout">
        <pc:chgData name="祖国的花朵" userId="e5b1ea1338e2808f" providerId="LiveId" clId="{AE955A46-73CB-44D0-BB3D-F2A9E9272DCC}" dt="2018-02-05T02:47:22.468" v="8" actId="1076"/>
        <pc:sldMasterMkLst>
          <pc:docMk/>
          <pc:sldMasterMk cId="3784027784" sldId="2147483648"/>
        </pc:sldMasterMkLst>
        <pc:sldLayoutChg chg="delSp modSp">
          <pc:chgData name="祖国的花朵" userId="e5b1ea1338e2808f" providerId="LiveId" clId="{AE955A46-73CB-44D0-BB3D-F2A9E9272DCC}" dt="2018-02-05T02:47:22.468" v="8" actId="1076"/>
          <pc:sldLayoutMkLst>
            <pc:docMk/>
            <pc:sldMasterMk cId="3784027784" sldId="2147483648"/>
            <pc:sldLayoutMk cId="2853334272" sldId="2147483651"/>
          </pc:sldLayoutMkLst>
          <pc:spChg chg="mod">
            <ac:chgData name="祖国的花朵" userId="e5b1ea1338e2808f" providerId="LiveId" clId="{AE955A46-73CB-44D0-BB3D-F2A9E9272DCC}" dt="2018-02-05T02:47:22.468" v="8" actId="1076"/>
            <ac:spMkLst>
              <pc:docMk/>
              <pc:sldMasterMk cId="3784027784" sldId="2147483648"/>
              <pc:sldLayoutMk cId="2853334272" sldId="2147483651"/>
              <ac:spMk id="2" creationId="{00000000-0000-0000-0000-000000000000}"/>
            </ac:spMkLst>
          </pc:spChg>
          <pc:cxnChg chg="del">
            <ac:chgData name="祖国的花朵" userId="e5b1ea1338e2808f" providerId="LiveId" clId="{AE955A46-73CB-44D0-BB3D-F2A9E9272DCC}" dt="2018-02-05T02:47:15.682" v="5" actId="1076"/>
            <ac:cxnSpMkLst>
              <pc:docMk/>
              <pc:sldMasterMk cId="3784027784" sldId="2147483648"/>
              <pc:sldLayoutMk cId="2853334272" sldId="2147483651"/>
              <ac:cxnSpMk id="32" creationId="{00000000-0000-0000-0000-000000000000}"/>
            </ac:cxnSpMkLst>
          </pc:cxnChg>
        </pc:sldLayoutChg>
        <pc:sldLayoutChg chg="modSp">
          <pc:chgData name="祖国的花朵" userId="e5b1ea1338e2808f" providerId="LiveId" clId="{AE955A46-73CB-44D0-BB3D-F2A9E9272DCC}" dt="2018-02-05T02:47:04.073" v="4" actId="403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AE955A46-73CB-44D0-BB3D-F2A9E9272DCC}" dt="2018-02-05T02:47:04.073" v="4" actId="403"/>
            <ac:spMkLst>
              <pc:docMk/>
              <pc:sldMasterMk cId="3784027784" sldId="2147483648"/>
              <pc:sldLayoutMk cId="2882586885" sldId="2147483660"/>
              <ac:spMk id="9802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3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0"/>
            <p:cNvSpPr>
              <a:spLocks/>
            </p:cNvSpPr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1"/>
            <p:cNvSpPr>
              <a:spLocks/>
            </p:cNvSpPr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"/>
            <p:cNvSpPr>
              <a:spLocks/>
            </p:cNvSpPr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3"/>
            <p:cNvSpPr>
              <a:spLocks/>
            </p:cNvSpPr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5"/>
            <p:cNvSpPr>
              <a:spLocks/>
            </p:cNvSpPr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0"/>
            <p:cNvSpPr>
              <a:spLocks/>
            </p:cNvSpPr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"/>
            <p:cNvSpPr>
              <a:spLocks/>
            </p:cNvSpPr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3"/>
            <p:cNvSpPr>
              <a:spLocks/>
            </p:cNvSpPr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"/>
            <p:cNvSpPr>
              <a:spLocks/>
            </p:cNvSpPr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1"/>
            <p:cNvSpPr>
              <a:spLocks/>
            </p:cNvSpPr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2"/>
            <p:cNvSpPr>
              <a:spLocks/>
            </p:cNvSpPr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3"/>
            <p:cNvSpPr>
              <a:spLocks/>
            </p:cNvSpPr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4"/>
            <p:cNvSpPr>
              <a:spLocks/>
            </p:cNvSpPr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2677" y="2087062"/>
            <a:ext cx="514985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1232677" y="1086893"/>
            <a:ext cx="9544180" cy="85046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6" name="矩形 15"/>
          <p:cNvSpPr/>
          <p:nvPr/>
        </p:nvSpPr>
        <p:spPr>
          <a:xfrm>
            <a:off x="1232677" y="2013558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232678" y="3088006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678" y="3459481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59" name="ShockwaveFlash1" r:id="rId2" imgW="2581200" imgH="838080"/>
        </mc:Choice>
        <mc:Fallback>
          <p:control name="ShockwaveFlash1" r:id="rId2" imgW="2581200" imgH="838080">
            <p:pic>
              <p:nvPicPr>
                <p:cNvPr id="35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10726" y="6019801"/>
                  <a:ext cx="2581274" cy="8381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3311525"/>
            <a:ext cx="4049905" cy="428625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45" name="组合 44"/>
          <p:cNvGrpSpPr/>
          <p:nvPr/>
        </p:nvGrpSpPr>
        <p:grpSpPr>
          <a:xfrm rot="1724836">
            <a:off x="2256745" y="-899227"/>
            <a:ext cx="1703388" cy="1546225"/>
            <a:chOff x="2401888" y="-739775"/>
            <a:chExt cx="1703388" cy="1546225"/>
          </a:xfrm>
          <a:solidFill>
            <a:schemeClr val="accent1">
              <a:alpha val="15000"/>
            </a:schemeClr>
          </a:solidFill>
        </p:grpSpPr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508250" y="487362"/>
              <a:ext cx="320675" cy="319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2933700" y="274637"/>
              <a:ext cx="319088" cy="531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3360738" y="61912"/>
              <a:ext cx="319088" cy="744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3784600" y="-150813"/>
              <a:ext cx="320675" cy="957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2401888" y="-739775"/>
              <a:ext cx="1703388" cy="1014413"/>
            </a:xfrm>
            <a:custGeom>
              <a:avLst/>
              <a:gdLst>
                <a:gd name="T0" fmla="*/ 924 w 1073"/>
                <a:gd name="T1" fmla="*/ 149 h 639"/>
                <a:gd name="T2" fmla="*/ 726 w 1073"/>
                <a:gd name="T3" fmla="*/ 149 h 639"/>
                <a:gd name="T4" fmla="*/ 466 w 1073"/>
                <a:gd name="T5" fmla="*/ 344 h 639"/>
                <a:gd name="T6" fmla="*/ 331 w 1073"/>
                <a:gd name="T7" fmla="*/ 276 h 639"/>
                <a:gd name="T8" fmla="*/ 0 w 1073"/>
                <a:gd name="T9" fmla="*/ 551 h 639"/>
                <a:gd name="T10" fmla="*/ 0 w 1073"/>
                <a:gd name="T11" fmla="*/ 639 h 639"/>
                <a:gd name="T12" fmla="*/ 340 w 1073"/>
                <a:gd name="T13" fmla="*/ 356 h 639"/>
                <a:gd name="T14" fmla="*/ 473 w 1073"/>
                <a:gd name="T15" fmla="*/ 423 h 639"/>
                <a:gd name="T16" fmla="*/ 748 w 1073"/>
                <a:gd name="T17" fmla="*/ 215 h 639"/>
                <a:gd name="T18" fmla="*/ 952 w 1073"/>
                <a:gd name="T19" fmla="*/ 215 h 639"/>
                <a:gd name="T20" fmla="*/ 1073 w 1073"/>
                <a:gd name="T21" fmla="*/ 96 h 639"/>
                <a:gd name="T22" fmla="*/ 1073 w 1073"/>
                <a:gd name="T23" fmla="*/ 0 h 639"/>
                <a:gd name="T24" fmla="*/ 924 w 1073"/>
                <a:gd name="T25" fmla="*/ 14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3" h="639">
                  <a:moveTo>
                    <a:pt x="924" y="149"/>
                  </a:moveTo>
                  <a:lnTo>
                    <a:pt x="726" y="149"/>
                  </a:lnTo>
                  <a:lnTo>
                    <a:pt x="466" y="344"/>
                  </a:lnTo>
                  <a:lnTo>
                    <a:pt x="331" y="276"/>
                  </a:lnTo>
                  <a:lnTo>
                    <a:pt x="0" y="551"/>
                  </a:lnTo>
                  <a:lnTo>
                    <a:pt x="0" y="639"/>
                  </a:lnTo>
                  <a:lnTo>
                    <a:pt x="340" y="356"/>
                  </a:lnTo>
                  <a:lnTo>
                    <a:pt x="473" y="423"/>
                  </a:lnTo>
                  <a:lnTo>
                    <a:pt x="748" y="215"/>
                  </a:lnTo>
                  <a:lnTo>
                    <a:pt x="952" y="215"/>
                  </a:lnTo>
                  <a:lnTo>
                    <a:pt x="1073" y="96"/>
                  </a:lnTo>
                  <a:lnTo>
                    <a:pt x="1073" y="0"/>
                  </a:lnTo>
                  <a:lnTo>
                    <a:pt x="92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2508250" y="487362"/>
              <a:ext cx="320675" cy="319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2933700" y="274637"/>
              <a:ext cx="319088" cy="531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3360738" y="61912"/>
              <a:ext cx="319088" cy="744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3784600" y="-150813"/>
              <a:ext cx="320675" cy="957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2401888" y="-739775"/>
              <a:ext cx="1703388" cy="1014413"/>
            </a:xfrm>
            <a:custGeom>
              <a:avLst/>
              <a:gdLst>
                <a:gd name="T0" fmla="*/ 924 w 1073"/>
                <a:gd name="T1" fmla="*/ 149 h 639"/>
                <a:gd name="T2" fmla="*/ 726 w 1073"/>
                <a:gd name="T3" fmla="*/ 149 h 639"/>
                <a:gd name="T4" fmla="*/ 466 w 1073"/>
                <a:gd name="T5" fmla="*/ 344 h 639"/>
                <a:gd name="T6" fmla="*/ 331 w 1073"/>
                <a:gd name="T7" fmla="*/ 276 h 639"/>
                <a:gd name="T8" fmla="*/ 0 w 1073"/>
                <a:gd name="T9" fmla="*/ 551 h 639"/>
                <a:gd name="T10" fmla="*/ 0 w 1073"/>
                <a:gd name="T11" fmla="*/ 639 h 639"/>
                <a:gd name="T12" fmla="*/ 340 w 1073"/>
                <a:gd name="T13" fmla="*/ 356 h 639"/>
                <a:gd name="T14" fmla="*/ 473 w 1073"/>
                <a:gd name="T15" fmla="*/ 423 h 639"/>
                <a:gd name="T16" fmla="*/ 748 w 1073"/>
                <a:gd name="T17" fmla="*/ 215 h 639"/>
                <a:gd name="T18" fmla="*/ 952 w 1073"/>
                <a:gd name="T19" fmla="*/ 215 h 639"/>
                <a:gd name="T20" fmla="*/ 1073 w 1073"/>
                <a:gd name="T21" fmla="*/ 96 h 639"/>
                <a:gd name="T22" fmla="*/ 1073 w 1073"/>
                <a:gd name="T23" fmla="*/ 0 h 639"/>
                <a:gd name="T24" fmla="*/ 924 w 1073"/>
                <a:gd name="T25" fmla="*/ 14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3" h="639">
                  <a:moveTo>
                    <a:pt x="924" y="149"/>
                  </a:moveTo>
                  <a:lnTo>
                    <a:pt x="726" y="149"/>
                  </a:lnTo>
                  <a:lnTo>
                    <a:pt x="466" y="344"/>
                  </a:lnTo>
                  <a:lnTo>
                    <a:pt x="331" y="276"/>
                  </a:lnTo>
                  <a:lnTo>
                    <a:pt x="0" y="551"/>
                  </a:lnTo>
                  <a:lnTo>
                    <a:pt x="0" y="639"/>
                  </a:lnTo>
                  <a:lnTo>
                    <a:pt x="340" y="356"/>
                  </a:lnTo>
                  <a:lnTo>
                    <a:pt x="473" y="423"/>
                  </a:lnTo>
                  <a:lnTo>
                    <a:pt x="748" y="215"/>
                  </a:lnTo>
                  <a:lnTo>
                    <a:pt x="952" y="215"/>
                  </a:lnTo>
                  <a:lnTo>
                    <a:pt x="1073" y="96"/>
                  </a:lnTo>
                  <a:lnTo>
                    <a:pt x="1073" y="0"/>
                  </a:lnTo>
                  <a:lnTo>
                    <a:pt x="92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37"/>
          <p:cNvSpPr>
            <a:spLocks noEditPoints="1"/>
          </p:cNvSpPr>
          <p:nvPr/>
        </p:nvSpPr>
        <p:spPr bwMode="auto">
          <a:xfrm>
            <a:off x="10917238" y="895350"/>
            <a:ext cx="1549400" cy="1550988"/>
          </a:xfrm>
          <a:custGeom>
            <a:avLst/>
            <a:gdLst>
              <a:gd name="T0" fmla="*/ 472 w 472"/>
              <a:gd name="T1" fmla="*/ 266 h 472"/>
              <a:gd name="T2" fmla="*/ 472 w 472"/>
              <a:gd name="T3" fmla="*/ 209 h 472"/>
              <a:gd name="T4" fmla="*/ 404 w 472"/>
              <a:gd name="T5" fmla="*/ 192 h 472"/>
              <a:gd name="T6" fmla="*/ 384 w 472"/>
              <a:gd name="T7" fmla="*/ 144 h 472"/>
              <a:gd name="T8" fmla="*/ 420 w 472"/>
              <a:gd name="T9" fmla="*/ 91 h 472"/>
              <a:gd name="T10" fmla="*/ 379 w 472"/>
              <a:gd name="T11" fmla="*/ 50 h 472"/>
              <a:gd name="T12" fmla="*/ 323 w 472"/>
              <a:gd name="T13" fmla="*/ 84 h 472"/>
              <a:gd name="T14" fmla="*/ 277 w 472"/>
              <a:gd name="T15" fmla="*/ 65 h 472"/>
              <a:gd name="T16" fmla="*/ 265 w 472"/>
              <a:gd name="T17" fmla="*/ 0 h 472"/>
              <a:gd name="T18" fmla="*/ 208 w 472"/>
              <a:gd name="T19" fmla="*/ 0 h 472"/>
              <a:gd name="T20" fmla="*/ 192 w 472"/>
              <a:gd name="T21" fmla="*/ 64 h 472"/>
              <a:gd name="T22" fmla="*/ 142 w 472"/>
              <a:gd name="T23" fmla="*/ 85 h 472"/>
              <a:gd name="T24" fmla="*/ 88 w 472"/>
              <a:gd name="T25" fmla="*/ 48 h 472"/>
              <a:gd name="T26" fmla="*/ 47 w 472"/>
              <a:gd name="T27" fmla="*/ 88 h 472"/>
              <a:gd name="T28" fmla="*/ 81 w 472"/>
              <a:gd name="T29" fmla="*/ 145 h 472"/>
              <a:gd name="T30" fmla="*/ 61 w 472"/>
              <a:gd name="T31" fmla="*/ 194 h 472"/>
              <a:gd name="T32" fmla="*/ 0 w 472"/>
              <a:gd name="T33" fmla="*/ 206 h 472"/>
              <a:gd name="T34" fmla="*/ 0 w 472"/>
              <a:gd name="T35" fmla="*/ 263 h 472"/>
              <a:gd name="T36" fmla="*/ 61 w 472"/>
              <a:gd name="T37" fmla="*/ 278 h 472"/>
              <a:gd name="T38" fmla="*/ 81 w 472"/>
              <a:gd name="T39" fmla="*/ 327 h 472"/>
              <a:gd name="T40" fmla="*/ 44 w 472"/>
              <a:gd name="T41" fmla="*/ 382 h 472"/>
              <a:gd name="T42" fmla="*/ 84 w 472"/>
              <a:gd name="T43" fmla="*/ 422 h 472"/>
              <a:gd name="T44" fmla="*/ 141 w 472"/>
              <a:gd name="T45" fmla="*/ 388 h 472"/>
              <a:gd name="T46" fmla="*/ 192 w 472"/>
              <a:gd name="T47" fmla="*/ 409 h 472"/>
              <a:gd name="T48" fmla="*/ 205 w 472"/>
              <a:gd name="T49" fmla="*/ 472 h 472"/>
              <a:gd name="T50" fmla="*/ 262 w 472"/>
              <a:gd name="T51" fmla="*/ 472 h 472"/>
              <a:gd name="T52" fmla="*/ 278 w 472"/>
              <a:gd name="T53" fmla="*/ 408 h 472"/>
              <a:gd name="T54" fmla="*/ 324 w 472"/>
              <a:gd name="T55" fmla="*/ 388 h 472"/>
              <a:gd name="T56" fmla="*/ 379 w 472"/>
              <a:gd name="T57" fmla="*/ 424 h 472"/>
              <a:gd name="T58" fmla="*/ 419 w 472"/>
              <a:gd name="T59" fmla="*/ 384 h 472"/>
              <a:gd name="T60" fmla="*/ 385 w 472"/>
              <a:gd name="T61" fmla="*/ 327 h 472"/>
              <a:gd name="T62" fmla="*/ 404 w 472"/>
              <a:gd name="T63" fmla="*/ 279 h 472"/>
              <a:gd name="T64" fmla="*/ 472 w 472"/>
              <a:gd name="T65" fmla="*/ 266 h 472"/>
              <a:gd name="T66" fmla="*/ 235 w 472"/>
              <a:gd name="T67" fmla="*/ 355 h 472"/>
              <a:gd name="T68" fmla="*/ 118 w 472"/>
              <a:gd name="T69" fmla="*/ 239 h 472"/>
              <a:gd name="T70" fmla="*/ 235 w 472"/>
              <a:gd name="T71" fmla="*/ 122 h 472"/>
              <a:gd name="T72" fmla="*/ 352 w 472"/>
              <a:gd name="T73" fmla="*/ 239 h 472"/>
              <a:gd name="T74" fmla="*/ 235 w 472"/>
              <a:gd name="T75" fmla="*/ 35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2" h="472">
                <a:moveTo>
                  <a:pt x="472" y="266"/>
                </a:moveTo>
                <a:cubicBezTo>
                  <a:pt x="472" y="209"/>
                  <a:pt x="472" y="209"/>
                  <a:pt x="472" y="209"/>
                </a:cubicBezTo>
                <a:cubicBezTo>
                  <a:pt x="404" y="192"/>
                  <a:pt x="404" y="192"/>
                  <a:pt x="404" y="192"/>
                </a:cubicBezTo>
                <a:cubicBezTo>
                  <a:pt x="400" y="175"/>
                  <a:pt x="393" y="159"/>
                  <a:pt x="384" y="144"/>
                </a:cubicBezTo>
                <a:cubicBezTo>
                  <a:pt x="420" y="91"/>
                  <a:pt x="420" y="91"/>
                  <a:pt x="420" y="91"/>
                </a:cubicBezTo>
                <a:cubicBezTo>
                  <a:pt x="379" y="50"/>
                  <a:pt x="379" y="50"/>
                  <a:pt x="379" y="50"/>
                </a:cubicBezTo>
                <a:cubicBezTo>
                  <a:pt x="323" y="84"/>
                  <a:pt x="323" y="84"/>
                  <a:pt x="323" y="84"/>
                </a:cubicBezTo>
                <a:cubicBezTo>
                  <a:pt x="309" y="76"/>
                  <a:pt x="294" y="70"/>
                  <a:pt x="277" y="65"/>
                </a:cubicBezTo>
                <a:cubicBezTo>
                  <a:pt x="265" y="0"/>
                  <a:pt x="265" y="0"/>
                  <a:pt x="265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192" y="64"/>
                  <a:pt x="192" y="64"/>
                  <a:pt x="192" y="64"/>
                </a:cubicBezTo>
                <a:cubicBezTo>
                  <a:pt x="174" y="69"/>
                  <a:pt x="157" y="76"/>
                  <a:pt x="142" y="85"/>
                </a:cubicBezTo>
                <a:cubicBezTo>
                  <a:pt x="88" y="48"/>
                  <a:pt x="88" y="48"/>
                  <a:pt x="88" y="48"/>
                </a:cubicBezTo>
                <a:cubicBezTo>
                  <a:pt x="47" y="88"/>
                  <a:pt x="47" y="88"/>
                  <a:pt x="47" y="88"/>
                </a:cubicBezTo>
                <a:cubicBezTo>
                  <a:pt x="81" y="145"/>
                  <a:pt x="81" y="145"/>
                  <a:pt x="81" y="145"/>
                </a:cubicBezTo>
                <a:cubicBezTo>
                  <a:pt x="72" y="160"/>
                  <a:pt x="65" y="177"/>
                  <a:pt x="61" y="194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63"/>
                  <a:pt x="0" y="263"/>
                  <a:pt x="0" y="263"/>
                </a:cubicBezTo>
                <a:cubicBezTo>
                  <a:pt x="61" y="278"/>
                  <a:pt x="61" y="278"/>
                  <a:pt x="61" y="278"/>
                </a:cubicBezTo>
                <a:cubicBezTo>
                  <a:pt x="65" y="295"/>
                  <a:pt x="72" y="312"/>
                  <a:pt x="81" y="327"/>
                </a:cubicBezTo>
                <a:cubicBezTo>
                  <a:pt x="44" y="382"/>
                  <a:pt x="44" y="382"/>
                  <a:pt x="44" y="382"/>
                </a:cubicBezTo>
                <a:cubicBezTo>
                  <a:pt x="84" y="422"/>
                  <a:pt x="84" y="422"/>
                  <a:pt x="84" y="422"/>
                </a:cubicBezTo>
                <a:cubicBezTo>
                  <a:pt x="141" y="388"/>
                  <a:pt x="141" y="388"/>
                  <a:pt x="141" y="388"/>
                </a:cubicBezTo>
                <a:cubicBezTo>
                  <a:pt x="157" y="397"/>
                  <a:pt x="174" y="404"/>
                  <a:pt x="192" y="409"/>
                </a:cubicBezTo>
                <a:cubicBezTo>
                  <a:pt x="205" y="472"/>
                  <a:pt x="205" y="472"/>
                  <a:pt x="205" y="472"/>
                </a:cubicBezTo>
                <a:cubicBezTo>
                  <a:pt x="262" y="472"/>
                  <a:pt x="262" y="472"/>
                  <a:pt x="262" y="472"/>
                </a:cubicBezTo>
                <a:cubicBezTo>
                  <a:pt x="278" y="408"/>
                  <a:pt x="278" y="408"/>
                  <a:pt x="278" y="408"/>
                </a:cubicBezTo>
                <a:cubicBezTo>
                  <a:pt x="294" y="403"/>
                  <a:pt x="310" y="396"/>
                  <a:pt x="324" y="388"/>
                </a:cubicBezTo>
                <a:cubicBezTo>
                  <a:pt x="379" y="424"/>
                  <a:pt x="379" y="424"/>
                  <a:pt x="379" y="424"/>
                </a:cubicBezTo>
                <a:cubicBezTo>
                  <a:pt x="419" y="384"/>
                  <a:pt x="419" y="384"/>
                  <a:pt x="419" y="384"/>
                </a:cubicBezTo>
                <a:cubicBezTo>
                  <a:pt x="385" y="327"/>
                  <a:pt x="385" y="327"/>
                  <a:pt x="385" y="327"/>
                </a:cubicBezTo>
                <a:cubicBezTo>
                  <a:pt x="393" y="312"/>
                  <a:pt x="400" y="296"/>
                  <a:pt x="404" y="279"/>
                </a:cubicBezTo>
                <a:lnTo>
                  <a:pt x="472" y="266"/>
                </a:lnTo>
                <a:close/>
                <a:moveTo>
                  <a:pt x="235" y="355"/>
                </a:moveTo>
                <a:cubicBezTo>
                  <a:pt x="171" y="355"/>
                  <a:pt x="118" y="303"/>
                  <a:pt x="118" y="239"/>
                </a:cubicBezTo>
                <a:cubicBezTo>
                  <a:pt x="118" y="174"/>
                  <a:pt x="171" y="122"/>
                  <a:pt x="235" y="122"/>
                </a:cubicBezTo>
                <a:cubicBezTo>
                  <a:pt x="299" y="122"/>
                  <a:pt x="352" y="174"/>
                  <a:pt x="352" y="239"/>
                </a:cubicBezTo>
                <a:cubicBezTo>
                  <a:pt x="352" y="303"/>
                  <a:pt x="299" y="355"/>
                  <a:pt x="235" y="355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42"/>
          <p:cNvSpPr>
            <a:spLocks noEditPoints="1"/>
          </p:cNvSpPr>
          <p:nvPr/>
        </p:nvSpPr>
        <p:spPr bwMode="auto">
          <a:xfrm>
            <a:off x="10863263" y="2808288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47"/>
          <p:cNvSpPr>
            <a:spLocks noEditPoints="1"/>
          </p:cNvSpPr>
          <p:nvPr/>
        </p:nvSpPr>
        <p:spPr bwMode="auto">
          <a:xfrm>
            <a:off x="11339513" y="4449763"/>
            <a:ext cx="2273300" cy="2197100"/>
          </a:xfrm>
          <a:custGeom>
            <a:avLst/>
            <a:gdLst>
              <a:gd name="T0" fmla="*/ 550 w 785"/>
              <a:gd name="T1" fmla="*/ 34 h 759"/>
              <a:gd name="T2" fmla="*/ 491 w 785"/>
              <a:gd name="T3" fmla="*/ 60 h 759"/>
              <a:gd name="T4" fmla="*/ 443 w 785"/>
              <a:gd name="T5" fmla="*/ 56 h 759"/>
              <a:gd name="T6" fmla="*/ 444 w 785"/>
              <a:gd name="T7" fmla="*/ 115 h 759"/>
              <a:gd name="T8" fmla="*/ 401 w 785"/>
              <a:gd name="T9" fmla="*/ 74 h 759"/>
              <a:gd name="T10" fmla="*/ 370 w 785"/>
              <a:gd name="T11" fmla="*/ 112 h 759"/>
              <a:gd name="T12" fmla="*/ 311 w 785"/>
              <a:gd name="T13" fmla="*/ 138 h 759"/>
              <a:gd name="T14" fmla="*/ 263 w 785"/>
              <a:gd name="T15" fmla="*/ 134 h 759"/>
              <a:gd name="T16" fmla="*/ 264 w 785"/>
              <a:gd name="T17" fmla="*/ 194 h 759"/>
              <a:gd name="T18" fmla="*/ 221 w 785"/>
              <a:gd name="T19" fmla="*/ 153 h 759"/>
              <a:gd name="T20" fmla="*/ 191 w 785"/>
              <a:gd name="T21" fmla="*/ 190 h 759"/>
              <a:gd name="T22" fmla="*/ 132 w 785"/>
              <a:gd name="T23" fmla="*/ 216 h 759"/>
              <a:gd name="T24" fmla="*/ 83 w 785"/>
              <a:gd name="T25" fmla="*/ 213 h 759"/>
              <a:gd name="T26" fmla="*/ 84 w 785"/>
              <a:gd name="T27" fmla="*/ 272 h 759"/>
              <a:gd name="T28" fmla="*/ 42 w 785"/>
              <a:gd name="T29" fmla="*/ 231 h 759"/>
              <a:gd name="T30" fmla="*/ 197 w 785"/>
              <a:gd name="T31" fmla="*/ 701 h 759"/>
              <a:gd name="T32" fmla="*/ 726 w 785"/>
              <a:gd name="T33" fmla="*/ 557 h 759"/>
              <a:gd name="T34" fmla="*/ 570 w 785"/>
              <a:gd name="T35" fmla="*/ 0 h 759"/>
              <a:gd name="T36" fmla="*/ 698 w 785"/>
              <a:gd name="T37" fmla="*/ 399 h 759"/>
              <a:gd name="T38" fmla="*/ 195 w 785"/>
              <a:gd name="T39" fmla="*/ 610 h 759"/>
              <a:gd name="T40" fmla="*/ 692 w 785"/>
              <a:gd name="T41" fmla="*/ 386 h 759"/>
              <a:gd name="T42" fmla="*/ 698 w 785"/>
              <a:gd name="T43" fmla="*/ 399 h 759"/>
              <a:gd name="T44" fmla="*/ 173 w 785"/>
              <a:gd name="T45" fmla="*/ 541 h 759"/>
              <a:gd name="T46" fmla="*/ 167 w 785"/>
              <a:gd name="T47" fmla="*/ 528 h 759"/>
              <a:gd name="T48" fmla="*/ 670 w 785"/>
              <a:gd name="T49" fmla="*/ 316 h 759"/>
              <a:gd name="T50" fmla="*/ 634 w 785"/>
              <a:gd name="T51" fmla="*/ 253 h 759"/>
              <a:gd name="T52" fmla="*/ 131 w 785"/>
              <a:gd name="T53" fmla="*/ 465 h 759"/>
              <a:gd name="T54" fmla="*/ 629 w 785"/>
              <a:gd name="T55" fmla="*/ 240 h 759"/>
              <a:gd name="T56" fmla="*/ 634 w 785"/>
              <a:gd name="T57" fmla="*/ 253 h 759"/>
              <a:gd name="T58" fmla="*/ 109 w 785"/>
              <a:gd name="T59" fmla="*/ 396 h 759"/>
              <a:gd name="T60" fmla="*/ 103 w 785"/>
              <a:gd name="T61" fmla="*/ 382 h 759"/>
              <a:gd name="T62" fmla="*/ 607 w 785"/>
              <a:gd name="T63" fmla="*/ 171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85" h="759">
                <a:moveTo>
                  <a:pt x="532" y="17"/>
                </a:moveTo>
                <a:cubicBezTo>
                  <a:pt x="540" y="20"/>
                  <a:pt x="546" y="26"/>
                  <a:pt x="550" y="34"/>
                </a:cubicBezTo>
                <a:cubicBezTo>
                  <a:pt x="557" y="50"/>
                  <a:pt x="549" y="69"/>
                  <a:pt x="533" y="76"/>
                </a:cubicBezTo>
                <a:cubicBezTo>
                  <a:pt x="517" y="83"/>
                  <a:pt x="498" y="76"/>
                  <a:pt x="491" y="60"/>
                </a:cubicBezTo>
                <a:cubicBezTo>
                  <a:pt x="487" y="51"/>
                  <a:pt x="487" y="43"/>
                  <a:pt x="490" y="35"/>
                </a:cubicBezTo>
                <a:cubicBezTo>
                  <a:pt x="443" y="56"/>
                  <a:pt x="443" y="56"/>
                  <a:pt x="443" y="56"/>
                </a:cubicBezTo>
                <a:cubicBezTo>
                  <a:pt x="450" y="59"/>
                  <a:pt x="457" y="65"/>
                  <a:pt x="460" y="73"/>
                </a:cubicBezTo>
                <a:cubicBezTo>
                  <a:pt x="467" y="89"/>
                  <a:pt x="460" y="108"/>
                  <a:pt x="444" y="115"/>
                </a:cubicBezTo>
                <a:cubicBezTo>
                  <a:pt x="427" y="122"/>
                  <a:pt x="408" y="115"/>
                  <a:pt x="401" y="99"/>
                </a:cubicBezTo>
                <a:cubicBezTo>
                  <a:pt x="398" y="91"/>
                  <a:pt x="398" y="82"/>
                  <a:pt x="401" y="74"/>
                </a:cubicBezTo>
                <a:cubicBezTo>
                  <a:pt x="352" y="95"/>
                  <a:pt x="352" y="95"/>
                  <a:pt x="352" y="95"/>
                </a:cubicBezTo>
                <a:cubicBezTo>
                  <a:pt x="360" y="98"/>
                  <a:pt x="366" y="104"/>
                  <a:pt x="370" y="112"/>
                </a:cubicBezTo>
                <a:cubicBezTo>
                  <a:pt x="377" y="129"/>
                  <a:pt x="370" y="147"/>
                  <a:pt x="353" y="155"/>
                </a:cubicBezTo>
                <a:cubicBezTo>
                  <a:pt x="337" y="162"/>
                  <a:pt x="318" y="154"/>
                  <a:pt x="311" y="138"/>
                </a:cubicBezTo>
                <a:cubicBezTo>
                  <a:pt x="308" y="130"/>
                  <a:pt x="308" y="121"/>
                  <a:pt x="311" y="113"/>
                </a:cubicBezTo>
                <a:cubicBezTo>
                  <a:pt x="263" y="134"/>
                  <a:pt x="263" y="134"/>
                  <a:pt x="263" y="134"/>
                </a:cubicBezTo>
                <a:cubicBezTo>
                  <a:pt x="270" y="137"/>
                  <a:pt x="277" y="143"/>
                  <a:pt x="280" y="151"/>
                </a:cubicBezTo>
                <a:cubicBezTo>
                  <a:pt x="287" y="168"/>
                  <a:pt x="280" y="187"/>
                  <a:pt x="264" y="194"/>
                </a:cubicBezTo>
                <a:cubicBezTo>
                  <a:pt x="247" y="201"/>
                  <a:pt x="228" y="193"/>
                  <a:pt x="221" y="177"/>
                </a:cubicBezTo>
                <a:cubicBezTo>
                  <a:pt x="218" y="169"/>
                  <a:pt x="218" y="160"/>
                  <a:pt x="221" y="153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81" y="176"/>
                  <a:pt x="187" y="182"/>
                  <a:pt x="191" y="190"/>
                </a:cubicBezTo>
                <a:cubicBezTo>
                  <a:pt x="198" y="207"/>
                  <a:pt x="190" y="226"/>
                  <a:pt x="174" y="233"/>
                </a:cubicBezTo>
                <a:cubicBezTo>
                  <a:pt x="158" y="240"/>
                  <a:pt x="139" y="232"/>
                  <a:pt x="132" y="216"/>
                </a:cubicBezTo>
                <a:cubicBezTo>
                  <a:pt x="128" y="208"/>
                  <a:pt x="128" y="199"/>
                  <a:pt x="131" y="192"/>
                </a:cubicBezTo>
                <a:cubicBezTo>
                  <a:pt x="83" y="213"/>
                  <a:pt x="83" y="213"/>
                  <a:pt x="83" y="213"/>
                </a:cubicBezTo>
                <a:cubicBezTo>
                  <a:pt x="91" y="216"/>
                  <a:pt x="97" y="221"/>
                  <a:pt x="101" y="230"/>
                </a:cubicBezTo>
                <a:cubicBezTo>
                  <a:pt x="108" y="246"/>
                  <a:pt x="101" y="265"/>
                  <a:pt x="84" y="272"/>
                </a:cubicBezTo>
                <a:cubicBezTo>
                  <a:pt x="68" y="279"/>
                  <a:pt x="49" y="271"/>
                  <a:pt x="42" y="255"/>
                </a:cubicBezTo>
                <a:cubicBezTo>
                  <a:pt x="39" y="247"/>
                  <a:pt x="39" y="238"/>
                  <a:pt x="42" y="231"/>
                </a:cubicBezTo>
                <a:cubicBezTo>
                  <a:pt x="0" y="249"/>
                  <a:pt x="0" y="249"/>
                  <a:pt x="0" y="249"/>
                </a:cubicBezTo>
                <a:cubicBezTo>
                  <a:pt x="197" y="701"/>
                  <a:pt x="197" y="701"/>
                  <a:pt x="197" y="701"/>
                </a:cubicBezTo>
                <a:cubicBezTo>
                  <a:pt x="215" y="741"/>
                  <a:pt x="261" y="759"/>
                  <a:pt x="302" y="742"/>
                </a:cubicBezTo>
                <a:cubicBezTo>
                  <a:pt x="726" y="557"/>
                  <a:pt x="726" y="557"/>
                  <a:pt x="726" y="557"/>
                </a:cubicBezTo>
                <a:cubicBezTo>
                  <a:pt x="766" y="539"/>
                  <a:pt x="785" y="492"/>
                  <a:pt x="767" y="452"/>
                </a:cubicBezTo>
                <a:cubicBezTo>
                  <a:pt x="570" y="0"/>
                  <a:pt x="570" y="0"/>
                  <a:pt x="570" y="0"/>
                </a:cubicBezTo>
                <a:lnTo>
                  <a:pt x="532" y="17"/>
                </a:lnTo>
                <a:close/>
                <a:moveTo>
                  <a:pt x="698" y="399"/>
                </a:moveTo>
                <a:cubicBezTo>
                  <a:pt x="204" y="614"/>
                  <a:pt x="204" y="614"/>
                  <a:pt x="204" y="614"/>
                </a:cubicBezTo>
                <a:cubicBezTo>
                  <a:pt x="201" y="616"/>
                  <a:pt x="196" y="614"/>
                  <a:pt x="195" y="610"/>
                </a:cubicBezTo>
                <a:cubicBezTo>
                  <a:pt x="193" y="607"/>
                  <a:pt x="195" y="602"/>
                  <a:pt x="198" y="601"/>
                </a:cubicBezTo>
                <a:cubicBezTo>
                  <a:pt x="692" y="386"/>
                  <a:pt x="692" y="386"/>
                  <a:pt x="692" y="386"/>
                </a:cubicBezTo>
                <a:cubicBezTo>
                  <a:pt x="696" y="384"/>
                  <a:pt x="700" y="386"/>
                  <a:pt x="702" y="389"/>
                </a:cubicBezTo>
                <a:cubicBezTo>
                  <a:pt x="703" y="393"/>
                  <a:pt x="702" y="397"/>
                  <a:pt x="698" y="399"/>
                </a:cubicBezTo>
                <a:close/>
                <a:moveTo>
                  <a:pt x="666" y="326"/>
                </a:moveTo>
                <a:cubicBezTo>
                  <a:pt x="173" y="541"/>
                  <a:pt x="173" y="541"/>
                  <a:pt x="173" y="541"/>
                </a:cubicBezTo>
                <a:cubicBezTo>
                  <a:pt x="169" y="543"/>
                  <a:pt x="165" y="541"/>
                  <a:pt x="163" y="538"/>
                </a:cubicBezTo>
                <a:cubicBezTo>
                  <a:pt x="161" y="534"/>
                  <a:pt x="163" y="529"/>
                  <a:pt x="167" y="528"/>
                </a:cubicBezTo>
                <a:cubicBezTo>
                  <a:pt x="660" y="313"/>
                  <a:pt x="660" y="313"/>
                  <a:pt x="660" y="313"/>
                </a:cubicBezTo>
                <a:cubicBezTo>
                  <a:pt x="664" y="311"/>
                  <a:pt x="668" y="313"/>
                  <a:pt x="670" y="316"/>
                </a:cubicBezTo>
                <a:cubicBezTo>
                  <a:pt x="672" y="320"/>
                  <a:pt x="670" y="325"/>
                  <a:pt x="666" y="326"/>
                </a:cubicBezTo>
                <a:close/>
                <a:moveTo>
                  <a:pt x="634" y="253"/>
                </a:moveTo>
                <a:cubicBezTo>
                  <a:pt x="141" y="469"/>
                  <a:pt x="141" y="469"/>
                  <a:pt x="141" y="469"/>
                </a:cubicBezTo>
                <a:cubicBezTo>
                  <a:pt x="137" y="470"/>
                  <a:pt x="133" y="468"/>
                  <a:pt x="131" y="465"/>
                </a:cubicBezTo>
                <a:cubicBezTo>
                  <a:pt x="130" y="461"/>
                  <a:pt x="131" y="457"/>
                  <a:pt x="135" y="455"/>
                </a:cubicBezTo>
                <a:cubicBezTo>
                  <a:pt x="629" y="240"/>
                  <a:pt x="629" y="240"/>
                  <a:pt x="629" y="240"/>
                </a:cubicBezTo>
                <a:cubicBezTo>
                  <a:pt x="632" y="238"/>
                  <a:pt x="637" y="240"/>
                  <a:pt x="638" y="244"/>
                </a:cubicBezTo>
                <a:cubicBezTo>
                  <a:pt x="640" y="247"/>
                  <a:pt x="638" y="252"/>
                  <a:pt x="634" y="253"/>
                </a:cubicBezTo>
                <a:close/>
                <a:moveTo>
                  <a:pt x="603" y="181"/>
                </a:moveTo>
                <a:cubicBezTo>
                  <a:pt x="109" y="396"/>
                  <a:pt x="109" y="396"/>
                  <a:pt x="109" y="396"/>
                </a:cubicBezTo>
                <a:cubicBezTo>
                  <a:pt x="105" y="397"/>
                  <a:pt x="101" y="396"/>
                  <a:pt x="99" y="392"/>
                </a:cubicBezTo>
                <a:cubicBezTo>
                  <a:pt x="98" y="388"/>
                  <a:pt x="100" y="384"/>
                  <a:pt x="103" y="382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01" y="166"/>
                  <a:pt x="605" y="167"/>
                  <a:pt x="607" y="171"/>
                </a:cubicBezTo>
                <a:cubicBezTo>
                  <a:pt x="608" y="175"/>
                  <a:pt x="606" y="179"/>
                  <a:pt x="603" y="181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96" name="Freeform 51"/>
            <p:cNvSpPr>
              <a:spLocks/>
            </p:cNvSpPr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2"/>
            <p:cNvSpPr>
              <a:spLocks/>
            </p:cNvSpPr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3"/>
            <p:cNvSpPr>
              <a:spLocks/>
            </p:cNvSpPr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4"/>
            <p:cNvSpPr>
              <a:spLocks noEditPoints="1"/>
            </p:cNvSpPr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 rot="20487497">
            <a:off x="-250825" y="119063"/>
            <a:ext cx="2279651" cy="2986088"/>
            <a:chOff x="-250825" y="119063"/>
            <a:chExt cx="2279651" cy="2986088"/>
          </a:xfrm>
          <a:solidFill>
            <a:schemeClr val="accent1">
              <a:alpha val="20000"/>
            </a:schemeClr>
          </a:solidFill>
        </p:grpSpPr>
        <p:sp>
          <p:nvSpPr>
            <p:cNvPr id="104" name="Freeform 58"/>
            <p:cNvSpPr>
              <a:spLocks/>
            </p:cNvSpPr>
            <p:nvPr/>
          </p:nvSpPr>
          <p:spPr bwMode="auto">
            <a:xfrm>
              <a:off x="-250825" y="119063"/>
              <a:ext cx="2279651" cy="2986088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-246062" y="163513"/>
              <a:ext cx="2132013" cy="20256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A9A81C-7125-44A3-92DD-81307A46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E07-69FA-408C-9F42-3113394B74FF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715EF2-14A0-4FA4-AE6B-9E898E8F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6E22CD-1634-45B2-A601-C9E681B8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D11296-585E-47A2-8939-F9C02A43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A37050D-1F68-44CC-8003-8EB4C074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AFEAA5F-CB79-47EE-9BFC-9BE3DCB5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7377814-E5E5-4F25-AED8-753C9A02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3474-FC95-4A82-BE3D-6658F5EA364D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6261BD6-72DA-4868-A86A-0A40201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29E8209-73A4-4E21-987C-D8E8A88B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致谢 感恩</a:t>
            </a:r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A5718C0B-430A-4658-BB5B-CC9593828053}" type="datetime2">
              <a:rPr lang="zh-CN" altLang="en-US" smtClean="0"/>
              <a:t>2017年4月28日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247556"/>
            <a:ext cx="10801350" cy="492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FB45-9B13-4A44-B97D-617DCEEB3FC6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37" name="ShockwaveFlash1" r:id="rId9" imgW="2602080" imgH="838080"/>
        </mc:Choice>
        <mc:Fallback>
          <p:control name="ShockwaveFlash1" r:id="rId9" imgW="2602080" imgH="838080">
            <p:pic>
              <p:nvPicPr>
                <p:cNvPr id="21" name="ShockwaveFlash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89476" y="6019801"/>
                  <a:ext cx="2602523" cy="8381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446088" indent="-446088" algn="l" defTabSz="914354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0113" indent="-442913" algn="l" defTabSz="914354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35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会议将在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点准时开始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周视频会议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范崇星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3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本周重要工作汇报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周四下午参加出国留学培训。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u="sng" dirty="0"/>
              <a:t>财产</a:t>
            </a:r>
            <a:r>
              <a:rPr lang="zh-CN" altLang="en-US" u="sng" dirty="0" smtClean="0"/>
              <a:t>安全</a:t>
            </a:r>
            <a:endParaRPr lang="en-US" altLang="zh-CN" u="sng" dirty="0" smtClean="0"/>
          </a:p>
          <a:p>
            <a:r>
              <a:rPr lang="zh-CN" altLang="en-US" dirty="0" smtClean="0"/>
              <a:t>在闹市区、人流聚集处注意财产安全，保护好贵重物品，尽量不要带。</a:t>
            </a:r>
            <a:endParaRPr lang="en-US" altLang="zh-CN" dirty="0" smtClean="0"/>
          </a:p>
          <a:p>
            <a:r>
              <a:rPr lang="zh-CN" altLang="en-US" dirty="0" smtClean="0"/>
              <a:t>出门避免携带大额现金，可带少许零钱，如发生失窃等问题，应及时报告。</a:t>
            </a:r>
            <a:endParaRPr lang="en-US" altLang="zh-CN" dirty="0" smtClean="0"/>
          </a:p>
          <a:p>
            <a:r>
              <a:rPr lang="zh-CN" altLang="en-US" dirty="0"/>
              <a:t>注意自己</a:t>
            </a:r>
            <a:r>
              <a:rPr lang="zh-CN" altLang="en-US" dirty="0" smtClean="0"/>
              <a:t>护照、信用卡信息。</a:t>
            </a:r>
            <a:endParaRPr lang="en-US" altLang="zh-CN" dirty="0" smtClean="0"/>
          </a:p>
          <a:p>
            <a:r>
              <a:rPr lang="zh-CN" altLang="en-US" dirty="0"/>
              <a:t>出门门</a:t>
            </a:r>
            <a:r>
              <a:rPr lang="zh-CN" altLang="en-US" dirty="0" smtClean="0"/>
              <a:t>窗锁好。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本周重要工作汇报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周四下午参加出国留学培训。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u="sng" dirty="0" smtClean="0"/>
              <a:t>网络安全</a:t>
            </a:r>
            <a:endParaRPr lang="en-US" altLang="zh-CN" u="sng" dirty="0" smtClean="0"/>
          </a:p>
          <a:p>
            <a:r>
              <a:rPr lang="zh-CN" altLang="en-US" dirty="0" smtClean="0"/>
              <a:t>不要在网上随意下载文件，国外对知识产权的保护非常严格。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期末考试安排和期末成绩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678586"/>
              </p:ext>
            </p:extLst>
          </p:nvPr>
        </p:nvGraphicFramePr>
        <p:xfrm>
          <a:off x="695325" y="1586279"/>
          <a:ext cx="10801352" cy="4251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74408"/>
                <a:gridCol w="1168400"/>
                <a:gridCol w="4258206"/>
                <a:gridCol w="2700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课程性质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考试时间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状态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考试成绩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空气污染气象学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选修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期末总评：</a:t>
                      </a:r>
                      <a:r>
                        <a:rPr lang="en-US" altLang="zh-CN" strike="noStrike" dirty="0" smtClean="0"/>
                        <a:t>90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trike="noStrik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边界层气象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选修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考试已经结束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云和降水物理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选修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考试已经结束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天气分析与预报技术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核心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trike="noStrike" dirty="0" smtClean="0"/>
                        <a:t>考试已经结束</a:t>
                      </a:r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trike="noStrik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雷达气象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日（周二）</a:t>
                      </a:r>
                      <a:r>
                        <a:rPr lang="en-US" altLang="zh-CN" dirty="0" smtClean="0"/>
                        <a:t>8:00-10:00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毛泽东思想和中国特色社会主义理论体系概论（理论部分）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28</a:t>
                      </a:r>
                      <a:r>
                        <a:rPr lang="zh-CN" altLang="en-US" dirty="0" smtClean="0"/>
                        <a:t>日（周四）</a:t>
                      </a:r>
                      <a:r>
                        <a:rPr lang="en-US" altLang="zh-CN" dirty="0" smtClean="0"/>
                        <a:t>14:00-16:00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现代气候学基础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核心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日（周五）</a:t>
                      </a:r>
                      <a:r>
                        <a:rPr lang="en-US" altLang="zh-CN" dirty="0" smtClean="0"/>
                        <a:t>14:00-16:00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数值天气预报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核心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日（周六）</a:t>
                      </a:r>
                      <a:r>
                        <a:rPr lang="en-US" altLang="zh-CN" dirty="0" smtClean="0"/>
                        <a:t>14:00-16:00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气象统计预报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核心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日（周日）</a:t>
                      </a:r>
                      <a:r>
                        <a:rPr lang="en-US" altLang="zh-CN" dirty="0" smtClean="0"/>
                        <a:t>14:00-16:00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715001" y="1972235"/>
            <a:ext cx="345142" cy="3227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马上要去加拿大啦！</a:t>
            </a:r>
            <a:endParaRPr lang="zh-CN" altLang="en-US" dirty="0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6304" y="1247775"/>
            <a:ext cx="6339392" cy="492918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4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马上要去加拿大啦！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1234928"/>
            <a:ext cx="8494662" cy="4969169"/>
          </a:xfrm>
        </p:spPr>
      </p:pic>
    </p:spTree>
    <p:extLst>
      <p:ext uri="{BB962C8B-B14F-4D97-AF65-F5344CB8AC3E}">
        <p14:creationId xmlns:p14="http://schemas.microsoft.com/office/powerpoint/2010/main" val="80664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马上要去加拿大啦！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1239851"/>
            <a:ext cx="8499527" cy="49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6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马上要去加拿大啦！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1266505"/>
            <a:ext cx="8448675" cy="49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866293"/>
            <a:ext cx="4049905" cy="873858"/>
          </a:xfrm>
        </p:spPr>
        <p:txBody>
          <a:bodyPr/>
          <a:lstStyle/>
          <a:p>
            <a:r>
              <a:rPr lang="zh-CN" altLang="en-US" sz="3600" dirty="0"/>
              <a:t>本学期总结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E07-69FA-408C-9F42-3113394B74FF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暑期加拿大实习项目准备工作稳步进行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月份开始准备加拿大签证，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月底提交。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月上旬得到初审结果并提交护照。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月中旬办妥签证。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加方（</a:t>
            </a:r>
            <a:r>
              <a:rPr lang="en-US" altLang="zh-CN" dirty="0" err="1" smtClean="0"/>
              <a:t>Mitacs</a:t>
            </a:r>
            <a:r>
              <a:rPr lang="zh-CN" altLang="en-US" dirty="0" smtClean="0"/>
              <a:t>）在五月初提供了辅导员信息，办妥了保险，提升学费补助额度至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加元。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CSC</a:t>
            </a:r>
            <a:r>
              <a:rPr lang="zh-CN" altLang="en-US" dirty="0" smtClean="0"/>
              <a:t>在五月初公布了录取通知。之后进行了机票预订、协议书公证、兑钞、签证费报销等工作。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加方导师提供了文献材料等，做好实习的前期工作。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与留学中介签订了合同，为出国留学之路开了新篇。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日进行了</a:t>
            </a:r>
            <a:r>
              <a:rPr lang="en-US" altLang="zh-CN" dirty="0" smtClean="0"/>
              <a:t>GRE</a:t>
            </a:r>
            <a:r>
              <a:rPr lang="zh-CN" altLang="en-US" dirty="0" smtClean="0"/>
              <a:t>考试，取得了数学</a:t>
            </a:r>
            <a:r>
              <a:rPr lang="en-US" altLang="zh-CN" dirty="0" smtClean="0"/>
              <a:t>170</a:t>
            </a:r>
            <a:r>
              <a:rPr lang="zh-CN" altLang="en-US" dirty="0" smtClean="0"/>
              <a:t>、语文</a:t>
            </a:r>
            <a:r>
              <a:rPr lang="en-US" altLang="zh-CN" dirty="0" smtClean="0"/>
              <a:t>153</a:t>
            </a:r>
            <a:r>
              <a:rPr lang="zh-CN" altLang="en-US" dirty="0" smtClean="0"/>
              <a:t>、作文</a:t>
            </a:r>
            <a:r>
              <a:rPr lang="en-US" altLang="zh-CN" dirty="0" smtClean="0"/>
              <a:t>4.0</a:t>
            </a:r>
            <a:r>
              <a:rPr lang="zh-CN" altLang="en-US" dirty="0" smtClean="0"/>
              <a:t>分的好成绩。在</a:t>
            </a:r>
            <a:r>
              <a:rPr lang="en-US" altLang="zh-CN" dirty="0" smtClean="0"/>
              <a:t>GRE</a:t>
            </a:r>
            <a:r>
              <a:rPr lang="zh-CN" altLang="en-US" dirty="0"/>
              <a:t>备考过程</a:t>
            </a:r>
            <a:r>
              <a:rPr lang="zh-CN" altLang="en-US" dirty="0" smtClean="0"/>
              <a:t>中还经历了一些小波折。</a:t>
            </a:r>
            <a:endParaRPr lang="en-US" altLang="zh-CN" dirty="0" smtClean="0"/>
          </a:p>
          <a:p>
            <a:r>
              <a:rPr lang="zh-CN" altLang="en-US" dirty="0" smtClean="0"/>
              <a:t>与罗蓓、姚琳二人加上</a:t>
            </a:r>
            <a:r>
              <a:rPr lang="en-US" altLang="zh-CN" dirty="0" smtClean="0"/>
              <a:t>Adams</a:t>
            </a:r>
            <a:r>
              <a:rPr lang="zh-CN" altLang="en-US" dirty="0"/>
              <a:t>外</a:t>
            </a:r>
            <a:r>
              <a:rPr lang="zh-CN" altLang="en-US" dirty="0" smtClean="0"/>
              <a:t>教进行口语练习。非常愉快的练习，到本学期口语练习就全部结束了。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5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本学期剩余 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en-US" altLang="zh-CN" dirty="0" smtClean="0"/>
              <a:t> 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28" name="内容占位符 2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本周五进行了云和降水物理期末展示。</a:t>
            </a:r>
            <a:endParaRPr lang="en-US" altLang="zh-CN" dirty="0" smtClean="0"/>
          </a:p>
          <a:p>
            <a:r>
              <a:rPr lang="zh-CN" altLang="en-US" dirty="0" smtClean="0"/>
              <a:t>今天的视频会议大约持续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分钟。</a:t>
            </a:r>
            <a:endParaRPr lang="en-US" altLang="zh-CN" dirty="0" smtClean="0"/>
          </a:p>
          <a:p>
            <a:endParaRPr lang="en-US" altLang="zh-CN" dirty="0"/>
          </a:p>
          <a:p>
            <a:pPr>
              <a:tabLst>
                <a:tab pos="3946525" algn="l"/>
                <a:tab pos="6008688" algn="l"/>
                <a:tab pos="7716838" algn="l"/>
              </a:tabLst>
            </a:pPr>
            <a:r>
              <a:rPr lang="zh-CN" altLang="en-US" dirty="0" smtClean="0"/>
              <a:t>现代气候学基础</a:t>
            </a:r>
            <a:r>
              <a:rPr lang="en-US" altLang="zh-CN" dirty="0" smtClean="0"/>
              <a:t>	</a:t>
            </a:r>
            <a:r>
              <a:rPr lang="zh-CN" altLang="en-US" b="1" dirty="0" smtClean="0">
                <a:solidFill>
                  <a:srgbClr val="00B050"/>
                </a:solidFill>
              </a:rPr>
              <a:t>完结撒花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>
              <a:tabLst>
                <a:tab pos="3946525" algn="l"/>
                <a:tab pos="6008688" algn="l"/>
                <a:tab pos="7716838" algn="l"/>
              </a:tabLst>
            </a:pPr>
            <a:r>
              <a:rPr lang="zh-CN" altLang="en-US" dirty="0" smtClean="0"/>
              <a:t>气象统计预报</a:t>
            </a:r>
            <a:r>
              <a:rPr lang="en-US" altLang="zh-CN" dirty="0" smtClean="0"/>
              <a:t>	</a:t>
            </a:r>
            <a:r>
              <a:rPr lang="zh-CN" altLang="en-US" b="1" dirty="0">
                <a:solidFill>
                  <a:srgbClr val="00B050"/>
                </a:solidFill>
              </a:rPr>
              <a:t>完结撒花</a:t>
            </a:r>
            <a:endParaRPr lang="en-US" altLang="zh-CN" dirty="0" smtClean="0"/>
          </a:p>
          <a:p>
            <a:pPr>
              <a:tabLst>
                <a:tab pos="3946525" algn="l"/>
                <a:tab pos="6008688" algn="l"/>
                <a:tab pos="7716838" algn="l"/>
              </a:tabLst>
            </a:pPr>
            <a:r>
              <a:rPr lang="zh-CN" altLang="en-US" dirty="0" smtClean="0"/>
              <a:t>数值天气预报</a:t>
            </a:r>
            <a:r>
              <a:rPr lang="en-US" altLang="zh-CN" dirty="0" smtClean="0"/>
              <a:t>	</a:t>
            </a:r>
            <a:r>
              <a:rPr lang="zh-CN" altLang="en-US" b="1" dirty="0">
                <a:solidFill>
                  <a:srgbClr val="00B050"/>
                </a:solidFill>
              </a:rPr>
              <a:t>完结撒花</a:t>
            </a:r>
            <a:endParaRPr lang="en-US" altLang="zh-CN" dirty="0" smtClean="0"/>
          </a:p>
          <a:p>
            <a:pPr>
              <a:tabLst>
                <a:tab pos="3946525" algn="l"/>
                <a:tab pos="6008688" algn="l"/>
                <a:tab pos="7716838" algn="l"/>
              </a:tabLst>
            </a:pPr>
            <a:r>
              <a:rPr lang="zh-CN" altLang="en-US" dirty="0" smtClean="0"/>
              <a:t>毛概</a:t>
            </a:r>
            <a:r>
              <a:rPr lang="en-US" altLang="zh-CN" dirty="0" smtClean="0"/>
              <a:t>	</a:t>
            </a:r>
            <a:r>
              <a:rPr lang="zh-CN" altLang="en-US" b="1" dirty="0">
                <a:solidFill>
                  <a:srgbClr val="00B050"/>
                </a:solidFill>
              </a:rPr>
              <a:t>完结撒花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tabLst>
                <a:tab pos="3946525" algn="l"/>
                <a:tab pos="6008688" algn="l"/>
                <a:tab pos="7716838" algn="l"/>
              </a:tabLst>
            </a:pPr>
            <a:r>
              <a:rPr lang="zh-CN" altLang="en-US" dirty="0" smtClean="0"/>
              <a:t>天气分析与预报</a:t>
            </a:r>
            <a:r>
              <a:rPr lang="en-US" altLang="zh-CN" dirty="0" smtClean="0"/>
              <a:t>	</a:t>
            </a:r>
            <a:r>
              <a:rPr lang="zh-CN" altLang="en-US" b="1" dirty="0">
                <a:solidFill>
                  <a:srgbClr val="00B050"/>
                </a:solidFill>
              </a:rPr>
              <a:t>完结撒花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tabLst>
                <a:tab pos="3946525" algn="l"/>
                <a:tab pos="6008688" algn="l"/>
                <a:tab pos="7716838" algn="l"/>
              </a:tabLst>
            </a:pPr>
            <a:r>
              <a:rPr lang="zh-CN" altLang="en-US" dirty="0" smtClean="0"/>
              <a:t>雷达气象</a:t>
            </a:r>
            <a:r>
              <a:rPr lang="en-US" altLang="zh-CN" dirty="0" smtClean="0"/>
              <a:t>	</a:t>
            </a:r>
            <a:r>
              <a:rPr lang="zh-CN" altLang="en-US" b="1" dirty="0">
                <a:solidFill>
                  <a:srgbClr val="00B050"/>
                </a:solidFill>
              </a:rPr>
              <a:t>完结撒</a:t>
            </a:r>
            <a:r>
              <a:rPr lang="zh-CN" altLang="en-US" b="1" dirty="0" smtClean="0">
                <a:solidFill>
                  <a:srgbClr val="00B050"/>
                </a:solidFill>
              </a:rPr>
              <a:t>花</a:t>
            </a:r>
            <a:endParaRPr lang="en-US" altLang="zh-CN" dirty="0" smtClean="0"/>
          </a:p>
          <a:p>
            <a:pPr>
              <a:tabLst>
                <a:tab pos="3946525" algn="l"/>
                <a:tab pos="6008688" algn="l"/>
                <a:tab pos="7716838" algn="l"/>
              </a:tabLst>
            </a:pPr>
            <a:r>
              <a:rPr lang="zh-CN" altLang="en-US" dirty="0" smtClean="0"/>
              <a:t>云和降水物理</a:t>
            </a:r>
            <a:r>
              <a:rPr lang="en-US" altLang="zh-CN" dirty="0" smtClean="0"/>
              <a:t>	</a:t>
            </a:r>
            <a:r>
              <a:rPr lang="zh-CN" altLang="en-US" b="1" dirty="0">
                <a:solidFill>
                  <a:srgbClr val="00B050"/>
                </a:solidFill>
              </a:rPr>
              <a:t>完结撒</a:t>
            </a:r>
            <a:r>
              <a:rPr lang="zh-CN" altLang="en-US" b="1" dirty="0" smtClean="0">
                <a:solidFill>
                  <a:srgbClr val="00B050"/>
                </a:solidFill>
              </a:rPr>
              <a:t>花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E07-69FA-408C-9F42-3113394B74FF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80788" y="493907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60693" y="4922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71442" y="493907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26115" y="493907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6769" y="493907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62096" y="493907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07423" y="493907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52750" y="4922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798077" y="4922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043404" y="4922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288731" y="4922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534058" y="4922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774621" y="4922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19948" y="4922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267657" y="4922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512984" y="492552"/>
            <a:ext cx="245327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006020" y="492252"/>
            <a:ext cx="245327" cy="36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52539" y="492252"/>
            <a:ext cx="245327" cy="36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8F9FF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F9FF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月中旬美赛出结果，我、姚琳、尤飞宇三人组成的小组取得了</a:t>
            </a:r>
            <a:r>
              <a:rPr lang="en-US" altLang="zh-CN" dirty="0" smtClean="0"/>
              <a:t>Honorable Mention</a:t>
            </a:r>
            <a:r>
              <a:rPr lang="zh-CN" altLang="en-US" dirty="0" smtClean="0"/>
              <a:t>（四等奖）的成绩。令人惊讶的是活宝的小组取得了</a:t>
            </a:r>
            <a:r>
              <a:rPr lang="en-US" altLang="zh-CN" dirty="0" smtClean="0"/>
              <a:t>Outstanding Winner</a:t>
            </a:r>
            <a:r>
              <a:rPr lang="zh-CN" altLang="en-US" dirty="0" smtClean="0"/>
              <a:t>（一等奖）的成绩。</a:t>
            </a:r>
            <a:endParaRPr lang="en-US" altLang="zh-CN" dirty="0" smtClean="0"/>
          </a:p>
          <a:p>
            <a:r>
              <a:rPr lang="zh-CN" altLang="en-US" dirty="0"/>
              <a:t>朋辈</a:t>
            </a:r>
            <a:r>
              <a:rPr lang="zh-CN" altLang="en-US" dirty="0" smtClean="0"/>
              <a:t>导师任期结束，上一周提交了总结。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学期重心前半学期放在了英语学习上，后半学期注意的是专业课程和科研工作。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7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家庭活动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日武大赏樱行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日小波折</a:t>
            </a:r>
            <a:endParaRPr lang="en-US" altLang="zh-CN" dirty="0" smtClean="0"/>
          </a:p>
          <a:p>
            <a:pPr lvl="1"/>
            <a:r>
              <a:rPr lang="zh-CN" altLang="en-US" dirty="0"/>
              <a:t>五一</a:t>
            </a:r>
            <a:r>
              <a:rPr lang="zh-CN" altLang="en-US" dirty="0" smtClean="0"/>
              <a:t>假期首先在上海买了正装，然后回到南京收拾狗窝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五月底完成协议书公证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1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日中午一点进行了毕业证照片的拍摄。</a:t>
            </a:r>
            <a:endParaRPr lang="en-US" altLang="zh-CN" dirty="0" smtClean="0"/>
          </a:p>
          <a:p>
            <a:r>
              <a:rPr lang="zh-CN" altLang="en-US" u="sng" dirty="0" smtClean="0"/>
              <a:t>毕业真正的进入倒计时阶段了！</a:t>
            </a:r>
            <a:endParaRPr lang="zh-CN" altLang="en-US" u="sng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4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学期最后一次视频会议：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日晚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321050" algn="l"/>
                <a:tab pos="5291138" algn="l"/>
                <a:tab pos="7529513" algn="l"/>
              </a:tabLst>
            </a:pPr>
            <a:r>
              <a:rPr lang="zh-CN" altLang="en-US" dirty="0" smtClean="0"/>
              <a:t>考试周</a:t>
            </a:r>
            <a:r>
              <a:rPr lang="en-US" altLang="zh-CN" dirty="0" smtClean="0"/>
              <a:t>	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r>
              <a:rPr lang="en-US" altLang="zh-CN" dirty="0" smtClean="0"/>
              <a:t>	</a:t>
            </a:r>
            <a:r>
              <a:rPr lang="zh-CN" altLang="en-US" dirty="0" smtClean="0"/>
              <a:t>周五</a:t>
            </a:r>
            <a:r>
              <a:rPr lang="en-US" altLang="zh-CN" dirty="0" smtClean="0"/>
              <a:t>	20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>
              <a:tabLst>
                <a:tab pos="3321050" algn="l"/>
                <a:tab pos="5291138" algn="l"/>
                <a:tab pos="7529513" algn="l"/>
              </a:tabLst>
            </a:pPr>
            <a:endParaRPr lang="en-US" altLang="zh-CN" dirty="0"/>
          </a:p>
          <a:p>
            <a:pPr>
              <a:tabLst>
                <a:tab pos="3321050" algn="l"/>
                <a:tab pos="5291138" algn="l"/>
                <a:tab pos="7529513" algn="l"/>
              </a:tabLst>
            </a:pPr>
            <a:r>
              <a:rPr lang="zh-CN" altLang="en-US" dirty="0" smtClean="0"/>
              <a:t>请一队在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日前准备好行李清单，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日的视频会议讨论去加拿大的行李以及相关的一些注意事项，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日之前我需要将行李准备完毕。</a:t>
            </a:r>
            <a:endParaRPr lang="en-US" altLang="zh-CN" dirty="0" smtClean="0"/>
          </a:p>
          <a:p>
            <a:pPr>
              <a:tabLst>
                <a:tab pos="3321050" algn="l"/>
                <a:tab pos="5291138" algn="l"/>
                <a:tab pos="7529513" algn="l"/>
              </a:tabLst>
            </a:pPr>
            <a:r>
              <a:rPr lang="zh-CN" altLang="en-US" dirty="0" smtClean="0"/>
              <a:t>请一队和上海队共同完成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加拿大行动手册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部分内容的填充。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会议已经结束，感谢收看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周视频会议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范崇星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7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学期课程全部结束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所有的必修科目全部结束。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四就没有全年级一起上的大课了。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本学期结束后总学分数达到</a:t>
            </a:r>
            <a:r>
              <a:rPr lang="en-US" altLang="zh-CN" dirty="0" smtClean="0"/>
              <a:t>140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下学期课表及大四剩余课程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600859"/>
              </p:ext>
            </p:extLst>
          </p:nvPr>
        </p:nvGraphicFramePr>
        <p:xfrm>
          <a:off x="695325" y="1247775"/>
          <a:ext cx="10801350" cy="45720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810746"/>
                <a:gridCol w="4222376"/>
                <a:gridCol w="887506"/>
                <a:gridCol w="968188"/>
                <a:gridCol w="391253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时间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课程名称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课程性质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学分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备注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暑期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毛泽东思想和中国特色社会主义理论体系概论（实践部分）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通修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即暑期社会实践，可以用大一暑期做过的提交报告即可。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400" dirty="0" smtClean="0"/>
                        <a:t>大四上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大气与地球系统综合实习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核心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即气象局实习，还需要补充一个实习报告。登成绩在大四上学期结束后。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大气环流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选修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大四下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毕业论文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核心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总计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毕业总学分数为</a:t>
                      </a:r>
                      <a:r>
                        <a:rPr lang="en-US" altLang="zh-CN" sz="2400" dirty="0" smtClean="0"/>
                        <a:t>154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本周重要工作汇报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周四下午参加出国留学培训。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u="sng" dirty="0"/>
              <a:t>国外生活小</a:t>
            </a:r>
            <a:r>
              <a:rPr lang="zh-CN" altLang="en-US" u="sng" dirty="0" smtClean="0"/>
              <a:t>经验</a:t>
            </a:r>
            <a:endParaRPr lang="en-US" altLang="zh-CN" u="sng" dirty="0" smtClean="0"/>
          </a:p>
          <a:p>
            <a:r>
              <a:rPr lang="zh-CN" altLang="en-US" dirty="0" smtClean="0"/>
              <a:t>行李不必一应俱全，带上必需品即可。</a:t>
            </a:r>
            <a:endParaRPr lang="en-US" altLang="zh-CN" dirty="0" smtClean="0"/>
          </a:p>
          <a:p>
            <a:r>
              <a:rPr lang="zh-CN" altLang="en-US" dirty="0"/>
              <a:t>基本</a:t>
            </a:r>
            <a:r>
              <a:rPr lang="zh-CN" altLang="en-US" dirty="0" smtClean="0"/>
              <a:t>药品（健胃消食片、金霉素眼膏等，感冒、发烧、拉肚子药物即可），药物一定要托运。</a:t>
            </a:r>
            <a:endParaRPr lang="en-US" altLang="zh-CN" dirty="0" smtClean="0"/>
          </a:p>
          <a:p>
            <a:r>
              <a:rPr lang="zh-CN" altLang="en-US" dirty="0"/>
              <a:t>可提前</a:t>
            </a:r>
            <a:r>
              <a:rPr lang="zh-CN" altLang="en-US" dirty="0" smtClean="0"/>
              <a:t>购买国外的电话卡，移动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以及插座转换头等用具。</a:t>
            </a:r>
            <a:endParaRPr lang="en-US" altLang="zh-CN" dirty="0" smtClean="0"/>
          </a:p>
          <a:p>
            <a:r>
              <a:rPr lang="zh-CN" altLang="en-US" dirty="0"/>
              <a:t>保险</a:t>
            </a:r>
            <a:r>
              <a:rPr lang="zh-CN" altLang="en-US" dirty="0" smtClean="0"/>
              <a:t>意识要加强，一定要购买一份涵盖在境外交流时间的健康保险，保单需带出国。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本周重要工作汇报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周四下午参加出国留学培训。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u="sng" dirty="0"/>
              <a:t>国外生活小</a:t>
            </a:r>
            <a:r>
              <a:rPr lang="zh-CN" altLang="en-US" u="sng" dirty="0" smtClean="0"/>
              <a:t>经验</a:t>
            </a:r>
            <a:endParaRPr lang="en-US" altLang="zh-CN" u="sng" dirty="0" smtClean="0"/>
          </a:p>
          <a:p>
            <a:r>
              <a:rPr lang="zh-CN" altLang="en-US" dirty="0" smtClean="0"/>
              <a:t>出国前检查好护照签证的有效期，准备好所有证照信息页的复印件。若原件不慎遗失，需携带复印件到当地大使馆补办。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边检检查时不要紧张，提前填写好“外国人入境卡”，被边检官员检查询问时，请出示护照、邀请函等材料。</a:t>
            </a:r>
            <a:endParaRPr lang="en-US" altLang="zh-CN" dirty="0" smtClean="0"/>
          </a:p>
          <a:p>
            <a:r>
              <a:rPr lang="zh-CN" altLang="en-US" dirty="0" smtClean="0"/>
              <a:t>运用联系工具（手机、微信等），与家人、带队老师和同行同学保持联系。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本周重要工作汇报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周四下午参加出国留学培训。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u="sng" dirty="0" smtClean="0"/>
              <a:t>国外生活礼节方面注意点</a:t>
            </a:r>
            <a:endParaRPr lang="en-US" altLang="zh-CN" u="sng" dirty="0" smtClean="0"/>
          </a:p>
          <a:p>
            <a:r>
              <a:rPr lang="zh-CN" altLang="en-US" dirty="0" smtClean="0"/>
              <a:t>同学们在外期间，需要注意自己的言论，切记自己是南京大学的学生，代表着学校与国家的形象，展现自己的良好风范和优秀素质，积极宣传学校。</a:t>
            </a:r>
            <a:endParaRPr lang="en-US" altLang="zh-CN" dirty="0" smtClean="0"/>
          </a:p>
          <a:p>
            <a:r>
              <a:rPr lang="zh-CN" altLang="en-US" dirty="0" smtClean="0"/>
              <a:t>如与当地学生交流环节，可携带一些学校的小纪念品，如纪念章、校徽、书签等。</a:t>
            </a:r>
            <a:endParaRPr lang="en-US" altLang="zh-CN" dirty="0" smtClean="0"/>
          </a:p>
          <a:p>
            <a:r>
              <a:rPr lang="zh-CN" altLang="en-US" dirty="0"/>
              <a:t>公共</a:t>
            </a:r>
            <a:r>
              <a:rPr lang="zh-CN" altLang="en-US" dirty="0" smtClean="0"/>
              <a:t>场合注意言行举止，不得大声喧哗，接打电话轻声；不得拉拉扯扯，以手指人，不得插队。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本周重要工作汇报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周四下午参加出国留学培训。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u="sng" dirty="0" smtClean="0"/>
              <a:t>国外生活礼节方面注意点</a:t>
            </a:r>
            <a:endParaRPr lang="en-US" altLang="zh-CN" u="sng" dirty="0" smtClean="0"/>
          </a:p>
          <a:p>
            <a:r>
              <a:rPr lang="zh-CN" altLang="en-US" dirty="0" smtClean="0"/>
              <a:t>着装需根据活动需要，如有晚宴，应当着正装。</a:t>
            </a:r>
            <a:endParaRPr lang="en-US" altLang="zh-CN" dirty="0" smtClean="0"/>
          </a:p>
          <a:p>
            <a:r>
              <a:rPr lang="zh-CN" altLang="en-US" dirty="0" smtClean="0"/>
              <a:t>树立时间、纪律观念，交流期间需根据外方的活动安排行动，不得擅自离队掉队。</a:t>
            </a:r>
            <a:endParaRPr lang="en-US" altLang="zh-CN" dirty="0" smtClean="0"/>
          </a:p>
          <a:p>
            <a:r>
              <a:rPr lang="zh-CN" altLang="en-US" dirty="0"/>
              <a:t>在国外餐馆</a:t>
            </a:r>
            <a:r>
              <a:rPr lang="zh-CN" altLang="en-US" dirty="0" smtClean="0"/>
              <a:t>吃饭注意给小费。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本周重要工作汇报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周四下午参加出国留学培训。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u="sng" dirty="0" smtClean="0"/>
              <a:t>人身安全</a:t>
            </a:r>
            <a:endParaRPr lang="en-US" altLang="zh-CN" u="sng" dirty="0" smtClean="0"/>
          </a:p>
          <a:p>
            <a:r>
              <a:rPr lang="zh-CN" altLang="en-US" dirty="0" smtClean="0"/>
              <a:t>外出不宜个人行动，勿早出晚归，夜间避免个人行动。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车尽量不要选择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（优步）。</a:t>
            </a:r>
            <a:endParaRPr lang="en-US" altLang="zh-CN" dirty="0" smtClean="0"/>
          </a:p>
          <a:p>
            <a:r>
              <a:rPr lang="zh-CN" altLang="en-US" dirty="0"/>
              <a:t>远离一切邪教</a:t>
            </a:r>
            <a:r>
              <a:rPr lang="zh-CN" altLang="en-US" dirty="0" smtClean="0"/>
              <a:t>组织。</a:t>
            </a:r>
            <a:endParaRPr lang="en-US" altLang="zh-CN" dirty="0" smtClean="0"/>
          </a:p>
          <a:p>
            <a:r>
              <a:rPr lang="zh-CN" altLang="en-US" dirty="0"/>
              <a:t>遇到不</a:t>
            </a:r>
            <a:r>
              <a:rPr lang="zh-CN" altLang="en-US" dirty="0" smtClean="0"/>
              <a:t>友善人士，沉着应对，不与之纠缠。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550-C447-4BCE-A488-F7E6A68E9F72}" type="datetime1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** 本演示文稿仅供内部使用 **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4c26946-f33d-4aa1-b2d7-53c9b839b0a8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0" id="{F318F775-775F-42C9-86EC-F251E70FC2A3}" vid="{FD061D7A-F591-45EA-93E7-D4C5EB77E3A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1579</TotalTime>
  <Words>1414</Words>
  <Application>Microsoft Office PowerPoint</Application>
  <PresentationFormat>宽屏</PresentationFormat>
  <Paragraphs>224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黑体</vt:lpstr>
      <vt:lpstr>华文楷体</vt:lpstr>
      <vt:lpstr>宋体</vt:lpstr>
      <vt:lpstr>微软雅黑</vt:lpstr>
      <vt:lpstr>Arial</vt:lpstr>
      <vt:lpstr>Tahoma</vt:lpstr>
      <vt:lpstr>Wingdings</vt:lpstr>
      <vt:lpstr>主题10</vt:lpstr>
      <vt:lpstr>第16周视频会议</vt:lpstr>
      <vt:lpstr>本学期剩余 16 天</vt:lpstr>
      <vt:lpstr>本学期课程全部结束</vt:lpstr>
      <vt:lpstr>下学期课表及大四剩余课程</vt:lpstr>
      <vt:lpstr>本周重要工作汇报</vt:lpstr>
      <vt:lpstr>本周重要工作汇报</vt:lpstr>
      <vt:lpstr>本周重要工作汇报</vt:lpstr>
      <vt:lpstr>本周重要工作汇报</vt:lpstr>
      <vt:lpstr>本周重要工作汇报</vt:lpstr>
      <vt:lpstr>本周重要工作汇报</vt:lpstr>
      <vt:lpstr>本周重要工作汇报</vt:lpstr>
      <vt:lpstr>期末考试安排和期末成绩</vt:lpstr>
      <vt:lpstr>马上要去加拿大啦！</vt:lpstr>
      <vt:lpstr>马上要去加拿大啦！</vt:lpstr>
      <vt:lpstr>马上要去加拿大啦！</vt:lpstr>
      <vt:lpstr>马上要去加拿大啦！</vt:lpstr>
      <vt:lpstr>本学期总结</vt:lpstr>
      <vt:lpstr>本学期总结</vt:lpstr>
      <vt:lpstr>本学期总结</vt:lpstr>
      <vt:lpstr>本学期总结</vt:lpstr>
      <vt:lpstr>本学期总结</vt:lpstr>
      <vt:lpstr>本学期总结</vt:lpstr>
      <vt:lpstr>本学期最后一次视频会议：6月29日晚8点</vt:lpstr>
      <vt:lpstr>第16周视频会议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范 崇星</cp:lastModifiedBy>
  <cp:revision>159</cp:revision>
  <cp:lastPrinted>2018-02-05T16:00:00Z</cp:lastPrinted>
  <dcterms:created xsi:type="dcterms:W3CDTF">2018-02-05T16:00:00Z</dcterms:created>
  <dcterms:modified xsi:type="dcterms:W3CDTF">2018-11-26T13:41:47Z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</Properties>
</file>