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5"/>
  </p:notesMasterIdLst>
  <p:sldIdLst>
    <p:sldId id="256" r:id="rId2"/>
    <p:sldId id="271" r:id="rId3"/>
    <p:sldId id="272" r:id="rId4"/>
    <p:sldId id="258" r:id="rId5"/>
    <p:sldId id="273" r:id="rId6"/>
    <p:sldId id="259" r:id="rId7"/>
    <p:sldId id="260" r:id="rId8"/>
    <p:sldId id="261" r:id="rId9"/>
    <p:sldId id="262" r:id="rId10"/>
    <p:sldId id="277" r:id="rId11"/>
    <p:sldId id="274" r:id="rId12"/>
    <p:sldId id="304" r:id="rId13"/>
    <p:sldId id="312" r:id="rId14"/>
    <p:sldId id="313" r:id="rId15"/>
    <p:sldId id="311" r:id="rId16"/>
    <p:sldId id="318" r:id="rId17"/>
    <p:sldId id="319" r:id="rId18"/>
    <p:sldId id="320" r:id="rId19"/>
    <p:sldId id="322" r:id="rId20"/>
    <p:sldId id="323" r:id="rId21"/>
    <p:sldId id="325" r:id="rId22"/>
    <p:sldId id="327" r:id="rId23"/>
    <p:sldId id="328" r:id="rId24"/>
    <p:sldId id="330" r:id="rId25"/>
    <p:sldId id="331" r:id="rId26"/>
    <p:sldId id="333" r:id="rId27"/>
    <p:sldId id="275" r:id="rId28"/>
    <p:sldId id="305" r:id="rId29"/>
    <p:sldId id="334" r:id="rId30"/>
    <p:sldId id="276" r:id="rId31"/>
    <p:sldId id="306" r:id="rId32"/>
    <p:sldId id="307" r:id="rId33"/>
    <p:sldId id="308" r:id="rId34"/>
  </p:sldIdLst>
  <p:sldSz cx="12192000" cy="6858000"/>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FA3C461-3615-4632-9DF3-481F814CEAC6}">
          <p14:sldIdLst>
            <p14:sldId id="256"/>
          </p14:sldIdLst>
        </p14:section>
        <p14:section name="Contents" id="{0E8C1EEC-F32F-45BC-9E62-F6A4AD20DDED}">
          <p14:sldIdLst>
            <p14:sldId id="271"/>
          </p14:sldIdLst>
        </p14:section>
        <p14:section name="Introduction" id="{CD0C260B-2055-4391-9B49-44514614EA6F}">
          <p14:sldIdLst>
            <p14:sldId id="272"/>
            <p14:sldId id="258"/>
          </p14:sldIdLst>
        </p14:section>
        <p14:section name="Data and Method" id="{959A4D08-7161-43BB-B0FB-354D5A8CC5BD}">
          <p14:sldIdLst>
            <p14:sldId id="273"/>
            <p14:sldId id="259"/>
            <p14:sldId id="260"/>
            <p14:sldId id="261"/>
            <p14:sldId id="262"/>
            <p14:sldId id="277"/>
          </p14:sldIdLst>
        </p14:section>
        <p14:section name="Result Analyses 1" id="{EEA63170-3B12-4E9F-9415-F99C23305481}">
          <p14:sldIdLst>
            <p14:sldId id="274"/>
            <p14:sldId id="304"/>
            <p14:sldId id="312"/>
            <p14:sldId id="313"/>
            <p14:sldId id="311"/>
            <p14:sldId id="318"/>
            <p14:sldId id="319"/>
            <p14:sldId id="320"/>
            <p14:sldId id="322"/>
            <p14:sldId id="323"/>
            <p14:sldId id="325"/>
            <p14:sldId id="327"/>
            <p14:sldId id="328"/>
            <p14:sldId id="330"/>
            <p14:sldId id="331"/>
            <p14:sldId id="333"/>
          </p14:sldIdLst>
        </p14:section>
        <p14:section name="Conclusions" id="{27517B34-F571-45C8-9CD1-99C398E83ED4}">
          <p14:sldIdLst>
            <p14:sldId id="275"/>
            <p14:sldId id="305"/>
            <p14:sldId id="334"/>
          </p14:sldIdLst>
        </p14:section>
        <p14:section name="Acknowledgements" id="{8496FB0B-E745-472C-84B4-E732C3429219}">
          <p14:sldIdLst>
            <p14:sldId id="276"/>
            <p14:sldId id="306"/>
            <p14:sldId id="307"/>
          </p14:sldIdLst>
        </p14:section>
        <p14:section name="Ending" id="{2B3EF074-C9D0-4CBD-813F-77905760C180}">
          <p14:sldIdLst>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316" autoAdjust="0"/>
  </p:normalViewPr>
  <p:slideViewPr>
    <p:cSldViewPr snapToGrid="0">
      <p:cViewPr varScale="1">
        <p:scale>
          <a:sx n="68" d="100"/>
          <a:sy n="68" d="100"/>
        </p:scale>
        <p:origin x="11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tLang="zh-CN" sz="2800" dirty="0" smtClean="0"/>
              <a:t>Average Error Comparison</a:t>
            </a:r>
            <a:endParaRPr lang="zh-CN" sz="2800" dirty="0"/>
          </a:p>
        </c:rich>
      </c:tx>
      <c:overlay val="0"/>
      <c:spPr>
        <a:noFill/>
        <a:ln>
          <a:noFill/>
        </a:ln>
        <a:effectLst/>
      </c:spPr>
      <c:txPr>
        <a:bodyPr rot="0" spcFirstLastPara="1" vertOverflow="ellipsis" vert="horz" wrap="square" anchor="ctr" anchorCtr="1"/>
        <a:lstStyle/>
        <a:p>
          <a:pPr>
            <a:defRPr sz="2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HRRR</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NO-RAIN</c:v>
                </c:pt>
                <c:pt idx="1">
                  <c:v>LIGHT</c:v>
                </c:pt>
                <c:pt idx="2">
                  <c:v>MEDIUM</c:v>
                </c:pt>
                <c:pt idx="3">
                  <c:v>HEAVY</c:v>
                </c:pt>
              </c:strCache>
            </c:strRef>
          </c:cat>
          <c:val>
            <c:numRef>
              <c:f>Sheet1!$B$2:$B$5</c:f>
              <c:numCache>
                <c:formatCode>General</c:formatCode>
                <c:ptCount val="4"/>
                <c:pt idx="0">
                  <c:v>0.1</c:v>
                </c:pt>
                <c:pt idx="1">
                  <c:v>1.1599999999999999</c:v>
                </c:pt>
                <c:pt idx="2">
                  <c:v>-2.96</c:v>
                </c:pt>
                <c:pt idx="3">
                  <c:v>-17.27</c:v>
                </c:pt>
              </c:numCache>
            </c:numRef>
          </c:val>
        </c:ser>
        <c:ser>
          <c:idx val="1"/>
          <c:order val="1"/>
          <c:tx>
            <c:strRef>
              <c:f>Sheet1!$C$1</c:f>
              <c:strCache>
                <c:ptCount val="1"/>
                <c:pt idx="0">
                  <c:v>GOES</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NO-RAIN</c:v>
                </c:pt>
                <c:pt idx="1">
                  <c:v>LIGHT</c:v>
                </c:pt>
                <c:pt idx="2">
                  <c:v>MEDIUM</c:v>
                </c:pt>
                <c:pt idx="3">
                  <c:v>HEAVY</c:v>
                </c:pt>
              </c:strCache>
            </c:strRef>
          </c:cat>
          <c:val>
            <c:numRef>
              <c:f>Sheet1!$C$2:$C$5</c:f>
              <c:numCache>
                <c:formatCode>General</c:formatCode>
                <c:ptCount val="4"/>
                <c:pt idx="0">
                  <c:v>0.16</c:v>
                </c:pt>
                <c:pt idx="1">
                  <c:v>0.55000000000000004</c:v>
                </c:pt>
                <c:pt idx="2">
                  <c:v>-3.43</c:v>
                </c:pt>
                <c:pt idx="3">
                  <c:v>-16.43</c:v>
                </c:pt>
              </c:numCache>
            </c:numRef>
          </c:val>
        </c:ser>
        <c:ser>
          <c:idx val="2"/>
          <c:order val="2"/>
          <c:tx>
            <c:strRef>
              <c:f>Sheet1!$D$1</c:f>
              <c:strCache>
                <c:ptCount val="1"/>
                <c:pt idx="0">
                  <c:v>Stage4</c:v>
                </c:pt>
              </c:strCache>
            </c:strRef>
          </c:tx>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NO-RAIN</c:v>
                </c:pt>
                <c:pt idx="1">
                  <c:v>LIGHT</c:v>
                </c:pt>
                <c:pt idx="2">
                  <c:v>MEDIUM</c:v>
                </c:pt>
                <c:pt idx="3">
                  <c:v>HEAVY</c:v>
                </c:pt>
              </c:strCache>
            </c:strRef>
          </c:cat>
          <c:val>
            <c:numRef>
              <c:f>Sheet1!$D$2:$D$5</c:f>
              <c:numCache>
                <c:formatCode>General</c:formatCode>
                <c:ptCount val="4"/>
                <c:pt idx="0">
                  <c:v>7.0000000000000007E-2</c:v>
                </c:pt>
                <c:pt idx="1">
                  <c:v>1.1200000000000001</c:v>
                </c:pt>
                <c:pt idx="2">
                  <c:v>-0.45</c:v>
                </c:pt>
                <c:pt idx="3">
                  <c:v>-7.63</c:v>
                </c:pt>
              </c:numCache>
            </c:numRef>
          </c:val>
        </c:ser>
        <c:dLbls>
          <c:dLblPos val="outEnd"/>
          <c:showLegendKey val="0"/>
          <c:showVal val="1"/>
          <c:showCatName val="0"/>
          <c:showSerName val="0"/>
          <c:showPercent val="0"/>
          <c:showBubbleSize val="0"/>
        </c:dLbls>
        <c:gapWidth val="100"/>
        <c:overlap val="-24"/>
        <c:axId val="-361890384"/>
        <c:axId val="-361877872"/>
      </c:barChart>
      <c:catAx>
        <c:axId val="-3618903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zh-CN"/>
          </a:p>
        </c:txPr>
        <c:crossAx val="-361877872"/>
        <c:crosses val="autoZero"/>
        <c:auto val="1"/>
        <c:lblAlgn val="ctr"/>
        <c:lblOffset val="100"/>
        <c:noMultiLvlLbl val="0"/>
      </c:catAx>
      <c:valAx>
        <c:axId val="-3618778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zh-CN"/>
          </a:p>
        </c:txPr>
        <c:crossAx val="-36189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A89A6-BEFE-4717-A9EF-FE661F054988}"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76345-AA0E-4B9D-B175-52A5909E281E}" type="slidenum">
              <a:rPr lang="zh-CN" altLang="en-US" smtClean="0"/>
              <a:t>‹#›</a:t>
            </a:fld>
            <a:endParaRPr lang="zh-CN" altLang="en-US"/>
          </a:p>
        </p:txBody>
      </p:sp>
    </p:spTree>
    <p:extLst>
      <p:ext uri="{BB962C8B-B14F-4D97-AF65-F5344CB8AC3E}">
        <p14:creationId xmlns:p14="http://schemas.microsoft.com/office/powerpoint/2010/main" val="650001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Good afternoon, everyone. My name is Chongxing Fan. I’m an undergraduate senior from Nanjing University and this summer I came here to do 3-month scientific research following Professor Yongsheng Chen. Today I’m going to present my results about evaluation of quantitative precipitation estimation from model, satellite and radar.</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1</a:t>
            </a:fld>
            <a:endParaRPr lang="zh-CN" altLang="en-US"/>
          </a:p>
        </p:txBody>
      </p:sp>
    </p:spTree>
    <p:extLst>
      <p:ext uri="{BB962C8B-B14F-4D97-AF65-F5344CB8AC3E}">
        <p14:creationId xmlns:p14="http://schemas.microsoft.com/office/powerpoint/2010/main" val="292201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order to compare these four datasets, we have to preprocess them to become an hourly data with standard units. Because these datasets don’t have the same grid, especially for METAR, which is unstructed grid, we have to interpolate HRRR, GOES and radar data into METAR grid. After interpolation and combination we can either plot the rainfall rate of each hour to see the spatial pattern and rain rate with our eyes, or do the statistical analyses using various statistical methods. In this study we mainly do the latter one.</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F676345-AA0E-4B9D-B175-52A5909E281E}" type="slidenum">
              <a:rPr lang="zh-CN" altLang="en-US" smtClean="0"/>
              <a:t>10</a:t>
            </a:fld>
            <a:endParaRPr lang="zh-CN" altLang="en-US"/>
          </a:p>
        </p:txBody>
      </p:sp>
    </p:spTree>
    <p:extLst>
      <p:ext uri="{BB962C8B-B14F-4D97-AF65-F5344CB8AC3E}">
        <p14:creationId xmlns:p14="http://schemas.microsoft.com/office/powerpoint/2010/main" val="29117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Now I’d like to show you the results.</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11</a:t>
            </a:fld>
            <a:endParaRPr lang="zh-CN" altLang="en-US"/>
          </a:p>
        </p:txBody>
      </p:sp>
    </p:spTree>
    <p:extLst>
      <p:ext uri="{BB962C8B-B14F-4D97-AF65-F5344CB8AC3E}">
        <p14:creationId xmlns:p14="http://schemas.microsoft.com/office/powerpoint/2010/main" val="3536852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choose July 2018 for our analyses. These methods are employed in our analyses,</a:t>
            </a:r>
            <a:r>
              <a:rPr lang="en-US" altLang="zh-CN" sz="1200" kern="1200" baseline="0" dirty="0" smtClean="0">
                <a:solidFill>
                  <a:schemeClr val="tx1"/>
                </a:solidFill>
                <a:effectLst/>
                <a:latin typeface="+mn-lt"/>
                <a:ea typeface="+mn-ea"/>
                <a:cs typeface="+mn-cs"/>
              </a:rPr>
              <a:t> such as……</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12</a:t>
            </a:fld>
            <a:endParaRPr lang="zh-CN" altLang="en-US"/>
          </a:p>
        </p:txBody>
      </p:sp>
    </p:spTree>
    <p:extLst>
      <p:ext uri="{BB962C8B-B14F-4D97-AF65-F5344CB8AC3E}">
        <p14:creationId xmlns:p14="http://schemas.microsoft.com/office/powerpoint/2010/main" val="3122050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First of all, this is the average rainfall map.</a:t>
            </a:r>
            <a:r>
              <a:rPr lang="en-US" altLang="zh-CN" sz="1200" kern="1200" baseline="0" dirty="0" smtClean="0">
                <a:solidFill>
                  <a:schemeClr val="tx1"/>
                </a:solidFill>
                <a:effectLst/>
                <a:latin typeface="+mn-lt"/>
                <a:ea typeface="+mn-ea"/>
                <a:cs typeface="+mn-cs"/>
              </a:rPr>
              <a:t> Accordingly, these four panels show the HRRR model, GOES satellite, Stage4 multisensory and METAR rain gauge data. They all have been time-averaged so we can draw this single map. Color indicates one hour precipitation value. </a:t>
            </a:r>
            <a:r>
              <a:rPr lang="en-US" altLang="zh-CN" sz="1200" kern="1200" dirty="0" smtClean="0">
                <a:solidFill>
                  <a:schemeClr val="tx1"/>
                </a:solidFill>
                <a:effectLst/>
                <a:latin typeface="+mn-lt"/>
                <a:ea typeface="+mn-ea"/>
                <a:cs typeface="+mn-cs"/>
              </a:rPr>
              <a:t>Total precipitation is listed here. From the plot we can see a significant wet bias in these three datasets when compared with METAR, especially for GOES satellite estimation. You can see in the west US there are some area in blue.</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13</a:t>
            </a:fld>
            <a:endParaRPr lang="zh-CN" altLang="en-US"/>
          </a:p>
        </p:txBody>
      </p:sp>
    </p:spTree>
    <p:extLst>
      <p:ext uri="{BB962C8B-B14F-4D97-AF65-F5344CB8AC3E}">
        <p14:creationId xmlns:p14="http://schemas.microsoft.com/office/powerpoint/2010/main" val="138635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For the average rainfall trend, we can see four curves</a:t>
            </a:r>
            <a:r>
              <a:rPr lang="en-US" altLang="zh-CN" sz="1200" kern="1200" baseline="0" dirty="0" smtClean="0">
                <a:solidFill>
                  <a:schemeClr val="tx1"/>
                </a:solidFill>
                <a:effectLst/>
                <a:latin typeface="+mn-lt"/>
                <a:ea typeface="+mn-ea"/>
                <a:cs typeface="+mn-cs"/>
              </a:rPr>
              <a:t> in this trend plot. Black is HRRR model, red is GOES satellite, green is Stage4 and blue is METAR. They all have been spatial-averaged across more than 2000 stations so we can draw this single trend plot.</a:t>
            </a:r>
            <a:r>
              <a:rPr lang="en-US" altLang="zh-CN" sz="1200" kern="1200" dirty="0" smtClean="0">
                <a:solidFill>
                  <a:schemeClr val="tx1"/>
                </a:solidFill>
                <a:effectLst/>
                <a:latin typeface="+mn-lt"/>
                <a:ea typeface="+mn-ea"/>
                <a:cs typeface="+mn-cs"/>
              </a:rPr>
              <a:t> We can see that in July short and heavy rainfall occurs periodically, and if we count the peaks in the plot we know that it seems like a diurnal variation. Also wet</a:t>
            </a:r>
            <a:r>
              <a:rPr lang="en-US" altLang="zh-CN" sz="1200" kern="1200" baseline="0" dirty="0" smtClean="0">
                <a:solidFill>
                  <a:schemeClr val="tx1"/>
                </a:solidFill>
                <a:effectLst/>
                <a:latin typeface="+mn-lt"/>
                <a:ea typeface="+mn-ea"/>
                <a:cs typeface="+mn-cs"/>
              </a:rPr>
              <a:t> bias can be seen in this time-series plot. HRRR and Stage4 seem to be close to each other.</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14</a:t>
            </a:fld>
            <a:endParaRPr lang="zh-CN" altLang="en-US"/>
          </a:p>
        </p:txBody>
      </p:sp>
    </p:spTree>
    <p:extLst>
      <p:ext uri="{BB962C8B-B14F-4D97-AF65-F5344CB8AC3E}">
        <p14:creationId xmlns:p14="http://schemas.microsoft.com/office/powerpoint/2010/main" val="183402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Apart from the average map or trend, we can also set some thresholds and analyze the distribution of rain rate. PDF plot can clearly show the data distribution. Here X axis is 1h precipitation and Y is frequency. When compared with METAR, we can see all the three datasets have a right shift, showing a wet bias, which is consistent to the previous result.</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15</a:t>
            </a:fld>
            <a:endParaRPr lang="zh-CN" altLang="en-US"/>
          </a:p>
        </p:txBody>
      </p:sp>
    </p:spTree>
    <p:extLst>
      <p:ext uri="{BB962C8B-B14F-4D97-AF65-F5344CB8AC3E}">
        <p14:creationId xmlns:p14="http://schemas.microsoft.com/office/powerpoint/2010/main" val="829963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Here are some statistics about the error. We split the samples into four categories. “All” means all data is included in the calculation, and we set thresholds for light rain, medium rain and heavy rain. Four</a:t>
            </a:r>
            <a:r>
              <a:rPr lang="en-US" altLang="zh-CN" sz="1200" kern="1200" baseline="0" dirty="0" smtClean="0">
                <a:solidFill>
                  <a:schemeClr val="tx1"/>
                </a:solidFill>
                <a:effectLst/>
                <a:latin typeface="+mn-lt"/>
                <a:ea typeface="+mn-ea"/>
                <a:cs typeface="+mn-cs"/>
              </a:rPr>
              <a:t> basic values are shown here: average, variance, skewness and kurtosis. H</a:t>
            </a:r>
            <a:r>
              <a:rPr lang="en-US" altLang="zh-CN" sz="1200" kern="1200" dirty="0" smtClean="0">
                <a:solidFill>
                  <a:schemeClr val="tx1"/>
                </a:solidFill>
                <a:effectLst/>
                <a:latin typeface="+mn-lt"/>
                <a:ea typeface="+mn-ea"/>
                <a:cs typeface="+mn-cs"/>
              </a:rPr>
              <a:t>ere we highlight the results of average error. It is shown that there is an overall slight wet bias in these three QPEs. There is a wet bias during light rain while significant dry bias during heavy rain. But</a:t>
            </a:r>
            <a:r>
              <a:rPr lang="en-US" altLang="zh-CN" sz="1200" kern="1200" baseline="0" dirty="0" smtClean="0">
                <a:solidFill>
                  <a:schemeClr val="tx1"/>
                </a:solidFill>
                <a:effectLst/>
                <a:latin typeface="+mn-lt"/>
                <a:ea typeface="+mn-ea"/>
                <a:cs typeface="+mn-cs"/>
              </a:rPr>
              <a:t> since the occurrence of the heavy rain is much smaller than of the light rain, so the overall average error is a wet bias.</a:t>
            </a:r>
            <a:r>
              <a:rPr lang="en-US" altLang="zh-CN" sz="1200" kern="1200" dirty="0" smtClean="0">
                <a:solidFill>
                  <a:schemeClr val="tx1"/>
                </a:solidFill>
                <a:effectLst/>
                <a:latin typeface="+mn-lt"/>
                <a:ea typeface="+mn-ea"/>
                <a:cs typeface="+mn-cs"/>
              </a:rPr>
              <a:t> Furthermore,</a:t>
            </a:r>
            <a:r>
              <a:rPr lang="en-US" altLang="zh-CN" sz="1200" kern="1200" baseline="0" dirty="0" smtClean="0">
                <a:solidFill>
                  <a:schemeClr val="tx1"/>
                </a:solidFill>
                <a:effectLst/>
                <a:latin typeface="+mn-lt"/>
                <a:ea typeface="+mn-ea"/>
                <a:cs typeface="+mn-cs"/>
              </a:rPr>
              <a:t> ab</a:t>
            </a:r>
            <a:r>
              <a:rPr lang="en-US" altLang="zh-CN" sz="1200" kern="1200" dirty="0" smtClean="0">
                <a:solidFill>
                  <a:schemeClr val="tx1"/>
                </a:solidFill>
                <a:effectLst/>
                <a:latin typeface="+mn-lt"/>
                <a:ea typeface="+mn-ea"/>
                <a:cs typeface="+mn-cs"/>
              </a:rPr>
              <a:t>solutely the Stage4 has the best performance among these three estimations.</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F676345-AA0E-4B9D-B175-52A5909E281E}" type="slidenum">
              <a:rPr lang="zh-CN" altLang="en-US" smtClean="0"/>
              <a:t>16</a:t>
            </a:fld>
            <a:endParaRPr lang="zh-CN" altLang="en-US"/>
          </a:p>
        </p:txBody>
      </p:sp>
    </p:spTree>
    <p:extLst>
      <p:ext uri="{BB962C8B-B14F-4D97-AF65-F5344CB8AC3E}">
        <p14:creationId xmlns:p14="http://schemas.microsoft.com/office/powerpoint/2010/main" val="2159651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To further evaluate the performance of these estimations, we employ some terms here. We define 1 mm/h as threshold to distinguish rain and non-rain area. After splitting the panel into four sections, we can define them accordingly as Hits, Misses, False Alarms and Correct Negatives.</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F676345-AA0E-4B9D-B175-52A5909E281E}" type="slidenum">
              <a:rPr lang="zh-CN" altLang="en-US" smtClean="0"/>
              <a:t>17</a:t>
            </a:fld>
            <a:endParaRPr lang="zh-CN" altLang="en-US"/>
          </a:p>
        </p:txBody>
      </p:sp>
    </p:spTree>
    <p:extLst>
      <p:ext uri="{BB962C8B-B14F-4D97-AF65-F5344CB8AC3E}">
        <p14:creationId xmlns:p14="http://schemas.microsoft.com/office/powerpoint/2010/main" val="3820033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Therefore we can make this contingency table. Corresponding</a:t>
            </a:r>
            <a:r>
              <a:rPr lang="en-US" altLang="zh-CN" sz="1200" kern="1200" baseline="0" dirty="0" smtClean="0">
                <a:solidFill>
                  <a:schemeClr val="tx1"/>
                </a:solidFill>
                <a:effectLst/>
                <a:latin typeface="+mn-lt"/>
                <a:ea typeface="+mn-ea"/>
                <a:cs typeface="+mn-cs"/>
              </a:rPr>
              <a:t> term for each cell is shown here as a table.</a:t>
            </a:r>
            <a:r>
              <a:rPr lang="en-US" altLang="zh-CN" sz="1200" kern="1200" dirty="0" smtClean="0">
                <a:solidFill>
                  <a:schemeClr val="tx1"/>
                </a:solidFill>
                <a:effectLst/>
                <a:latin typeface="+mn-lt"/>
                <a:ea typeface="+mn-ea"/>
                <a:cs typeface="+mn-cs"/>
              </a:rPr>
              <a:t> As we can see in this table, StageIV has the largest hits and smallest misses. What’s new to us is that HRRR has the largest misses and GOES has the largest false alarms.</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F676345-AA0E-4B9D-B175-52A5909E281E}" type="slidenum">
              <a:rPr lang="zh-CN" altLang="en-US" smtClean="0"/>
              <a:t>18</a:t>
            </a:fld>
            <a:endParaRPr lang="zh-CN" altLang="en-US"/>
          </a:p>
        </p:txBody>
      </p:sp>
    </p:spTree>
    <p:extLst>
      <p:ext uri="{BB962C8B-B14F-4D97-AF65-F5344CB8AC3E}">
        <p14:creationId xmlns:p14="http://schemas.microsoft.com/office/powerpoint/2010/main" val="172408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To understand the correlation between estimation and observation, we perform the correlation analysis. The black dash line is drawn as a perfect forecast or perfect</a:t>
            </a:r>
            <a:r>
              <a:rPr lang="en-US" altLang="zh-CN" sz="1200" kern="1200" baseline="0" dirty="0" smtClean="0">
                <a:solidFill>
                  <a:schemeClr val="tx1"/>
                </a:solidFill>
                <a:effectLst/>
                <a:latin typeface="+mn-lt"/>
                <a:ea typeface="+mn-ea"/>
                <a:cs typeface="+mn-cs"/>
              </a:rPr>
              <a:t> estimation line. Color indicates the density of the scatter points. We also calculate the linear regression coefficients which are marked in this plot. From the plot, w</a:t>
            </a:r>
            <a:r>
              <a:rPr lang="en-US" altLang="zh-CN" sz="1200" kern="1200" dirty="0" smtClean="0">
                <a:solidFill>
                  <a:schemeClr val="tx1"/>
                </a:solidFill>
                <a:effectLst/>
                <a:latin typeface="+mn-lt"/>
                <a:ea typeface="+mn-ea"/>
                <a:cs typeface="+mn-cs"/>
              </a:rPr>
              <a:t>e know that the improvement for the StageIV is shown in this square area. There are fewer misses in StageIV, and samples are gathered close to this perfect forecast line, and thus result in a higher R value.</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F676345-AA0E-4B9D-B175-52A5909E281E}" type="slidenum">
              <a:rPr lang="zh-CN" altLang="en-US" smtClean="0"/>
              <a:t>19</a:t>
            </a:fld>
            <a:endParaRPr lang="zh-CN" altLang="en-US"/>
          </a:p>
        </p:txBody>
      </p:sp>
    </p:spTree>
    <p:extLst>
      <p:ext uri="{BB962C8B-B14F-4D97-AF65-F5344CB8AC3E}">
        <p14:creationId xmlns:p14="http://schemas.microsoft.com/office/powerpoint/2010/main" val="336856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I’ll divide it into five parts: Introduction, Data and method, Result analyses, conclusions and references.</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2</a:t>
            </a:fld>
            <a:endParaRPr lang="zh-CN" altLang="en-US"/>
          </a:p>
        </p:txBody>
      </p:sp>
    </p:spTree>
    <p:extLst>
      <p:ext uri="{BB962C8B-B14F-4D97-AF65-F5344CB8AC3E}">
        <p14:creationId xmlns:p14="http://schemas.microsoft.com/office/powerpoint/2010/main" val="2623710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Using these results, finally we present some scores that can measure the performance of these three datasets. Let’s review these scores first before we continue.</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20</a:t>
            </a:fld>
            <a:endParaRPr lang="zh-CN" altLang="en-US"/>
          </a:p>
        </p:txBody>
      </p:sp>
    </p:spTree>
    <p:extLst>
      <p:ext uri="{BB962C8B-B14F-4D97-AF65-F5344CB8AC3E}">
        <p14:creationId xmlns:p14="http://schemas.microsoft.com/office/powerpoint/2010/main" val="3165592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21</a:t>
            </a:fld>
            <a:endParaRPr lang="zh-CN" altLang="en-US"/>
          </a:p>
        </p:txBody>
      </p:sp>
    </p:spTree>
    <p:extLst>
      <p:ext uri="{BB962C8B-B14F-4D97-AF65-F5344CB8AC3E}">
        <p14:creationId xmlns:p14="http://schemas.microsoft.com/office/powerpoint/2010/main" val="543452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22</a:t>
            </a:fld>
            <a:endParaRPr lang="zh-CN" altLang="en-US"/>
          </a:p>
        </p:txBody>
      </p:sp>
    </p:spTree>
    <p:extLst>
      <p:ext uri="{BB962C8B-B14F-4D97-AF65-F5344CB8AC3E}">
        <p14:creationId xmlns:p14="http://schemas.microsoft.com/office/powerpoint/2010/main" val="1616218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23</a:t>
            </a:fld>
            <a:endParaRPr lang="zh-CN" altLang="en-US"/>
          </a:p>
        </p:txBody>
      </p:sp>
    </p:spTree>
    <p:extLst>
      <p:ext uri="{BB962C8B-B14F-4D97-AF65-F5344CB8AC3E}">
        <p14:creationId xmlns:p14="http://schemas.microsoft.com/office/powerpoint/2010/main" val="2136976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24</a:t>
            </a:fld>
            <a:endParaRPr lang="zh-CN" altLang="en-US"/>
          </a:p>
        </p:txBody>
      </p:sp>
    </p:spTree>
    <p:extLst>
      <p:ext uri="{BB962C8B-B14F-4D97-AF65-F5344CB8AC3E}">
        <p14:creationId xmlns:p14="http://schemas.microsoft.com/office/powerpoint/2010/main" val="1499227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25</a:t>
            </a:fld>
            <a:endParaRPr lang="zh-CN" altLang="en-US"/>
          </a:p>
        </p:txBody>
      </p:sp>
    </p:spTree>
    <p:extLst>
      <p:ext uri="{BB962C8B-B14F-4D97-AF65-F5344CB8AC3E}">
        <p14:creationId xmlns:p14="http://schemas.microsoft.com/office/powerpoint/2010/main" val="2619614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 here is the result. I</a:t>
            </a:r>
            <a:r>
              <a:rPr lang="en-US" altLang="zh-CN" sz="1200" kern="1200" baseline="0" dirty="0" smtClean="0">
                <a:solidFill>
                  <a:schemeClr val="tx1"/>
                </a:solidFill>
                <a:effectLst/>
                <a:latin typeface="+mn-lt"/>
                <a:ea typeface="+mn-ea"/>
                <a:cs typeface="+mn-cs"/>
              </a:rPr>
              <a:t> use green, yellow and red to indicate good, medium and bad among these three datasets.</a:t>
            </a:r>
            <a:r>
              <a:rPr lang="en-US" altLang="zh-CN" sz="1200" kern="1200" dirty="0" smtClean="0">
                <a:solidFill>
                  <a:schemeClr val="tx1"/>
                </a:solidFill>
                <a:effectLst/>
                <a:latin typeface="+mn-lt"/>
                <a:ea typeface="+mn-ea"/>
                <a:cs typeface="+mn-cs"/>
              </a:rPr>
              <a:t> Apparently StageIV has the best performance, while HRRR and GOES have their own strengths.</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26</a:t>
            </a:fld>
            <a:endParaRPr lang="zh-CN" altLang="en-US"/>
          </a:p>
        </p:txBody>
      </p:sp>
    </p:spTree>
    <p:extLst>
      <p:ext uri="{BB962C8B-B14F-4D97-AF65-F5344CB8AC3E}">
        <p14:creationId xmlns:p14="http://schemas.microsoft.com/office/powerpoint/2010/main" val="2040612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27</a:t>
            </a:fld>
            <a:endParaRPr lang="zh-CN" altLang="en-US"/>
          </a:p>
        </p:txBody>
      </p:sp>
    </p:spTree>
    <p:extLst>
      <p:ext uri="{BB962C8B-B14F-4D97-AF65-F5344CB8AC3E}">
        <p14:creationId xmlns:p14="http://schemas.microsoft.com/office/powerpoint/2010/main" val="2871565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 in conclusion, we perform an evaluation between model, satellite, radar and rain gauge data. Several verification methods are used. And we present to you some main conclusions. Firstly, All QPEs have an overall wet bias. When categorized to different rain rate, we know that significant wet bias occurs during light rain and significant dry bias occurs during heavy rain. Secondly, StageIV has the best performance in evaluating precipitation, since it is a combination of radar and rain gauge. And finally, HRRR has more misses, while GOES has more false alarms, which makes them have their own better scores than each other.</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28</a:t>
            </a:fld>
            <a:endParaRPr lang="zh-CN" altLang="en-US"/>
          </a:p>
        </p:txBody>
      </p:sp>
    </p:spTree>
    <p:extLst>
      <p:ext uri="{BB962C8B-B14F-4D97-AF65-F5344CB8AC3E}">
        <p14:creationId xmlns:p14="http://schemas.microsoft.com/office/powerpoint/2010/main" val="1164053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Further study may include how to find out more characteristics of the error structure of these datasets, the causes of these phenomena and how to improve the precipitation estimation.</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29</a:t>
            </a:fld>
            <a:endParaRPr lang="zh-CN" altLang="en-US"/>
          </a:p>
        </p:txBody>
      </p:sp>
    </p:spTree>
    <p:extLst>
      <p:ext uri="{BB962C8B-B14F-4D97-AF65-F5344CB8AC3E}">
        <p14:creationId xmlns:p14="http://schemas.microsoft.com/office/powerpoint/2010/main" val="426192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3</a:t>
            </a:fld>
            <a:endParaRPr lang="zh-CN" altLang="en-US"/>
          </a:p>
        </p:txBody>
      </p:sp>
    </p:spTree>
    <p:extLst>
      <p:ext uri="{BB962C8B-B14F-4D97-AF65-F5344CB8AC3E}">
        <p14:creationId xmlns:p14="http://schemas.microsoft.com/office/powerpoint/2010/main" val="559141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30</a:t>
            </a:fld>
            <a:endParaRPr lang="zh-CN" altLang="en-US"/>
          </a:p>
        </p:txBody>
      </p:sp>
    </p:spTree>
    <p:extLst>
      <p:ext uri="{BB962C8B-B14F-4D97-AF65-F5344CB8AC3E}">
        <p14:creationId xmlns:p14="http://schemas.microsoft.com/office/powerpoint/2010/main" val="4199145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That’s all about my results. Thanks to Professor Chen for supervising my project. He gave me many helpful advices during the short 3-month research. Also thanks to Mitacs and China Scholarship</a:t>
            </a:r>
            <a:r>
              <a:rPr lang="en-US" altLang="zh-CN" sz="1200" kern="1200" baseline="0" dirty="0" smtClean="0">
                <a:solidFill>
                  <a:schemeClr val="tx1"/>
                </a:solidFill>
                <a:effectLst/>
                <a:latin typeface="+mn-lt"/>
                <a:ea typeface="+mn-ea"/>
                <a:cs typeface="+mn-cs"/>
              </a:rPr>
              <a:t> Council</a:t>
            </a:r>
            <a:r>
              <a:rPr lang="en-US" altLang="zh-CN" sz="1200" kern="1200" dirty="0" smtClean="0">
                <a:solidFill>
                  <a:schemeClr val="tx1"/>
                </a:solidFill>
                <a:effectLst/>
                <a:latin typeface="+mn-lt"/>
                <a:ea typeface="+mn-ea"/>
                <a:cs typeface="+mn-cs"/>
              </a:rPr>
              <a:t> for providing opportunities and financial supports. Finally thanks to my family for their strong support behind me. Thank you for your listening!</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31</a:t>
            </a:fld>
            <a:endParaRPr lang="zh-CN" altLang="en-US"/>
          </a:p>
        </p:txBody>
      </p:sp>
    </p:spTree>
    <p:extLst>
      <p:ext uri="{BB962C8B-B14F-4D97-AF65-F5344CB8AC3E}">
        <p14:creationId xmlns:p14="http://schemas.microsoft.com/office/powerpoint/2010/main" val="902730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32</a:t>
            </a:fld>
            <a:endParaRPr lang="zh-CN" altLang="en-US"/>
          </a:p>
        </p:txBody>
      </p:sp>
    </p:spTree>
    <p:extLst>
      <p:ext uri="{BB962C8B-B14F-4D97-AF65-F5344CB8AC3E}">
        <p14:creationId xmlns:p14="http://schemas.microsoft.com/office/powerpoint/2010/main" val="2712644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676345-AA0E-4B9D-B175-52A5909E281E}" type="slidenum">
              <a:rPr lang="zh-CN" altLang="en-US" smtClean="0"/>
              <a:t>33</a:t>
            </a:fld>
            <a:endParaRPr lang="zh-CN" altLang="en-US"/>
          </a:p>
        </p:txBody>
      </p:sp>
    </p:spTree>
    <p:extLst>
      <p:ext uri="{BB962C8B-B14F-4D97-AF65-F5344CB8AC3E}">
        <p14:creationId xmlns:p14="http://schemas.microsoft.com/office/powerpoint/2010/main" val="3646449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Improving weather forecasting is an eternal topic in Atmospheric Science, in which data assimilation plays an important part. Observation including satellite, radar and rain gauge data is combined with model output and produce the analysis field. In order to understand the error structure between these data sources, we conducted this research to evaluate model, satellite and radar estimates compared with rain gauge data.</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4</a:t>
            </a:fld>
            <a:endParaRPr lang="zh-CN" altLang="en-US"/>
          </a:p>
        </p:txBody>
      </p:sp>
    </p:spTree>
    <p:extLst>
      <p:ext uri="{BB962C8B-B14F-4D97-AF65-F5344CB8AC3E}">
        <p14:creationId xmlns:p14="http://schemas.microsoft.com/office/powerpoint/2010/main" val="70965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First of all, we have to get data prepared.</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5</a:t>
            </a:fld>
            <a:endParaRPr lang="zh-CN" altLang="en-US"/>
          </a:p>
        </p:txBody>
      </p:sp>
    </p:spTree>
    <p:extLst>
      <p:ext uri="{BB962C8B-B14F-4D97-AF65-F5344CB8AC3E}">
        <p14:creationId xmlns:p14="http://schemas.microsoft.com/office/powerpoint/2010/main" val="128720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choose High-Resolution Rapid Refresh, abbreviated as HRRR as our model. The HRRR is a NOAA real-time 3-km resolution, hourly updated, cloud-resolving, convection-allowing atmospheric model. Radar data is assimilated in the HRRR every 15 min over an 1-h period. One hour precipitation is a variable in the HRRR’s output so we can use it directly.</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6</a:t>
            </a:fld>
            <a:endParaRPr lang="zh-CN" altLang="en-US"/>
          </a:p>
        </p:txBody>
      </p:sp>
    </p:spTree>
    <p:extLst>
      <p:ext uri="{BB962C8B-B14F-4D97-AF65-F5344CB8AC3E}">
        <p14:creationId xmlns:p14="http://schemas.microsoft.com/office/powerpoint/2010/main" val="154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 is the GOES-R Series. The GOES-R primary instrument for imaging Earth is the Advanced Baseline Imager (ABI). ABI will view the Earth with 16 different spectral bands includes two visible channels, four near-infrared channels, and ten infrared channels. The ABI Rainfall Rate algorithm generates the baseline Rainfall Rate product from ABI IR brightness temperatures and is calibrated in real time against microwave-derived rain rates to enhance accuracy.</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7</a:t>
            </a:fld>
            <a:endParaRPr lang="zh-CN" altLang="en-US"/>
          </a:p>
        </p:txBody>
      </p:sp>
    </p:spTree>
    <p:extLst>
      <p:ext uri="{BB962C8B-B14F-4D97-AF65-F5344CB8AC3E}">
        <p14:creationId xmlns:p14="http://schemas.microsoft.com/office/powerpoint/2010/main" val="381880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Then we choose StageIV as radar estimates. It is actually a combination of radar and gauge estimates. But since the station-based rain gauge data is sparsely distributed, this high-resolution dataset mainly depends on the radar observation.</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8</a:t>
            </a:fld>
            <a:endParaRPr lang="zh-CN" altLang="en-US"/>
          </a:p>
        </p:txBody>
      </p:sp>
    </p:spTree>
    <p:extLst>
      <p:ext uri="{BB962C8B-B14F-4D97-AF65-F5344CB8AC3E}">
        <p14:creationId xmlns:p14="http://schemas.microsoft.com/office/powerpoint/2010/main" val="32568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Finally METAR station-based observation is selected as a reference dataset. It uses heated tipping bucket precipitation gauge to measure precipitation and employs precipitation accumulation algorithm to retrieve the rainfall rate.</a:t>
            </a:r>
            <a:endParaRPr lang="zh-CN" altLang="en-US" dirty="0"/>
          </a:p>
        </p:txBody>
      </p:sp>
      <p:sp>
        <p:nvSpPr>
          <p:cNvPr id="4" name="灯片编号占位符 3"/>
          <p:cNvSpPr>
            <a:spLocks noGrp="1"/>
          </p:cNvSpPr>
          <p:nvPr>
            <p:ph type="sldNum" sz="quarter" idx="10"/>
          </p:nvPr>
        </p:nvSpPr>
        <p:spPr/>
        <p:txBody>
          <a:bodyPr/>
          <a:lstStyle/>
          <a:p>
            <a:fld id="{3F676345-AA0E-4B9D-B175-52A5909E281E}" type="slidenum">
              <a:rPr lang="zh-CN" altLang="en-US" smtClean="0"/>
              <a:t>9</a:t>
            </a:fld>
            <a:endParaRPr lang="zh-CN" altLang="en-US"/>
          </a:p>
        </p:txBody>
      </p:sp>
    </p:spTree>
    <p:extLst>
      <p:ext uri="{BB962C8B-B14F-4D97-AF65-F5344CB8AC3E}">
        <p14:creationId xmlns:p14="http://schemas.microsoft.com/office/powerpoint/2010/main" val="3185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9894FDA-AC75-4A55-98FA-B0A388B3385A}" type="datetime1">
              <a:rPr lang="en-US" altLang="zh-CN" smtClean="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FEEC265-3DC7-4AF6-B4E3-C423B3086FC5}" type="datetime1">
              <a:rPr lang="en-US" altLang="zh-CN" smtClean="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6AF78E-7227-45DE-A1C3-4019787808E8}" type="datetime1">
              <a:rPr lang="en-US" altLang="zh-CN" smtClean="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0E60F2F-149F-45E3-A174-CF8BF0C34BD0}" type="datetime1">
              <a:rPr lang="en-US" altLang="zh-CN" smtClean="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5616C7-1FE5-4B63-B74A-40C818CB63FF}" type="datetime1">
              <a:rPr lang="en-US" altLang="zh-CN" smtClean="0"/>
              <a:t>9/25/2018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8574C08-E454-49A3-B5CE-D4DA4C51FE19}" type="datetime1">
              <a:rPr lang="en-US" altLang="zh-CN" smtClean="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38EFBA-1B26-4F91-9973-96DBC12BA379}" type="datetime1">
              <a:rPr lang="en-US" altLang="zh-CN" smtClean="0"/>
              <a:t>9/25/2018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EA367D7-D131-459A-84F4-4A35FDEE1BAE}" type="datetime1">
              <a:rPr lang="en-US" altLang="zh-CN" smtClean="0"/>
              <a:t>9/25/2018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16F1E5-2DCA-47D4-AB81-28A04013DCA6}" type="datetime1">
              <a:rPr lang="en-US" altLang="zh-CN" smtClean="0"/>
              <a:t>9/25/2018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4DDF56-7174-4B27-8E6D-13290004AC6B}" type="datetime1">
              <a:rPr lang="en-US" altLang="zh-CN" smtClean="0"/>
              <a:t>9/25/2018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8376456-02A1-4015-B4E0-5384C8E1A43C}" type="datetime1">
              <a:rPr lang="en-US" altLang="zh-CN" smtClean="0"/>
              <a:t>9/25/2018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CFDC43-47D2-4C92-B982-05BC5B6D7D96}" type="datetime1">
              <a:rPr lang="en-US" altLang="zh-CN" smtClean="0"/>
              <a:t>9/25/2018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44500" indent="-444500" algn="l" defTabSz="914400" rtl="0" eaLnBrk="1" latinLnBrk="0" hangingPunct="1">
        <a:lnSpc>
          <a:spcPct val="90000"/>
        </a:lnSpc>
        <a:spcBef>
          <a:spcPts val="1200"/>
        </a:spcBef>
        <a:spcAft>
          <a:spcPts val="200"/>
        </a:spcAft>
        <a:buClr>
          <a:schemeClr val="accent1"/>
        </a:buClr>
        <a:buSzPct val="80000"/>
        <a:buFont typeface="Wingdings" panose="05000000000000000000" pitchFamily="2" charset="2"/>
        <a:buChar char="u"/>
        <a:defRPr sz="2800" kern="1200">
          <a:solidFill>
            <a:schemeClr val="tx1">
              <a:lumMod val="75000"/>
              <a:lumOff val="25000"/>
            </a:schemeClr>
          </a:solidFill>
          <a:latin typeface="+mn-lt"/>
          <a:ea typeface="+mn-ea"/>
          <a:cs typeface="+mn-cs"/>
        </a:defRPr>
      </a:lvl1pPr>
      <a:lvl2pPr marL="630238" indent="-430213" algn="l" defTabSz="914400" rtl="0" eaLnBrk="1" latinLnBrk="0" hangingPunct="1">
        <a:lnSpc>
          <a:spcPct val="90000"/>
        </a:lnSpc>
        <a:spcBef>
          <a:spcPts val="200"/>
        </a:spcBef>
        <a:spcAft>
          <a:spcPts val="400"/>
        </a:spcAft>
        <a:buClr>
          <a:schemeClr val="accent1"/>
        </a:buClr>
        <a:buFont typeface="Wingdings" panose="05000000000000000000" pitchFamily="2" charset="2"/>
        <a:buChar char="ü"/>
        <a:defRPr sz="2400" kern="1200">
          <a:solidFill>
            <a:schemeClr val="tx1">
              <a:lumMod val="75000"/>
              <a:lumOff val="25000"/>
            </a:schemeClr>
          </a:solidFill>
          <a:latin typeface="+mn-lt"/>
          <a:ea typeface="+mn-ea"/>
          <a:cs typeface="+mn-cs"/>
        </a:defRPr>
      </a:lvl2pPr>
      <a:lvl3pPr marL="808038" indent="-423863" algn="l" defTabSz="914400" rtl="0" eaLnBrk="1" latinLnBrk="0" hangingPunct="1">
        <a:lnSpc>
          <a:spcPct val="90000"/>
        </a:lnSpc>
        <a:spcBef>
          <a:spcPts val="200"/>
        </a:spcBef>
        <a:spcAft>
          <a:spcPts val="400"/>
        </a:spcAft>
        <a:buClr>
          <a:schemeClr val="accent1"/>
        </a:buClr>
        <a:buFont typeface="Wingdings" panose="05000000000000000000" pitchFamily="2" charset="2"/>
        <a:buChar char="ü"/>
        <a:defRPr sz="1800" kern="1200">
          <a:solidFill>
            <a:schemeClr val="tx1">
              <a:lumMod val="75000"/>
              <a:lumOff val="25000"/>
            </a:schemeClr>
          </a:solidFill>
          <a:latin typeface="+mn-lt"/>
          <a:ea typeface="+mn-ea"/>
          <a:cs typeface="+mn-cs"/>
        </a:defRPr>
      </a:lvl3pPr>
      <a:lvl4pPr marL="985838" indent="-41910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ü"/>
        <a:defRPr sz="1800" kern="1200">
          <a:solidFill>
            <a:schemeClr val="tx1">
              <a:lumMod val="75000"/>
              <a:lumOff val="25000"/>
            </a:schemeClr>
          </a:solidFill>
          <a:latin typeface="+mn-lt"/>
          <a:ea typeface="+mn-ea"/>
          <a:cs typeface="+mn-cs"/>
        </a:defRPr>
      </a:lvl4pPr>
      <a:lvl5pPr marL="1163638" indent="-414338" algn="l" defTabSz="914400" rtl="0" eaLnBrk="1" latinLnBrk="0" hangingPunct="1">
        <a:lnSpc>
          <a:spcPct val="90000"/>
        </a:lnSpc>
        <a:spcBef>
          <a:spcPts val="200"/>
        </a:spcBef>
        <a:spcAft>
          <a:spcPts val="400"/>
        </a:spcAft>
        <a:buClr>
          <a:schemeClr val="accent1"/>
        </a:buClr>
        <a:buFont typeface="Wingdings" panose="05000000000000000000" pitchFamily="2" charset="2"/>
        <a:buChar char="ü"/>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slideLayout" Target="../slideLayouts/slideLayout7.xml"/><Relationship Id="rId3" Type="http://schemas.openxmlformats.org/officeDocument/2006/relationships/tags" Target="../tags/tag55.xml"/><Relationship Id="rId21" Type="http://schemas.openxmlformats.org/officeDocument/2006/relationships/slide" Target="slide5.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 Type="http://schemas.openxmlformats.org/officeDocument/2006/relationships/tags" Target="../tags/tag54.xml"/><Relationship Id="rId16" Type="http://schemas.openxmlformats.org/officeDocument/2006/relationships/tags" Target="../tags/tag68.xml"/><Relationship Id="rId20" Type="http://schemas.openxmlformats.org/officeDocument/2006/relationships/slide" Target="slide3.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tags" Target="../tags/tag67.xml"/><Relationship Id="rId10" Type="http://schemas.openxmlformats.org/officeDocument/2006/relationships/tags" Target="../tags/tag62.xml"/><Relationship Id="rId19" Type="http://schemas.openxmlformats.org/officeDocument/2006/relationships/notesSlide" Target="../notesSlides/notesSlide1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7.xml"/><Relationship Id="rId3" Type="http://schemas.openxmlformats.org/officeDocument/2006/relationships/tags" Target="../tags/tag4.xml"/><Relationship Id="rId21" Type="http://schemas.openxmlformats.org/officeDocument/2006/relationships/slide" Target="slide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 Target="slide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30.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27.xml"/><Relationship Id="rId10" Type="http://schemas.openxmlformats.org/officeDocument/2006/relationships/tags" Target="../tags/tag11.xml"/><Relationship Id="rId19"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slideLayout" Target="../slideLayouts/slideLayout7.xml"/><Relationship Id="rId3" Type="http://schemas.openxmlformats.org/officeDocument/2006/relationships/tags" Target="../tags/tag72.xml"/><Relationship Id="rId21" Type="http://schemas.openxmlformats.org/officeDocument/2006/relationships/slide" Target="slide5.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slide" Target="slide3.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19" Type="http://schemas.openxmlformats.org/officeDocument/2006/relationships/notesSlide" Target="../notesSlides/notesSlide27.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slide" Target="slide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7.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notesSlide" Target="../notesSlides/notesSlide3.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30.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slideLayout" Target="../slideLayouts/slideLayout7.xml"/><Relationship Id="rId3" Type="http://schemas.openxmlformats.org/officeDocument/2006/relationships/tags" Target="../tags/tag89.xml"/><Relationship Id="rId21" Type="http://schemas.openxmlformats.org/officeDocument/2006/relationships/slide" Target="slide5.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slide" Target="slide3.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slide" Target="slide27.xml"/><Relationship Id="rId10" Type="http://schemas.openxmlformats.org/officeDocument/2006/relationships/tags" Target="../tags/tag96.xml"/><Relationship Id="rId19" Type="http://schemas.openxmlformats.org/officeDocument/2006/relationships/notesSlide" Target="../notesSlides/notesSlide30.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slide" Target="slide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slideLayout" Target="../slideLayouts/slideLayout7.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slide" Target="slide3.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19" Type="http://schemas.openxmlformats.org/officeDocument/2006/relationships/notesSlide" Target="../notesSlides/notesSlide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t>Evaluation of Quantitative Precipitation Estimation from Model, Satellite and Radar</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en-US" altLang="zh-CN" dirty="0" smtClean="0"/>
              <a:t>Chongxing Fan</a:t>
            </a:r>
          </a:p>
          <a:p>
            <a:r>
              <a:rPr lang="en-US" altLang="zh-CN" dirty="0" smtClean="0"/>
              <a:t>School of Atmospheric Sciences, Nanjing University</a:t>
            </a:r>
          </a:p>
          <a:p>
            <a:r>
              <a:rPr lang="en-US" altLang="zh-CN" dirty="0" smtClean="0"/>
              <a:t>SUPERVISOR: Yongsheng Chen</a:t>
            </a:r>
          </a:p>
        </p:txBody>
      </p:sp>
    </p:spTree>
    <p:extLst>
      <p:ext uri="{BB962C8B-B14F-4D97-AF65-F5344CB8AC3E}">
        <p14:creationId xmlns:p14="http://schemas.microsoft.com/office/powerpoint/2010/main" val="4164612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a:t>
            </a:r>
            <a:endParaRPr lang="zh-CN" altLang="en-US" dirty="0"/>
          </a:p>
        </p:txBody>
      </p:sp>
      <p:sp>
        <p:nvSpPr>
          <p:cNvPr id="4" name="矩形 3"/>
          <p:cNvSpPr/>
          <p:nvPr/>
        </p:nvSpPr>
        <p:spPr>
          <a:xfrm>
            <a:off x="558800" y="2647133"/>
            <a:ext cx="1640544"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smtClean="0"/>
              <a:t>HRRR</a:t>
            </a:r>
            <a:endParaRPr lang="zh-CN" altLang="en-US" sz="2800" dirty="0"/>
          </a:p>
        </p:txBody>
      </p:sp>
      <p:sp>
        <p:nvSpPr>
          <p:cNvPr id="5" name="矩形 4"/>
          <p:cNvSpPr/>
          <p:nvPr/>
        </p:nvSpPr>
        <p:spPr>
          <a:xfrm>
            <a:off x="558798" y="3247769"/>
            <a:ext cx="1640546"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smtClean="0"/>
              <a:t>GOES</a:t>
            </a:r>
            <a:endParaRPr lang="zh-CN" altLang="en-US" sz="2800" dirty="0"/>
          </a:p>
        </p:txBody>
      </p:sp>
      <p:sp>
        <p:nvSpPr>
          <p:cNvPr id="6" name="矩形 5"/>
          <p:cNvSpPr/>
          <p:nvPr/>
        </p:nvSpPr>
        <p:spPr>
          <a:xfrm>
            <a:off x="558799" y="3848405"/>
            <a:ext cx="1640544"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smtClean="0"/>
              <a:t>Radar</a:t>
            </a:r>
            <a:endParaRPr lang="zh-CN" altLang="en-US" sz="2800" dirty="0"/>
          </a:p>
        </p:txBody>
      </p:sp>
      <p:sp>
        <p:nvSpPr>
          <p:cNvPr id="7" name="矩形 6"/>
          <p:cNvSpPr/>
          <p:nvPr/>
        </p:nvSpPr>
        <p:spPr>
          <a:xfrm>
            <a:off x="558798" y="4449041"/>
            <a:ext cx="1640546"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smtClean="0"/>
              <a:t>METAR</a:t>
            </a:r>
            <a:endParaRPr lang="zh-CN" altLang="en-US" sz="2800" dirty="0"/>
          </a:p>
        </p:txBody>
      </p:sp>
      <p:sp>
        <p:nvSpPr>
          <p:cNvPr id="8" name="矩形 7"/>
          <p:cNvSpPr/>
          <p:nvPr/>
        </p:nvSpPr>
        <p:spPr>
          <a:xfrm>
            <a:off x="3430497" y="2647133"/>
            <a:ext cx="1640544"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err="1" smtClean="0"/>
              <a:t>H_std</a:t>
            </a:r>
            <a:endParaRPr lang="zh-CN" altLang="en-US" sz="2800" dirty="0"/>
          </a:p>
        </p:txBody>
      </p:sp>
      <p:sp>
        <p:nvSpPr>
          <p:cNvPr id="9" name="矩形 8"/>
          <p:cNvSpPr/>
          <p:nvPr/>
        </p:nvSpPr>
        <p:spPr>
          <a:xfrm>
            <a:off x="3430495" y="3247769"/>
            <a:ext cx="1640546"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err="1" smtClean="0"/>
              <a:t>G_std</a:t>
            </a:r>
            <a:endParaRPr lang="zh-CN" altLang="en-US" sz="2800" dirty="0"/>
          </a:p>
        </p:txBody>
      </p:sp>
      <p:sp>
        <p:nvSpPr>
          <p:cNvPr id="10" name="矩形 9"/>
          <p:cNvSpPr/>
          <p:nvPr/>
        </p:nvSpPr>
        <p:spPr>
          <a:xfrm>
            <a:off x="3430496" y="3848405"/>
            <a:ext cx="1640544"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err="1" smtClean="0"/>
              <a:t>R_std</a:t>
            </a:r>
            <a:endParaRPr lang="zh-CN" altLang="en-US" sz="2800" dirty="0"/>
          </a:p>
        </p:txBody>
      </p:sp>
      <p:sp>
        <p:nvSpPr>
          <p:cNvPr id="11" name="矩形 10"/>
          <p:cNvSpPr/>
          <p:nvPr/>
        </p:nvSpPr>
        <p:spPr>
          <a:xfrm>
            <a:off x="3430495" y="4449041"/>
            <a:ext cx="1640546"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err="1" smtClean="0"/>
              <a:t>M_std</a:t>
            </a:r>
            <a:endParaRPr lang="zh-CN" altLang="en-US" sz="2800" dirty="0"/>
          </a:p>
        </p:txBody>
      </p:sp>
      <p:cxnSp>
        <p:nvCxnSpPr>
          <p:cNvPr id="12" name="直接箭头连接符 11"/>
          <p:cNvCxnSpPr>
            <a:stCxn id="4" idx="3"/>
            <a:endCxn id="8" idx="1"/>
          </p:cNvCxnSpPr>
          <p:nvPr/>
        </p:nvCxnSpPr>
        <p:spPr>
          <a:xfrm>
            <a:off x="2199344" y="2875733"/>
            <a:ext cx="123115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直接箭头连接符 12"/>
          <p:cNvCxnSpPr>
            <a:stCxn id="5" idx="3"/>
            <a:endCxn id="9" idx="1"/>
          </p:cNvCxnSpPr>
          <p:nvPr/>
        </p:nvCxnSpPr>
        <p:spPr>
          <a:xfrm>
            <a:off x="2199344" y="3476369"/>
            <a:ext cx="123115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直接箭头连接符 13"/>
          <p:cNvCxnSpPr>
            <a:stCxn id="6" idx="3"/>
            <a:endCxn id="10" idx="1"/>
          </p:cNvCxnSpPr>
          <p:nvPr/>
        </p:nvCxnSpPr>
        <p:spPr>
          <a:xfrm>
            <a:off x="2199343" y="4077005"/>
            <a:ext cx="123115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直接箭头连接符 14"/>
          <p:cNvCxnSpPr>
            <a:stCxn id="7" idx="3"/>
            <a:endCxn id="11" idx="1"/>
          </p:cNvCxnSpPr>
          <p:nvPr/>
        </p:nvCxnSpPr>
        <p:spPr>
          <a:xfrm>
            <a:off x="2199344" y="4677641"/>
            <a:ext cx="123115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6517345" y="4449041"/>
            <a:ext cx="1921432" cy="4572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dirty="0"/>
              <a:t>C</a:t>
            </a:r>
            <a:r>
              <a:rPr lang="en-US" altLang="zh-CN" sz="2800" dirty="0" smtClean="0"/>
              <a:t>ombined</a:t>
            </a:r>
            <a:endParaRPr lang="zh-CN" altLang="en-US" sz="2800" dirty="0"/>
          </a:p>
        </p:txBody>
      </p:sp>
      <p:cxnSp>
        <p:nvCxnSpPr>
          <p:cNvPr id="18" name="直接箭头连接符 17"/>
          <p:cNvCxnSpPr>
            <a:stCxn id="11" idx="3"/>
            <a:endCxn id="17" idx="1"/>
          </p:cNvCxnSpPr>
          <p:nvPr/>
        </p:nvCxnSpPr>
        <p:spPr>
          <a:xfrm>
            <a:off x="5071041" y="4677641"/>
            <a:ext cx="1446304"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9" name="肘形连接符 18"/>
          <p:cNvCxnSpPr>
            <a:stCxn id="8" idx="3"/>
            <a:endCxn id="17" idx="1"/>
          </p:cNvCxnSpPr>
          <p:nvPr/>
        </p:nvCxnSpPr>
        <p:spPr>
          <a:xfrm>
            <a:off x="5071041" y="2875733"/>
            <a:ext cx="1446304" cy="1801908"/>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肘形连接符 19"/>
          <p:cNvCxnSpPr>
            <a:stCxn id="9" idx="3"/>
            <a:endCxn id="17" idx="1"/>
          </p:cNvCxnSpPr>
          <p:nvPr/>
        </p:nvCxnSpPr>
        <p:spPr>
          <a:xfrm>
            <a:off x="5071041" y="3476369"/>
            <a:ext cx="1446304" cy="1201272"/>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肘形连接符 20"/>
          <p:cNvCxnSpPr>
            <a:stCxn id="10" idx="3"/>
            <a:endCxn id="17" idx="1"/>
          </p:cNvCxnSpPr>
          <p:nvPr/>
        </p:nvCxnSpPr>
        <p:spPr>
          <a:xfrm>
            <a:off x="5071040" y="4077005"/>
            <a:ext cx="1446305" cy="600636"/>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文本框 21"/>
          <p:cNvSpPr txBox="1"/>
          <p:nvPr/>
        </p:nvSpPr>
        <p:spPr>
          <a:xfrm>
            <a:off x="1984193" y="2221963"/>
            <a:ext cx="1736172" cy="452432"/>
          </a:xfrm>
          <a:prstGeom prst="rect">
            <a:avLst/>
          </a:prstGeom>
          <a:noFill/>
        </p:spPr>
        <p:txBody>
          <a:bodyPr wrap="square" rtlCol="0">
            <a:spAutoFit/>
          </a:bodyPr>
          <a:lstStyle/>
          <a:p>
            <a:pPr algn="ctr">
              <a:lnSpc>
                <a:spcPct val="130000"/>
              </a:lnSpc>
            </a:pPr>
            <a:r>
              <a:rPr lang="en-US" altLang="zh-CN" dirty="0" smtClean="0">
                <a:latin typeface="Arial" panose="020B0604020202020204" pitchFamily="34" charset="0"/>
                <a:ea typeface="微软雅黑" panose="020B0503020204020204" pitchFamily="34" charset="-122"/>
              </a:rPr>
              <a:t>Preprocessing</a:t>
            </a:r>
            <a:endParaRPr lang="zh-CN" altLang="en-US" sz="1400" dirty="0" smtClean="0">
              <a:latin typeface="Arial" panose="020B0604020202020204" pitchFamily="34" charset="0"/>
              <a:ea typeface="微软雅黑" panose="020B0503020204020204" pitchFamily="34" charset="-122"/>
            </a:endParaRPr>
          </a:p>
        </p:txBody>
      </p:sp>
      <p:sp>
        <p:nvSpPr>
          <p:cNvPr id="23" name="文本框 22"/>
          <p:cNvSpPr txBox="1"/>
          <p:nvPr/>
        </p:nvSpPr>
        <p:spPr>
          <a:xfrm>
            <a:off x="4942559" y="2234899"/>
            <a:ext cx="1700308" cy="452432"/>
          </a:xfrm>
          <a:prstGeom prst="rect">
            <a:avLst/>
          </a:prstGeom>
          <a:noFill/>
        </p:spPr>
        <p:txBody>
          <a:bodyPr wrap="square" rtlCol="0">
            <a:spAutoFit/>
          </a:bodyPr>
          <a:lstStyle/>
          <a:p>
            <a:pPr algn="ctr">
              <a:lnSpc>
                <a:spcPct val="130000"/>
              </a:lnSpc>
            </a:pPr>
            <a:r>
              <a:rPr lang="en-US" altLang="zh-CN" dirty="0" smtClean="0">
                <a:latin typeface="Arial" panose="020B0604020202020204" pitchFamily="34" charset="0"/>
                <a:ea typeface="微软雅黑" panose="020B0503020204020204" pitchFamily="34" charset="-122"/>
              </a:rPr>
              <a:t>Interpolation</a:t>
            </a:r>
            <a:endParaRPr lang="zh-CN" altLang="en-US" dirty="0" smtClean="0">
              <a:latin typeface="Arial" panose="020B0604020202020204" pitchFamily="34" charset="0"/>
              <a:ea typeface="微软雅黑" panose="020B0503020204020204" pitchFamily="34" charset="-122"/>
            </a:endParaRPr>
          </a:p>
        </p:txBody>
      </p:sp>
      <p:sp>
        <p:nvSpPr>
          <p:cNvPr id="24" name="文本框 23"/>
          <p:cNvSpPr txBox="1"/>
          <p:nvPr/>
        </p:nvSpPr>
        <p:spPr>
          <a:xfrm>
            <a:off x="5042874" y="4915352"/>
            <a:ext cx="1499678" cy="452432"/>
          </a:xfrm>
          <a:prstGeom prst="rect">
            <a:avLst/>
          </a:prstGeom>
          <a:noFill/>
        </p:spPr>
        <p:txBody>
          <a:bodyPr wrap="square" rtlCol="0">
            <a:spAutoFit/>
          </a:bodyPr>
          <a:lstStyle/>
          <a:p>
            <a:pPr algn="ctr">
              <a:lnSpc>
                <a:spcPct val="130000"/>
              </a:lnSpc>
            </a:pPr>
            <a:r>
              <a:rPr lang="en-US" altLang="zh-CN" dirty="0" smtClean="0">
                <a:latin typeface="Arial" panose="020B0604020202020204" pitchFamily="34" charset="0"/>
                <a:ea typeface="微软雅黑" panose="020B0503020204020204" pitchFamily="34" charset="-122"/>
              </a:rPr>
              <a:t>Combination</a:t>
            </a:r>
            <a:endParaRPr lang="zh-CN" altLang="en-US" dirty="0" smtClean="0">
              <a:latin typeface="Arial" panose="020B0604020202020204" pitchFamily="34" charset="0"/>
              <a:ea typeface="微软雅黑" panose="020B0503020204020204" pitchFamily="34" charset="-122"/>
            </a:endParaRPr>
          </a:p>
        </p:txBody>
      </p:sp>
      <p:sp>
        <p:nvSpPr>
          <p:cNvPr id="25" name="圆角矩形 24"/>
          <p:cNvSpPr/>
          <p:nvPr/>
        </p:nvSpPr>
        <p:spPr>
          <a:xfrm>
            <a:off x="9938453" y="3624573"/>
            <a:ext cx="1730188" cy="824468"/>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smtClean="0"/>
              <a:t>Eyeball Verification</a:t>
            </a:r>
            <a:endParaRPr lang="zh-CN" altLang="en-US" sz="2400" dirty="0"/>
          </a:p>
        </p:txBody>
      </p:sp>
      <p:sp>
        <p:nvSpPr>
          <p:cNvPr id="26" name="圆角矩形 25"/>
          <p:cNvSpPr/>
          <p:nvPr/>
        </p:nvSpPr>
        <p:spPr>
          <a:xfrm>
            <a:off x="9938453" y="4771773"/>
            <a:ext cx="1730188" cy="855472"/>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smtClean="0"/>
              <a:t>Statistical </a:t>
            </a:r>
            <a:r>
              <a:rPr lang="en-US" altLang="zh-CN" sz="2400" dirty="0"/>
              <a:t>V</a:t>
            </a:r>
            <a:r>
              <a:rPr lang="en-US" altLang="zh-CN" sz="2400" dirty="0" smtClean="0"/>
              <a:t>erification</a:t>
            </a:r>
            <a:endParaRPr lang="zh-CN" altLang="en-US" sz="2400" dirty="0"/>
          </a:p>
        </p:txBody>
      </p:sp>
      <p:cxnSp>
        <p:nvCxnSpPr>
          <p:cNvPr id="27" name="肘形连接符 26"/>
          <p:cNvCxnSpPr>
            <a:stCxn id="17" idx="3"/>
            <a:endCxn id="25" idx="1"/>
          </p:cNvCxnSpPr>
          <p:nvPr/>
        </p:nvCxnSpPr>
        <p:spPr>
          <a:xfrm flipV="1">
            <a:off x="8438777" y="4036807"/>
            <a:ext cx="1499676" cy="640834"/>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肘形连接符 27"/>
          <p:cNvCxnSpPr>
            <a:stCxn id="17" idx="3"/>
            <a:endCxn id="26" idx="1"/>
          </p:cNvCxnSpPr>
          <p:nvPr/>
        </p:nvCxnSpPr>
        <p:spPr>
          <a:xfrm>
            <a:off x="8438777" y="4677641"/>
            <a:ext cx="1499676" cy="521868"/>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29" name="文本框 28"/>
          <p:cNvSpPr txBox="1"/>
          <p:nvPr/>
        </p:nvSpPr>
        <p:spPr>
          <a:xfrm>
            <a:off x="8889901" y="3624573"/>
            <a:ext cx="851443" cy="452432"/>
          </a:xfrm>
          <a:prstGeom prst="rect">
            <a:avLst/>
          </a:prstGeom>
          <a:noFill/>
        </p:spPr>
        <p:txBody>
          <a:bodyPr wrap="square" rtlCol="0">
            <a:spAutoFit/>
          </a:bodyPr>
          <a:lstStyle/>
          <a:p>
            <a:pPr algn="ctr">
              <a:lnSpc>
                <a:spcPct val="130000"/>
              </a:lnSpc>
            </a:pPr>
            <a:r>
              <a:rPr lang="en-US" altLang="zh-CN" dirty="0" smtClean="0">
                <a:latin typeface="Arial" panose="020B0604020202020204" pitchFamily="34" charset="0"/>
                <a:ea typeface="微软雅黑" panose="020B0503020204020204" pitchFamily="34" charset="-122"/>
              </a:rPr>
              <a:t>Plot</a:t>
            </a:r>
            <a:endParaRPr lang="zh-CN" altLang="en-US" dirty="0" smtClean="0">
              <a:latin typeface="Arial" panose="020B0604020202020204" pitchFamily="34" charset="0"/>
              <a:ea typeface="微软雅黑" panose="020B0503020204020204" pitchFamily="34" charset="-122"/>
            </a:endParaRPr>
          </a:p>
        </p:txBody>
      </p:sp>
      <p:sp>
        <p:nvSpPr>
          <p:cNvPr id="30" name="文本框 29"/>
          <p:cNvSpPr txBox="1"/>
          <p:nvPr/>
        </p:nvSpPr>
        <p:spPr>
          <a:xfrm>
            <a:off x="8749553" y="5174813"/>
            <a:ext cx="1132141" cy="452432"/>
          </a:xfrm>
          <a:prstGeom prst="rect">
            <a:avLst/>
          </a:prstGeom>
          <a:noFill/>
        </p:spPr>
        <p:txBody>
          <a:bodyPr wrap="square" rtlCol="0">
            <a:spAutoFit/>
          </a:bodyPr>
          <a:lstStyle/>
          <a:p>
            <a:pPr algn="ctr">
              <a:lnSpc>
                <a:spcPct val="130000"/>
              </a:lnSpc>
            </a:pPr>
            <a:r>
              <a:rPr lang="en-US" altLang="zh-CN" dirty="0" smtClean="0">
                <a:latin typeface="Arial" panose="020B0604020202020204" pitchFamily="34" charset="0"/>
                <a:ea typeface="微软雅黑" panose="020B0503020204020204" pitchFamily="34" charset="-122"/>
              </a:rPr>
              <a:t>Analyze</a:t>
            </a:r>
            <a:endParaRPr lang="zh-CN" altLang="en-US" dirty="0" smtClean="0">
              <a:latin typeface="Arial" panose="020B0604020202020204" pitchFamily="34" charset="0"/>
              <a:ea typeface="微软雅黑" panose="020B0503020204020204" pitchFamily="34" charset="-122"/>
            </a:endParaRPr>
          </a:p>
        </p:txBody>
      </p:sp>
      <p:sp>
        <p:nvSpPr>
          <p:cNvPr id="34" name="文本框 33"/>
          <p:cNvSpPr txBox="1"/>
          <p:nvPr/>
        </p:nvSpPr>
        <p:spPr>
          <a:xfrm>
            <a:off x="1946834" y="4906112"/>
            <a:ext cx="1736172" cy="452432"/>
          </a:xfrm>
          <a:prstGeom prst="rect">
            <a:avLst/>
          </a:prstGeom>
          <a:noFill/>
        </p:spPr>
        <p:txBody>
          <a:bodyPr wrap="square" rtlCol="0">
            <a:spAutoFit/>
          </a:bodyPr>
          <a:lstStyle/>
          <a:p>
            <a:pPr algn="ctr">
              <a:lnSpc>
                <a:spcPct val="130000"/>
              </a:lnSpc>
            </a:pPr>
            <a:r>
              <a:rPr lang="en-US" altLang="zh-CN" dirty="0" smtClean="0">
                <a:latin typeface="Arial" panose="020B0604020202020204" pitchFamily="34" charset="0"/>
                <a:ea typeface="微软雅黑" panose="020B0503020204020204" pitchFamily="34" charset="-122"/>
              </a:rPr>
              <a:t>Preprocessing</a:t>
            </a:r>
            <a:endParaRPr lang="zh-CN" altLang="en-US" sz="1400" dirty="0" smtClean="0">
              <a:latin typeface="Arial" panose="020B0604020202020204" pitchFamily="34" charset="0"/>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8494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500"/>
                            </p:stCondLst>
                            <p:childTnLst>
                              <p:par>
                                <p:cTn id="32" presetID="14" presetClass="entr" presetSubtype="10"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randombar(horizontal)">
                                      <p:cBhvr>
                                        <p:cTn id="34" dur="500"/>
                                        <p:tgtEl>
                                          <p:spTgt spid="3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par>
                                <p:cTn id="56" presetID="22" presetClass="entr" presetSubtype="8"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left)">
                                      <p:cBhvr>
                                        <p:cTn id="58" dur="500"/>
                                        <p:tgtEl>
                                          <p:spTgt spid="19"/>
                                        </p:tgtEl>
                                      </p:cBhvr>
                                    </p:animEffect>
                                  </p:childTnLst>
                                </p:cTn>
                              </p:par>
                              <p:par>
                                <p:cTn id="59" presetID="22" presetClass="entr" presetSubtype="8"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left)">
                                      <p:cBhvr>
                                        <p:cTn id="61" dur="500"/>
                                        <p:tgtEl>
                                          <p:spTgt spid="20"/>
                                        </p:tgtEl>
                                      </p:cBhvr>
                                    </p:animEffect>
                                  </p:childTnLst>
                                </p:cTn>
                              </p:par>
                              <p:par>
                                <p:cTn id="62" presetID="22" presetClass="entr" presetSubtype="8"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par>
                          <p:cTn id="65" fill="hold">
                            <p:stCondLst>
                              <p:cond delay="500"/>
                            </p:stCondLst>
                            <p:childTnLst>
                              <p:par>
                                <p:cTn id="66" presetID="14" presetClass="entr" presetSubtype="1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randombar(horizontal)">
                                      <p:cBhvr>
                                        <p:cTn id="68" dur="500"/>
                                        <p:tgtEl>
                                          <p:spTgt spid="23"/>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randombar(horizontal)">
                                      <p:cBhvr>
                                        <p:cTn id="71" dur="500"/>
                                        <p:tgtEl>
                                          <p:spTgt spid="24"/>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childTnLst>
                          </p:cTn>
                        </p:par>
                        <p:par>
                          <p:cTn id="81" fill="hold">
                            <p:stCondLst>
                              <p:cond delay="500"/>
                            </p:stCondLst>
                            <p:childTnLst>
                              <p:par>
                                <p:cTn id="82" presetID="14" presetClass="entr" presetSubtype="10" fill="hold" grpId="0" nodeType="after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randombar(horizontal)">
                                      <p:cBhvr>
                                        <p:cTn id="84" dur="500"/>
                                        <p:tgtEl>
                                          <p:spTgt spid="29"/>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left)">
                                      <p:cBhvr>
                                        <p:cTn id="88" dur="500"/>
                                        <p:tgtEl>
                                          <p:spTgt spid="2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left)">
                                      <p:cBhvr>
                                        <p:cTn id="93" dur="500"/>
                                        <p:tgtEl>
                                          <p:spTgt spid="28"/>
                                        </p:tgtEl>
                                      </p:cBhvr>
                                    </p:animEffect>
                                  </p:childTnLst>
                                </p:cTn>
                              </p:par>
                            </p:childTnLst>
                          </p:cTn>
                        </p:par>
                        <p:par>
                          <p:cTn id="94" fill="hold">
                            <p:stCondLst>
                              <p:cond delay="500"/>
                            </p:stCondLst>
                            <p:childTnLst>
                              <p:par>
                                <p:cTn id="95" presetID="14" presetClass="entr" presetSubtype="10" fill="hold" grpId="0" nodeType="after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randombar(horizontal)">
                                      <p:cBhvr>
                                        <p:cTn id="97" dur="500"/>
                                        <p:tgtEl>
                                          <p:spTgt spid="30"/>
                                        </p:tgtEl>
                                      </p:cBhvr>
                                    </p:animEffec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left)">
                                      <p:cBhvr>
                                        <p:cTn id="10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animBg="1"/>
      <p:bldP spid="22" grpId="0"/>
      <p:bldP spid="23" grpId="0"/>
      <p:bldP spid="24" grpId="0"/>
      <p:bldP spid="25" grpId="0" animBg="1"/>
      <p:bldP spid="26" grpId="0" animBg="1"/>
      <p:bldP spid="29" grpId="0"/>
      <p:bldP spid="30"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Others_1"/>
          <p:cNvSpPr/>
          <p:nvPr>
            <p:custDataLst>
              <p:tags r:id="rId2"/>
            </p:custDataLst>
          </p:nvPr>
        </p:nvSpPr>
        <p:spPr>
          <a:xfrm>
            <a:off x="3949699" y="1558568"/>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9" name="MH_Others_2"/>
          <p:cNvSpPr/>
          <p:nvPr>
            <p:custDataLst>
              <p:tags r:id="rId3"/>
            </p:custDataLst>
          </p:nvPr>
        </p:nvSpPr>
        <p:spPr>
          <a:xfrm>
            <a:off x="3949699" y="241088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61" name="MH_Others_3"/>
          <p:cNvSpPr/>
          <p:nvPr>
            <p:custDataLst>
              <p:tags r:id="rId4"/>
            </p:custDataLst>
          </p:nvPr>
        </p:nvSpPr>
        <p:spPr>
          <a:xfrm>
            <a:off x="3949699" y="326320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3" name="MH_Others_4"/>
          <p:cNvSpPr/>
          <p:nvPr>
            <p:custDataLst>
              <p:tags r:id="rId5"/>
            </p:custDataLst>
          </p:nvPr>
        </p:nvSpPr>
        <p:spPr>
          <a:xfrm>
            <a:off x="3949699" y="411552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9" name="MH_Others_5"/>
          <p:cNvSpPr/>
          <p:nvPr>
            <p:custDataLst>
              <p:tags r:id="rId6"/>
            </p:custDataLst>
          </p:nvPr>
        </p:nvSpPr>
        <p:spPr>
          <a:xfrm>
            <a:off x="3949699" y="496784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1" name="MH_Entry_1">
            <a:hlinkClick r:id="rId20" action="ppaction://hlinksldjump"/>
          </p:cNvPr>
          <p:cNvSpPr/>
          <p:nvPr>
            <p:custDataLst>
              <p:tags r:id="rId7"/>
            </p:custDataLst>
          </p:nvPr>
        </p:nvSpPr>
        <p:spPr>
          <a:xfrm>
            <a:off x="4038600" y="150648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Introduction</a:t>
            </a:r>
            <a:endParaRPr lang="zh-CN" altLang="en-US" spc="200">
              <a:solidFill>
                <a:srgbClr val="FFFFFF"/>
              </a:solidFill>
            </a:endParaRPr>
          </a:p>
        </p:txBody>
      </p:sp>
      <p:sp>
        <p:nvSpPr>
          <p:cNvPr id="39" name="MH_Number_1">
            <a:hlinkClick r:id="rId20" action="ppaction://hlinksldjump"/>
          </p:cNvPr>
          <p:cNvSpPr/>
          <p:nvPr>
            <p:custDataLst>
              <p:tags r:id="rId8"/>
            </p:custDataLst>
          </p:nvPr>
        </p:nvSpPr>
        <p:spPr>
          <a:xfrm>
            <a:off x="4267200" y="150647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01</a:t>
            </a:r>
            <a:endParaRPr lang="zh-CN" altLang="en-US" sz="2400">
              <a:solidFill>
                <a:srgbClr val="B2B2B2"/>
              </a:solidFill>
              <a:cs typeface="Times New Roman" panose="02020603050405020304" pitchFamily="18" charset="0"/>
            </a:endParaRPr>
          </a:p>
        </p:txBody>
      </p:sp>
      <p:sp>
        <p:nvSpPr>
          <p:cNvPr id="53" name="MH_Entry_2">
            <a:hlinkClick r:id="rId21" action="ppaction://hlinksldjump"/>
          </p:cNvPr>
          <p:cNvSpPr/>
          <p:nvPr>
            <p:custDataLst>
              <p:tags r:id="rId9"/>
            </p:custDataLst>
          </p:nvPr>
        </p:nvSpPr>
        <p:spPr>
          <a:xfrm>
            <a:off x="4038600" y="235880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Data and Method</a:t>
            </a:r>
            <a:endParaRPr lang="zh-CN" altLang="en-US" spc="200">
              <a:solidFill>
                <a:srgbClr val="FFFFFF"/>
              </a:solidFill>
            </a:endParaRPr>
          </a:p>
        </p:txBody>
      </p:sp>
      <p:sp>
        <p:nvSpPr>
          <p:cNvPr id="57" name="MH_Number_2">
            <a:hlinkClick r:id="rId21" action="ppaction://hlinksldjump"/>
          </p:cNvPr>
          <p:cNvSpPr/>
          <p:nvPr>
            <p:custDataLst>
              <p:tags r:id="rId10"/>
            </p:custDataLst>
          </p:nvPr>
        </p:nvSpPr>
        <p:spPr>
          <a:xfrm>
            <a:off x="4267200" y="235879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02</a:t>
            </a:r>
            <a:endParaRPr lang="zh-CN" altLang="en-US" sz="2400">
              <a:solidFill>
                <a:srgbClr val="B2B2B2"/>
              </a:solidFill>
              <a:cs typeface="Times New Roman" panose="02020603050405020304" pitchFamily="18" charset="0"/>
            </a:endParaRPr>
          </a:p>
        </p:txBody>
      </p:sp>
      <p:sp>
        <p:nvSpPr>
          <p:cNvPr id="65" name="MH_Entry_3"/>
          <p:cNvSpPr/>
          <p:nvPr>
            <p:custDataLst>
              <p:tags r:id="rId11"/>
            </p:custDataLst>
          </p:nvPr>
        </p:nvSpPr>
        <p:spPr>
          <a:xfrm>
            <a:off x="4038600" y="321112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Result Analyses</a:t>
            </a:r>
            <a:endParaRPr lang="zh-CN" altLang="en-US" spc="200">
              <a:solidFill>
                <a:srgbClr val="FFFFFF"/>
              </a:solidFill>
            </a:endParaRPr>
          </a:p>
        </p:txBody>
      </p:sp>
      <p:sp>
        <p:nvSpPr>
          <p:cNvPr id="69" name="MH_Number_3"/>
          <p:cNvSpPr/>
          <p:nvPr>
            <p:custDataLst>
              <p:tags r:id="rId12"/>
            </p:custDataLst>
          </p:nvPr>
        </p:nvSpPr>
        <p:spPr>
          <a:xfrm>
            <a:off x="4267200" y="321111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03</a:t>
            </a:r>
            <a:endParaRPr lang="zh-CN" altLang="en-US" sz="2800">
              <a:solidFill>
                <a:schemeClr val="tx1"/>
              </a:solidFill>
              <a:cs typeface="Times New Roman" panose="02020603050405020304" pitchFamily="18" charset="0"/>
            </a:endParaRPr>
          </a:p>
        </p:txBody>
      </p:sp>
      <p:sp>
        <p:nvSpPr>
          <p:cNvPr id="77" name="MH_Entry_4"/>
          <p:cNvSpPr/>
          <p:nvPr>
            <p:custDataLst>
              <p:tags r:id="rId13"/>
            </p:custDataLst>
          </p:nvPr>
        </p:nvSpPr>
        <p:spPr>
          <a:xfrm>
            <a:off x="4038600" y="406344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Conclusions</a:t>
            </a:r>
            <a:endParaRPr lang="zh-CN" altLang="en-US" spc="200">
              <a:solidFill>
                <a:srgbClr val="FFFFFF"/>
              </a:solidFill>
            </a:endParaRPr>
          </a:p>
        </p:txBody>
      </p:sp>
      <p:sp>
        <p:nvSpPr>
          <p:cNvPr id="78" name="MH_Number_4"/>
          <p:cNvSpPr/>
          <p:nvPr>
            <p:custDataLst>
              <p:tags r:id="rId14"/>
            </p:custDataLst>
          </p:nvPr>
        </p:nvSpPr>
        <p:spPr>
          <a:xfrm>
            <a:off x="4267200" y="406343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04</a:t>
            </a:r>
            <a:endParaRPr lang="zh-CN" altLang="en-US" sz="2400">
              <a:solidFill>
                <a:srgbClr val="B2B2B2"/>
              </a:solidFill>
              <a:cs typeface="Times New Roman" panose="02020603050405020304" pitchFamily="18" charset="0"/>
            </a:endParaRPr>
          </a:p>
        </p:txBody>
      </p:sp>
      <p:sp>
        <p:nvSpPr>
          <p:cNvPr id="80" name="MH_Entry_5"/>
          <p:cNvSpPr/>
          <p:nvPr>
            <p:custDataLst>
              <p:tags r:id="rId15"/>
            </p:custDataLst>
          </p:nvPr>
        </p:nvSpPr>
        <p:spPr>
          <a:xfrm>
            <a:off x="4038600" y="491576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References</a:t>
            </a:r>
            <a:endParaRPr lang="zh-CN" altLang="en-US" spc="200" dirty="0">
              <a:solidFill>
                <a:srgbClr val="FFFFFF"/>
              </a:solidFill>
            </a:endParaRPr>
          </a:p>
        </p:txBody>
      </p:sp>
      <p:sp>
        <p:nvSpPr>
          <p:cNvPr id="81" name="MH_Number_5"/>
          <p:cNvSpPr/>
          <p:nvPr>
            <p:custDataLst>
              <p:tags r:id="rId16"/>
            </p:custDataLst>
          </p:nvPr>
        </p:nvSpPr>
        <p:spPr>
          <a:xfrm>
            <a:off x="4267200" y="491575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05</a:t>
            </a:r>
            <a:endParaRPr lang="zh-CN" altLang="en-US" sz="2400">
              <a:solidFill>
                <a:srgbClr val="B2B2B2"/>
              </a:solidFill>
              <a:cs typeface="Times New Roman" panose="02020603050405020304" pitchFamily="18" charset="0"/>
            </a:endParaRPr>
          </a:p>
        </p:txBody>
      </p:sp>
      <p:sp>
        <p:nvSpPr>
          <p:cNvPr id="22" name="MH_Others_10"/>
          <p:cNvSpPr txBox="1"/>
          <p:nvPr>
            <p:custDataLst>
              <p:tags r:id="rId17"/>
            </p:custDataLst>
          </p:nvPr>
        </p:nvSpPr>
        <p:spPr>
          <a:xfrm>
            <a:off x="1317812" y="571056"/>
            <a:ext cx="2990476" cy="646331"/>
          </a:xfrm>
          <a:prstGeom prst="rect">
            <a:avLst/>
          </a:prstGeom>
          <a:noFill/>
          <a:ln>
            <a:noFill/>
          </a:ln>
        </p:spPr>
        <p:txBody>
          <a:bodyPr wrap="square" lIns="0" tIns="0" rIns="0" bIns="0" rtlCol="0" anchor="ctr" anchorCtr="0">
            <a:noAutofit/>
          </a:bodyPr>
          <a:lstStyle/>
          <a:p>
            <a:pPr algn="ctr"/>
            <a:r>
              <a:rPr lang="en-US" altLang="zh-CN" sz="4800" b="1" dirty="0" smtClean="0">
                <a:latin typeface="微软雅黑" panose="020B0503020204020204" pitchFamily="34" charset="-122"/>
                <a:ea typeface="微软雅黑" panose="020B0503020204020204" pitchFamily="34" charset="-122"/>
              </a:rPr>
              <a:t>Contents</a:t>
            </a:r>
            <a:endParaRPr lang="zh-CN" altLang="en-US" sz="48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4FAB73BC-B049-4115-A692-8D63A059BFB8}" type="slidenum">
              <a:rPr lang="en-US" smtClean="0"/>
              <a:pPr/>
              <a:t>11</a:t>
            </a:fld>
            <a:endParaRPr lang="en-US" dirty="0"/>
          </a:p>
        </p:txBody>
      </p:sp>
    </p:spTree>
    <p:custDataLst>
      <p:tags r:id="rId1"/>
    </p:custDataLst>
    <p:extLst>
      <p:ext uri="{BB962C8B-B14F-4D97-AF65-F5344CB8AC3E}">
        <p14:creationId xmlns:p14="http://schemas.microsoft.com/office/powerpoint/2010/main" val="307942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Analyses</a:t>
            </a:r>
            <a:endParaRPr lang="zh-CN" altLang="en-US" dirty="0"/>
          </a:p>
        </p:txBody>
      </p:sp>
      <p:sp>
        <p:nvSpPr>
          <p:cNvPr id="3" name="内容占位符 2"/>
          <p:cNvSpPr>
            <a:spLocks noGrp="1"/>
          </p:cNvSpPr>
          <p:nvPr>
            <p:ph idx="1"/>
          </p:nvPr>
        </p:nvSpPr>
        <p:spPr/>
        <p:txBody>
          <a:bodyPr>
            <a:normAutofit/>
          </a:bodyPr>
          <a:lstStyle/>
          <a:p>
            <a:r>
              <a:rPr lang="en-US" altLang="zh-CN" dirty="0" smtClean="0"/>
              <a:t>We choose July 2018 for our analyses.</a:t>
            </a:r>
          </a:p>
          <a:p>
            <a:r>
              <a:rPr lang="en-US" altLang="zh-CN" dirty="0" smtClean="0"/>
              <a:t>Several verification methods are employed.</a:t>
            </a:r>
          </a:p>
          <a:p>
            <a:pPr lvl="1"/>
            <a:r>
              <a:rPr lang="en-US" altLang="zh-CN" dirty="0" smtClean="0"/>
              <a:t>Average Rainfall Maps/Trends</a:t>
            </a:r>
          </a:p>
          <a:p>
            <a:pPr lvl="1"/>
            <a:r>
              <a:rPr lang="en-US" altLang="zh-CN" dirty="0" smtClean="0"/>
              <a:t>Probability Distribution Function (PDF) Plots</a:t>
            </a:r>
          </a:p>
          <a:p>
            <a:pPr lvl="1"/>
            <a:r>
              <a:rPr lang="en-US" altLang="zh-CN" dirty="0" smtClean="0"/>
              <a:t>Average, Variance, Skewness and Kurtosis</a:t>
            </a:r>
          </a:p>
          <a:p>
            <a:pPr lvl="1"/>
            <a:r>
              <a:rPr lang="en-US" altLang="zh-CN" dirty="0" smtClean="0"/>
              <a:t>Contingency Table</a:t>
            </a:r>
          </a:p>
          <a:p>
            <a:pPr lvl="1"/>
            <a:r>
              <a:rPr lang="en-US" altLang="zh-CN" dirty="0" smtClean="0"/>
              <a:t>Correlation Analysis</a:t>
            </a:r>
          </a:p>
          <a:p>
            <a:pPr lvl="1"/>
            <a:r>
              <a:rPr lang="en-US" altLang="zh-CN" dirty="0" smtClean="0"/>
              <a:t>Verification for Dichotomous Forecasts/Estimates</a:t>
            </a:r>
          </a:p>
          <a:p>
            <a:pPr lvl="1"/>
            <a:endParaRPr lang="zh-CN" altLang="en-US" dirty="0"/>
          </a:p>
        </p:txBody>
      </p:sp>
      <p:sp>
        <p:nvSpPr>
          <p:cNvPr id="4" name="灯片编号占位符 3"/>
          <p:cNvSpPr>
            <a:spLocks noGrp="1"/>
          </p:cNvSpPr>
          <p:nvPr>
            <p:ph type="sldNum" sz="quarter" idx="12"/>
          </p:nvPr>
        </p:nvSpPr>
        <p:spPr/>
        <p:txBody>
          <a:bodyPr/>
          <a:lstStyle/>
          <a:p>
            <a:fld id="{4CE482DC-2269-4F26-9D2A-7E44B1A4CD85}" type="slidenum">
              <a:rPr lang="en-US" smtClean="0"/>
              <a:t>12</a:t>
            </a:fld>
            <a:endParaRPr lang="en-US" dirty="0"/>
          </a:p>
        </p:txBody>
      </p:sp>
    </p:spTree>
    <p:extLst>
      <p:ext uri="{BB962C8B-B14F-4D97-AF65-F5344CB8AC3E}">
        <p14:creationId xmlns:p14="http://schemas.microsoft.com/office/powerpoint/2010/main" val="522123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14770" b="15295"/>
          <a:stretch/>
        </p:blipFill>
        <p:spPr>
          <a:xfrm>
            <a:off x="3234519" y="141634"/>
            <a:ext cx="8706469" cy="6088838"/>
          </a:xfrm>
          <a:prstGeom prst="rect">
            <a:avLst/>
          </a:prstGeom>
        </p:spPr>
      </p:pic>
      <p:sp>
        <p:nvSpPr>
          <p:cNvPr id="5" name="矩形 4"/>
          <p:cNvSpPr/>
          <p:nvPr/>
        </p:nvSpPr>
        <p:spPr>
          <a:xfrm>
            <a:off x="3652116" y="844062"/>
            <a:ext cx="974556" cy="294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HRRR</a:t>
            </a:r>
            <a:endParaRPr lang="zh-CN" altLang="en-US" sz="2000" dirty="0"/>
          </a:p>
        </p:txBody>
      </p:sp>
      <p:sp>
        <p:nvSpPr>
          <p:cNvPr id="9" name="矩形 8"/>
          <p:cNvSpPr/>
          <p:nvPr/>
        </p:nvSpPr>
        <p:spPr>
          <a:xfrm>
            <a:off x="7966262" y="844062"/>
            <a:ext cx="974556" cy="294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GOES</a:t>
            </a:r>
            <a:endParaRPr lang="zh-CN" altLang="en-US" sz="2000" dirty="0"/>
          </a:p>
        </p:txBody>
      </p:sp>
      <p:sp>
        <p:nvSpPr>
          <p:cNvPr id="10" name="矩形 9"/>
          <p:cNvSpPr/>
          <p:nvPr/>
        </p:nvSpPr>
        <p:spPr>
          <a:xfrm>
            <a:off x="3652116" y="3406521"/>
            <a:ext cx="974556" cy="341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Stage4</a:t>
            </a:r>
            <a:endParaRPr lang="zh-CN" altLang="en-US" sz="2000" dirty="0"/>
          </a:p>
        </p:txBody>
      </p:sp>
      <p:sp>
        <p:nvSpPr>
          <p:cNvPr id="11" name="矩形 10"/>
          <p:cNvSpPr/>
          <p:nvPr/>
        </p:nvSpPr>
        <p:spPr>
          <a:xfrm>
            <a:off x="7966262" y="3406521"/>
            <a:ext cx="974556" cy="341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METAR</a:t>
            </a:r>
            <a:endParaRPr lang="zh-CN" altLang="en-US" sz="2000" dirty="0"/>
          </a:p>
        </p:txBody>
      </p:sp>
      <p:sp>
        <p:nvSpPr>
          <p:cNvPr id="3" name="文本框 2"/>
          <p:cNvSpPr txBox="1"/>
          <p:nvPr/>
        </p:nvSpPr>
        <p:spPr>
          <a:xfrm>
            <a:off x="27296" y="744530"/>
            <a:ext cx="3234519" cy="3416320"/>
          </a:xfrm>
          <a:prstGeom prst="rect">
            <a:avLst/>
          </a:prstGeom>
          <a:noFill/>
        </p:spPr>
        <p:txBody>
          <a:bodyPr wrap="square" rtlCol="0">
            <a:spAutoFit/>
          </a:bodyPr>
          <a:lstStyle/>
          <a:p>
            <a:pPr marL="390525" indent="-390525" algn="just">
              <a:buFont typeface="Wingdings" panose="05000000000000000000" pitchFamily="2" charset="2"/>
              <a:buChar char="Ø"/>
            </a:pPr>
            <a:r>
              <a:rPr lang="en-US" altLang="zh-CN" sz="2400" dirty="0">
                <a:solidFill>
                  <a:schemeClr val="tx2">
                    <a:lumMod val="50000"/>
                  </a:schemeClr>
                </a:solidFill>
              </a:rPr>
              <a:t>Total precipitation</a:t>
            </a:r>
          </a:p>
          <a:p>
            <a:pPr marL="531813" lvl="1" indent="-285750" algn="just">
              <a:buFont typeface="Arial" panose="020B0604020202020204" pitchFamily="34" charset="0"/>
              <a:buChar char="•"/>
            </a:pPr>
            <a:r>
              <a:rPr lang="en-US" altLang="zh-CN" sz="2400" dirty="0" smtClean="0">
                <a:solidFill>
                  <a:schemeClr val="tx2">
                    <a:lumMod val="50000"/>
                  </a:schemeClr>
                </a:solidFill>
              </a:rPr>
              <a:t>HRRR: 109.635 mm</a:t>
            </a:r>
          </a:p>
          <a:p>
            <a:pPr marL="531813" lvl="1" indent="-285750" algn="just">
              <a:buFont typeface="Arial" panose="020B0604020202020204" pitchFamily="34" charset="0"/>
              <a:buChar char="•"/>
            </a:pPr>
            <a:r>
              <a:rPr lang="en-US" altLang="zh-CN" sz="2400" dirty="0" smtClean="0">
                <a:solidFill>
                  <a:schemeClr val="tx2">
                    <a:lumMod val="50000"/>
                  </a:schemeClr>
                </a:solidFill>
              </a:rPr>
              <a:t>GOES: 152.617 mm</a:t>
            </a:r>
          </a:p>
          <a:p>
            <a:pPr marL="531813" lvl="1" indent="-285750" algn="just">
              <a:buFont typeface="Arial" panose="020B0604020202020204" pitchFamily="34" charset="0"/>
              <a:buChar char="•"/>
            </a:pPr>
            <a:r>
              <a:rPr lang="en-US" altLang="zh-CN" sz="2400" dirty="0" smtClean="0">
                <a:solidFill>
                  <a:schemeClr val="tx2">
                    <a:lumMod val="50000"/>
                  </a:schemeClr>
                </a:solidFill>
              </a:rPr>
              <a:t>Stage4: 99.497 mm</a:t>
            </a:r>
          </a:p>
          <a:p>
            <a:pPr marL="531813" lvl="1" indent="-285750" algn="just">
              <a:buFont typeface="Arial" panose="020B0604020202020204" pitchFamily="34" charset="0"/>
              <a:buChar char="•"/>
            </a:pPr>
            <a:r>
              <a:rPr lang="en-US" altLang="zh-CN" sz="2400" dirty="0" smtClean="0">
                <a:solidFill>
                  <a:schemeClr val="tx2">
                    <a:lumMod val="50000"/>
                  </a:schemeClr>
                </a:solidFill>
              </a:rPr>
              <a:t>METAR: 48.651 mm</a:t>
            </a:r>
          </a:p>
          <a:p>
            <a:pPr marL="390525" indent="-390525" algn="just">
              <a:buFont typeface="Wingdings" panose="05000000000000000000" pitchFamily="2" charset="2"/>
              <a:buChar char="Ø"/>
            </a:pPr>
            <a:r>
              <a:rPr lang="en-US" altLang="zh-CN" sz="2400" dirty="0" smtClean="0">
                <a:solidFill>
                  <a:schemeClr val="tx2">
                    <a:lumMod val="50000"/>
                  </a:schemeClr>
                </a:solidFill>
              </a:rPr>
              <a:t>Significant </a:t>
            </a:r>
            <a:r>
              <a:rPr lang="en-US" altLang="zh-CN" sz="2400" u="sng" dirty="0" smtClean="0">
                <a:solidFill>
                  <a:schemeClr val="tx2">
                    <a:lumMod val="50000"/>
                  </a:schemeClr>
                </a:solidFill>
              </a:rPr>
              <a:t>wet bias</a:t>
            </a:r>
            <a:r>
              <a:rPr lang="en-US" altLang="zh-CN" sz="2400" dirty="0" smtClean="0">
                <a:solidFill>
                  <a:schemeClr val="tx2">
                    <a:lumMod val="50000"/>
                  </a:schemeClr>
                </a:solidFill>
              </a:rPr>
              <a:t> in forecasts and estimates, especially in GOES estimate.</a:t>
            </a:r>
          </a:p>
        </p:txBody>
      </p:sp>
      <p:sp>
        <p:nvSpPr>
          <p:cNvPr id="6" name="灯片编号占位符 5"/>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192472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6030" t="11474" r="15745" b="8459"/>
          <a:stretch/>
        </p:blipFill>
        <p:spPr>
          <a:xfrm>
            <a:off x="5915378" y="166610"/>
            <a:ext cx="5810458" cy="5947321"/>
          </a:xfrm>
          <a:prstGeom prst="rect">
            <a:avLst/>
          </a:prstGeom>
        </p:spPr>
      </p:pic>
      <p:sp>
        <p:nvSpPr>
          <p:cNvPr id="6" name="文本框 5"/>
          <p:cNvSpPr txBox="1"/>
          <p:nvPr/>
        </p:nvSpPr>
        <p:spPr>
          <a:xfrm>
            <a:off x="436388" y="552116"/>
            <a:ext cx="5478990" cy="4154984"/>
          </a:xfrm>
          <a:prstGeom prst="rect">
            <a:avLst/>
          </a:prstGeom>
          <a:noFill/>
        </p:spPr>
        <p:txBody>
          <a:bodyPr wrap="square" rtlCol="0">
            <a:spAutoFit/>
          </a:bodyPr>
          <a:lstStyle/>
          <a:p>
            <a:pPr marL="390525" indent="-390525" algn="just">
              <a:buFont typeface="Wingdings" panose="05000000000000000000" pitchFamily="2" charset="2"/>
              <a:buChar char="Ø"/>
            </a:pPr>
            <a:r>
              <a:rPr lang="en-US" altLang="zh-CN" sz="2400" dirty="0">
                <a:solidFill>
                  <a:schemeClr val="tx2">
                    <a:lumMod val="50000"/>
                  </a:schemeClr>
                </a:solidFill>
              </a:rPr>
              <a:t>Total precipitation</a:t>
            </a:r>
          </a:p>
          <a:p>
            <a:pPr marL="531813" lvl="1" indent="-285750" algn="just">
              <a:buFont typeface="Arial" panose="020B0604020202020204" pitchFamily="34" charset="0"/>
              <a:buChar char="•"/>
            </a:pPr>
            <a:r>
              <a:rPr lang="en-US" altLang="zh-CN" sz="2400" dirty="0" smtClean="0">
                <a:solidFill>
                  <a:schemeClr val="tx2">
                    <a:lumMod val="50000"/>
                  </a:schemeClr>
                </a:solidFill>
              </a:rPr>
              <a:t>HRRR: 109.635 mm</a:t>
            </a:r>
          </a:p>
          <a:p>
            <a:pPr marL="531813" lvl="1" indent="-285750" algn="just">
              <a:buFont typeface="Arial" panose="020B0604020202020204" pitchFamily="34" charset="0"/>
              <a:buChar char="•"/>
            </a:pPr>
            <a:r>
              <a:rPr lang="en-US" altLang="zh-CN" sz="2400" dirty="0" smtClean="0">
                <a:solidFill>
                  <a:schemeClr val="tx2">
                    <a:lumMod val="50000"/>
                  </a:schemeClr>
                </a:solidFill>
              </a:rPr>
              <a:t>GOES: 152.617 mm</a:t>
            </a:r>
          </a:p>
          <a:p>
            <a:pPr marL="531813" lvl="1" indent="-285750" algn="just">
              <a:buFont typeface="Arial" panose="020B0604020202020204" pitchFamily="34" charset="0"/>
              <a:buChar char="•"/>
            </a:pPr>
            <a:r>
              <a:rPr lang="en-US" altLang="zh-CN" sz="2400" dirty="0" smtClean="0">
                <a:solidFill>
                  <a:schemeClr val="tx2">
                    <a:lumMod val="50000"/>
                  </a:schemeClr>
                </a:solidFill>
              </a:rPr>
              <a:t>Stage4: 99.497 mm</a:t>
            </a:r>
          </a:p>
          <a:p>
            <a:pPr marL="531813" lvl="1" indent="-285750" algn="just">
              <a:buFont typeface="Arial" panose="020B0604020202020204" pitchFamily="34" charset="0"/>
              <a:buChar char="•"/>
            </a:pPr>
            <a:r>
              <a:rPr lang="en-US" altLang="zh-CN" sz="2400" dirty="0" smtClean="0">
                <a:solidFill>
                  <a:schemeClr val="tx2">
                    <a:lumMod val="50000"/>
                  </a:schemeClr>
                </a:solidFill>
              </a:rPr>
              <a:t>METAR: 48.651 mm</a:t>
            </a:r>
            <a:endParaRPr lang="en-US" altLang="zh-CN" sz="2400" dirty="0">
              <a:solidFill>
                <a:schemeClr val="tx2">
                  <a:lumMod val="50000"/>
                </a:schemeClr>
              </a:solidFill>
            </a:endParaRPr>
          </a:p>
          <a:p>
            <a:pPr marL="390525" indent="-390525" algn="just">
              <a:buFont typeface="Wingdings" panose="05000000000000000000" pitchFamily="2" charset="2"/>
              <a:buChar char="Ø"/>
            </a:pPr>
            <a:r>
              <a:rPr lang="en-US" altLang="zh-CN" sz="2400" dirty="0">
                <a:solidFill>
                  <a:schemeClr val="tx2">
                    <a:lumMod val="50000"/>
                  </a:schemeClr>
                </a:solidFill>
              </a:rPr>
              <a:t>Short and heavy rainfall occurs </a:t>
            </a:r>
            <a:r>
              <a:rPr lang="en-US" altLang="zh-CN" sz="2400" u="sng" dirty="0">
                <a:solidFill>
                  <a:schemeClr val="tx2">
                    <a:lumMod val="50000"/>
                  </a:schemeClr>
                </a:solidFill>
              </a:rPr>
              <a:t>periodically</a:t>
            </a:r>
            <a:r>
              <a:rPr lang="en-US" altLang="zh-CN" sz="2400" dirty="0" smtClean="0">
                <a:solidFill>
                  <a:schemeClr val="tx2">
                    <a:lumMod val="50000"/>
                  </a:schemeClr>
                </a:solidFill>
              </a:rPr>
              <a:t>.</a:t>
            </a:r>
          </a:p>
          <a:p>
            <a:pPr marL="390525" indent="-390525" algn="just">
              <a:buFont typeface="Wingdings" panose="05000000000000000000" pitchFamily="2" charset="2"/>
              <a:buChar char="Ø"/>
            </a:pPr>
            <a:r>
              <a:rPr lang="en-US" altLang="zh-CN" sz="2400" dirty="0">
                <a:solidFill>
                  <a:schemeClr val="tx2">
                    <a:lumMod val="50000"/>
                  </a:schemeClr>
                </a:solidFill>
              </a:rPr>
              <a:t>All forecasts and estimates show a </a:t>
            </a:r>
            <a:r>
              <a:rPr lang="en-US" altLang="zh-CN" sz="2400" u="sng" dirty="0">
                <a:solidFill>
                  <a:schemeClr val="tx2">
                    <a:lumMod val="50000"/>
                  </a:schemeClr>
                </a:solidFill>
              </a:rPr>
              <a:t>wet bias</a:t>
            </a:r>
            <a:r>
              <a:rPr lang="en-US" altLang="zh-CN" sz="2400" dirty="0">
                <a:solidFill>
                  <a:schemeClr val="tx2">
                    <a:lumMod val="50000"/>
                  </a:schemeClr>
                </a:solidFill>
              </a:rPr>
              <a:t>, with the GOES having the largest bias.</a:t>
            </a:r>
          </a:p>
          <a:p>
            <a:pPr marL="390525" indent="-390525" algn="just">
              <a:buFont typeface="Wingdings" panose="05000000000000000000" pitchFamily="2" charset="2"/>
              <a:buChar char="Ø"/>
            </a:pPr>
            <a:endParaRPr lang="en-US" altLang="zh-CN" sz="2400" dirty="0">
              <a:solidFill>
                <a:schemeClr val="tx2">
                  <a:lumMod val="50000"/>
                </a:schemeClr>
              </a:solidFill>
            </a:endParaRPr>
          </a:p>
        </p:txBody>
      </p:sp>
      <p:grpSp>
        <p:nvGrpSpPr>
          <p:cNvPr id="9" name="组合 8"/>
          <p:cNvGrpSpPr/>
          <p:nvPr/>
        </p:nvGrpSpPr>
        <p:grpSpPr>
          <a:xfrm>
            <a:off x="1606775" y="4995158"/>
            <a:ext cx="1497106" cy="400110"/>
            <a:chOff x="636494" y="4918792"/>
            <a:chExt cx="1497106" cy="400110"/>
          </a:xfrm>
        </p:grpSpPr>
        <p:cxnSp>
          <p:nvCxnSpPr>
            <p:cNvPr id="3" name="直接连接符 2"/>
            <p:cNvCxnSpPr/>
            <p:nvPr/>
          </p:nvCxnSpPr>
          <p:spPr>
            <a:xfrm>
              <a:off x="636494" y="5118847"/>
              <a:ext cx="5378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74376" y="4918792"/>
              <a:ext cx="959224" cy="400110"/>
            </a:xfrm>
            <a:prstGeom prst="rect">
              <a:avLst/>
            </a:prstGeom>
            <a:noFill/>
          </p:spPr>
          <p:txBody>
            <a:bodyPr wrap="square" rtlCol="0">
              <a:spAutoFit/>
            </a:bodyPr>
            <a:lstStyle/>
            <a:p>
              <a:pPr algn="ctr"/>
              <a:r>
                <a:rPr lang="en-US" altLang="zh-CN" sz="2000" dirty="0" smtClean="0"/>
                <a:t>HRRR</a:t>
              </a:r>
              <a:endParaRPr lang="zh-CN" altLang="en-US" sz="2000" dirty="0"/>
            </a:p>
          </p:txBody>
        </p:sp>
      </p:grpSp>
      <p:grpSp>
        <p:nvGrpSpPr>
          <p:cNvPr id="10" name="组合 9"/>
          <p:cNvGrpSpPr/>
          <p:nvPr/>
        </p:nvGrpSpPr>
        <p:grpSpPr>
          <a:xfrm>
            <a:off x="3247886" y="4995158"/>
            <a:ext cx="1497106" cy="400110"/>
            <a:chOff x="636494" y="4918792"/>
            <a:chExt cx="1497106" cy="400110"/>
          </a:xfrm>
        </p:grpSpPr>
        <p:cxnSp>
          <p:nvCxnSpPr>
            <p:cNvPr id="11" name="直接连接符 10"/>
            <p:cNvCxnSpPr/>
            <p:nvPr/>
          </p:nvCxnSpPr>
          <p:spPr>
            <a:xfrm>
              <a:off x="636494" y="5118847"/>
              <a:ext cx="5378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174376" y="4918792"/>
              <a:ext cx="959224" cy="400110"/>
            </a:xfrm>
            <a:prstGeom prst="rect">
              <a:avLst/>
            </a:prstGeom>
            <a:noFill/>
          </p:spPr>
          <p:txBody>
            <a:bodyPr wrap="square" rtlCol="0">
              <a:spAutoFit/>
            </a:bodyPr>
            <a:lstStyle/>
            <a:p>
              <a:pPr algn="ctr"/>
              <a:r>
                <a:rPr lang="en-US" altLang="zh-CN" sz="2000" dirty="0" smtClean="0"/>
                <a:t>GOES</a:t>
              </a:r>
              <a:endParaRPr lang="zh-CN" altLang="en-US" sz="2000" dirty="0"/>
            </a:p>
          </p:txBody>
        </p:sp>
      </p:grpSp>
      <p:grpSp>
        <p:nvGrpSpPr>
          <p:cNvPr id="13" name="组合 12"/>
          <p:cNvGrpSpPr/>
          <p:nvPr/>
        </p:nvGrpSpPr>
        <p:grpSpPr>
          <a:xfrm>
            <a:off x="1606775" y="5395268"/>
            <a:ext cx="1497106" cy="400110"/>
            <a:chOff x="636494" y="4918792"/>
            <a:chExt cx="1497106" cy="400110"/>
          </a:xfrm>
        </p:grpSpPr>
        <p:cxnSp>
          <p:nvCxnSpPr>
            <p:cNvPr id="14" name="直接连接符 13"/>
            <p:cNvCxnSpPr/>
            <p:nvPr/>
          </p:nvCxnSpPr>
          <p:spPr>
            <a:xfrm>
              <a:off x="636494" y="5118847"/>
              <a:ext cx="53788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74376" y="4918792"/>
              <a:ext cx="959224" cy="400110"/>
            </a:xfrm>
            <a:prstGeom prst="rect">
              <a:avLst/>
            </a:prstGeom>
            <a:noFill/>
          </p:spPr>
          <p:txBody>
            <a:bodyPr wrap="square" rtlCol="0">
              <a:spAutoFit/>
            </a:bodyPr>
            <a:lstStyle/>
            <a:p>
              <a:pPr algn="ctr"/>
              <a:r>
                <a:rPr lang="en-US" altLang="zh-CN" sz="2000" dirty="0" smtClean="0"/>
                <a:t>Stage4</a:t>
              </a:r>
              <a:endParaRPr lang="zh-CN" altLang="en-US" sz="2000" dirty="0"/>
            </a:p>
          </p:txBody>
        </p:sp>
      </p:grpSp>
      <p:grpSp>
        <p:nvGrpSpPr>
          <p:cNvPr id="16" name="组合 15"/>
          <p:cNvGrpSpPr/>
          <p:nvPr/>
        </p:nvGrpSpPr>
        <p:grpSpPr>
          <a:xfrm>
            <a:off x="3247886" y="5395268"/>
            <a:ext cx="1497106" cy="400110"/>
            <a:chOff x="636494" y="4918792"/>
            <a:chExt cx="1497106" cy="400110"/>
          </a:xfrm>
        </p:grpSpPr>
        <p:cxnSp>
          <p:nvCxnSpPr>
            <p:cNvPr id="17" name="直接连接符 16"/>
            <p:cNvCxnSpPr/>
            <p:nvPr/>
          </p:nvCxnSpPr>
          <p:spPr>
            <a:xfrm>
              <a:off x="636494" y="5118847"/>
              <a:ext cx="53788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174376" y="4918792"/>
              <a:ext cx="959224" cy="400110"/>
            </a:xfrm>
            <a:prstGeom prst="rect">
              <a:avLst/>
            </a:prstGeom>
            <a:noFill/>
          </p:spPr>
          <p:txBody>
            <a:bodyPr wrap="square" rtlCol="0">
              <a:spAutoFit/>
            </a:bodyPr>
            <a:lstStyle/>
            <a:p>
              <a:pPr algn="ctr"/>
              <a:r>
                <a:rPr lang="en-US" altLang="zh-CN" sz="2000" dirty="0" smtClean="0"/>
                <a:t>METAR</a:t>
              </a:r>
              <a:endParaRPr lang="zh-CN" altLang="en-US" sz="2000" dirty="0"/>
            </a:p>
          </p:txBody>
        </p:sp>
      </p:grpSp>
      <p:sp>
        <p:nvSpPr>
          <p:cNvPr id="2" name="灯片编号占位符 1"/>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317700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044" y="32928"/>
            <a:ext cx="6194944" cy="6194944"/>
          </a:xfrm>
          <a:prstGeom prst="rect">
            <a:avLst/>
          </a:prstGeom>
        </p:spPr>
      </p:pic>
      <p:sp>
        <p:nvSpPr>
          <p:cNvPr id="5" name="矩形 4"/>
          <p:cNvSpPr/>
          <p:nvPr/>
        </p:nvSpPr>
        <p:spPr>
          <a:xfrm>
            <a:off x="7612697" y="559719"/>
            <a:ext cx="1075764" cy="3672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HRRR</a:t>
            </a:r>
            <a:endParaRPr lang="zh-CN" altLang="en-US" sz="2000" dirty="0"/>
          </a:p>
        </p:txBody>
      </p:sp>
      <p:sp>
        <p:nvSpPr>
          <p:cNvPr id="7" name="矩形 6"/>
          <p:cNvSpPr/>
          <p:nvPr/>
        </p:nvSpPr>
        <p:spPr>
          <a:xfrm>
            <a:off x="10721789" y="559719"/>
            <a:ext cx="1075764" cy="3672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GOES</a:t>
            </a:r>
            <a:endParaRPr lang="zh-CN" altLang="en-US" sz="2000" dirty="0"/>
          </a:p>
        </p:txBody>
      </p:sp>
      <p:sp>
        <p:nvSpPr>
          <p:cNvPr id="8" name="矩形 7"/>
          <p:cNvSpPr/>
          <p:nvPr/>
        </p:nvSpPr>
        <p:spPr>
          <a:xfrm>
            <a:off x="7612697" y="3433746"/>
            <a:ext cx="1075764" cy="3672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Stage4</a:t>
            </a:r>
            <a:endParaRPr lang="zh-CN" altLang="en-US" sz="2000" dirty="0"/>
          </a:p>
        </p:txBody>
      </p:sp>
      <p:sp>
        <p:nvSpPr>
          <p:cNvPr id="9" name="矩形 8"/>
          <p:cNvSpPr/>
          <p:nvPr/>
        </p:nvSpPr>
        <p:spPr>
          <a:xfrm>
            <a:off x="10721789" y="3433746"/>
            <a:ext cx="1075764" cy="3672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METAR</a:t>
            </a:r>
            <a:endParaRPr lang="zh-CN" altLang="en-US" sz="2000" dirty="0"/>
          </a:p>
        </p:txBody>
      </p:sp>
      <p:sp>
        <p:nvSpPr>
          <p:cNvPr id="10" name="文本框 9"/>
          <p:cNvSpPr txBox="1"/>
          <p:nvPr/>
        </p:nvSpPr>
        <p:spPr>
          <a:xfrm>
            <a:off x="504120" y="452744"/>
            <a:ext cx="4691427" cy="2677656"/>
          </a:xfrm>
          <a:prstGeom prst="rect">
            <a:avLst/>
          </a:prstGeom>
          <a:noFill/>
        </p:spPr>
        <p:txBody>
          <a:bodyPr wrap="square" rtlCol="0">
            <a:spAutoFit/>
          </a:bodyPr>
          <a:lstStyle/>
          <a:p>
            <a:pPr marL="390525" indent="-390525" algn="just">
              <a:buFont typeface="Wingdings" panose="05000000000000000000" pitchFamily="2" charset="2"/>
              <a:buChar char="Ø"/>
            </a:pPr>
            <a:r>
              <a:rPr lang="en-US" altLang="zh-CN" sz="2400" dirty="0">
                <a:solidFill>
                  <a:schemeClr val="tx2">
                    <a:lumMod val="50000"/>
                  </a:schemeClr>
                </a:solidFill>
              </a:rPr>
              <a:t>Probability Distribution Function (PDF) plot can clearly show the data distribution.</a:t>
            </a:r>
          </a:p>
          <a:p>
            <a:pPr marL="390525" indent="-390525" algn="just">
              <a:buFont typeface="Wingdings" panose="05000000000000000000" pitchFamily="2" charset="2"/>
              <a:buChar char="Ø"/>
            </a:pPr>
            <a:r>
              <a:rPr lang="en-US" altLang="zh-CN" sz="2400" dirty="0">
                <a:solidFill>
                  <a:schemeClr val="tx2">
                    <a:lumMod val="50000"/>
                  </a:schemeClr>
                </a:solidFill>
              </a:rPr>
              <a:t>Compared with METAR, </a:t>
            </a:r>
            <a:r>
              <a:rPr lang="en-US" altLang="zh-CN" sz="2400" dirty="0" smtClean="0">
                <a:solidFill>
                  <a:schemeClr val="tx2">
                    <a:lumMod val="50000"/>
                  </a:schemeClr>
                </a:solidFill>
              </a:rPr>
              <a:t>rain </a:t>
            </a:r>
            <a:r>
              <a:rPr lang="en-US" altLang="zh-CN" sz="2400" dirty="0">
                <a:solidFill>
                  <a:schemeClr val="tx2">
                    <a:lumMod val="50000"/>
                  </a:schemeClr>
                </a:solidFill>
              </a:rPr>
              <a:t>rate PDF of GOES satellite </a:t>
            </a:r>
            <a:r>
              <a:rPr lang="en-US" altLang="zh-CN" sz="2400" u="sng" dirty="0">
                <a:solidFill>
                  <a:schemeClr val="tx2">
                    <a:lumMod val="50000"/>
                  </a:schemeClr>
                </a:solidFill>
              </a:rPr>
              <a:t>shifts to the right</a:t>
            </a:r>
            <a:r>
              <a:rPr lang="en-US" altLang="zh-CN" sz="2400" dirty="0">
                <a:solidFill>
                  <a:schemeClr val="tx2">
                    <a:lumMod val="50000"/>
                  </a:schemeClr>
                </a:solidFill>
              </a:rPr>
              <a:t>, suggesting a </a:t>
            </a:r>
            <a:r>
              <a:rPr lang="en-US" altLang="zh-CN" sz="2400" u="sng" dirty="0">
                <a:solidFill>
                  <a:schemeClr val="tx2">
                    <a:lumMod val="50000"/>
                  </a:schemeClr>
                </a:solidFill>
              </a:rPr>
              <a:t>wet bias</a:t>
            </a:r>
            <a:r>
              <a:rPr lang="en-US" altLang="zh-CN" sz="2400" dirty="0">
                <a:solidFill>
                  <a:schemeClr val="tx2">
                    <a:lumMod val="50000"/>
                  </a:schemeClr>
                </a:solidFill>
              </a:rPr>
              <a:t> to the </a:t>
            </a:r>
            <a:r>
              <a:rPr lang="en-US" altLang="zh-CN" sz="2400" dirty="0" smtClean="0">
                <a:solidFill>
                  <a:schemeClr val="tx2">
                    <a:lumMod val="50000"/>
                  </a:schemeClr>
                </a:solidFill>
              </a:rPr>
              <a:t>observation.</a:t>
            </a:r>
            <a:endParaRPr lang="zh-CN" altLang="en-US" sz="2400" dirty="0">
              <a:solidFill>
                <a:schemeClr val="tx2">
                  <a:lumMod val="50000"/>
                </a:schemeClr>
              </a:solidFill>
            </a:endParaRPr>
          </a:p>
        </p:txBody>
      </p:sp>
      <p:sp>
        <p:nvSpPr>
          <p:cNvPr id="2" name="灯片编号占位符 1"/>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3865632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1" y="330741"/>
            <a:ext cx="11707906" cy="523220"/>
          </a:xfrm>
          <a:prstGeom prst="rect">
            <a:avLst/>
          </a:prstGeom>
          <a:noFill/>
        </p:spPr>
        <p:txBody>
          <a:bodyPr wrap="square" rtlCol="0">
            <a:spAutoFit/>
          </a:bodyPr>
          <a:lstStyle/>
          <a:p>
            <a:r>
              <a:rPr lang="en-US" altLang="zh-CN" sz="2800" dirty="0" smtClean="0">
                <a:solidFill>
                  <a:srgbClr val="0070C0"/>
                </a:solidFill>
              </a:rPr>
              <a:t>Table: Basic Statistics of Error</a:t>
            </a:r>
            <a:endParaRPr lang="zh-CN" altLang="en-US" sz="2800" dirty="0">
              <a:solidFill>
                <a:srgbClr val="0070C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360369613"/>
              </p:ext>
            </p:extLst>
          </p:nvPr>
        </p:nvGraphicFramePr>
        <p:xfrm>
          <a:off x="233080" y="982171"/>
          <a:ext cx="11354859" cy="2286000"/>
        </p:xfrm>
        <a:graphic>
          <a:graphicData uri="http://schemas.openxmlformats.org/drawingml/2006/table">
            <a:tbl>
              <a:tblPr firstRow="1" bandRow="1">
                <a:tableStyleId>{5C22544A-7EE6-4342-B048-85BDC9FD1C3A}</a:tableStyleId>
              </a:tblPr>
              <a:tblGrid>
                <a:gridCol w="1261651"/>
                <a:gridCol w="1261651"/>
                <a:gridCol w="1261651"/>
                <a:gridCol w="1261651"/>
                <a:gridCol w="1261651"/>
                <a:gridCol w="1261651"/>
                <a:gridCol w="1261651"/>
                <a:gridCol w="1261651"/>
                <a:gridCol w="1261651"/>
              </a:tblGrid>
              <a:tr h="411902">
                <a:tc rowSpan="2">
                  <a:txBody>
                    <a:bodyPr/>
                    <a:lstStyle/>
                    <a:p>
                      <a:endParaRPr lang="zh-CN" altLang="en-US" sz="2400" dirty="0"/>
                    </a:p>
                  </a:txBody>
                  <a:tcPr/>
                </a:tc>
                <a:tc gridSpan="4">
                  <a:txBody>
                    <a:bodyPr/>
                    <a:lstStyle/>
                    <a:p>
                      <a:pPr algn="ctr"/>
                      <a:r>
                        <a:rPr lang="en-US" altLang="zh-CN" sz="2400" dirty="0" smtClean="0"/>
                        <a:t>ALL</a:t>
                      </a:r>
                      <a:endParaRPr lang="zh-CN" altLang="en-US" sz="2400" dirty="0"/>
                    </a:p>
                  </a:txBody>
                  <a:tcPr/>
                </a:tc>
                <a:tc hMerge="1">
                  <a:txBody>
                    <a:bodyPr/>
                    <a:lstStyle/>
                    <a:p>
                      <a:endParaRPr lang="zh-CN" altLang="en-US" sz="2400" dirty="0"/>
                    </a:p>
                  </a:txBody>
                  <a:tcPr/>
                </a:tc>
                <a:tc hMerge="1">
                  <a:txBody>
                    <a:bodyPr/>
                    <a:lstStyle/>
                    <a:p>
                      <a:endParaRPr lang="zh-CN" altLang="en-US" sz="2400" dirty="0"/>
                    </a:p>
                  </a:txBody>
                  <a:tcPr/>
                </a:tc>
                <a:tc hMerge="1">
                  <a:txBody>
                    <a:bodyPr/>
                    <a:lstStyle/>
                    <a:p>
                      <a:endParaRPr lang="zh-CN" altLang="en-US" sz="2400" dirty="0"/>
                    </a:p>
                  </a:txBody>
                  <a:tcPr/>
                </a:tc>
                <a:tc gridSpan="4">
                  <a:txBody>
                    <a:bodyPr/>
                    <a:lstStyle/>
                    <a:p>
                      <a:pPr algn="ctr"/>
                      <a:r>
                        <a:rPr lang="en-US" altLang="zh-CN" sz="2400" dirty="0" smtClean="0"/>
                        <a:t>LIGHT</a:t>
                      </a:r>
                      <a:endParaRPr lang="zh-CN" altLang="en-US" sz="2400" dirty="0"/>
                    </a:p>
                  </a:txBody>
                  <a:tcPr/>
                </a:tc>
                <a:tc hMerge="1">
                  <a:txBody>
                    <a:bodyPr/>
                    <a:lstStyle/>
                    <a:p>
                      <a:endParaRPr lang="zh-CN" altLang="en-US" sz="2400" dirty="0"/>
                    </a:p>
                  </a:txBody>
                  <a:tcPr/>
                </a:tc>
                <a:tc hMerge="1">
                  <a:txBody>
                    <a:bodyPr/>
                    <a:lstStyle/>
                    <a:p>
                      <a:endParaRPr lang="zh-CN" altLang="en-US" sz="2400" dirty="0"/>
                    </a:p>
                  </a:txBody>
                  <a:tcPr/>
                </a:tc>
                <a:tc hMerge="1">
                  <a:txBody>
                    <a:bodyPr/>
                    <a:lstStyle/>
                    <a:p>
                      <a:endParaRPr lang="zh-CN" altLang="en-US" sz="2400" dirty="0"/>
                    </a:p>
                  </a:txBody>
                  <a:tcPr/>
                </a:tc>
              </a:tr>
              <a:tr h="411902">
                <a:tc vMerge="1">
                  <a:txBody>
                    <a:bodyPr/>
                    <a:lstStyle/>
                    <a:p>
                      <a:endParaRPr lang="zh-CN" altLang="en-US" sz="2400" dirty="0"/>
                    </a:p>
                  </a:txBody>
                  <a:tcPr/>
                </a:tc>
                <a:tc>
                  <a:txBody>
                    <a:bodyPr/>
                    <a:lstStyle/>
                    <a:p>
                      <a:pPr algn="ctr"/>
                      <a:r>
                        <a:rPr lang="en-US" altLang="zh-CN" sz="2400" dirty="0" smtClean="0"/>
                        <a:t>AVG</a:t>
                      </a:r>
                      <a:endParaRPr lang="zh-CN" altLang="en-US" sz="2400" dirty="0"/>
                    </a:p>
                  </a:txBody>
                  <a:tcPr/>
                </a:tc>
                <a:tc>
                  <a:txBody>
                    <a:bodyPr/>
                    <a:lstStyle/>
                    <a:p>
                      <a:pPr algn="ctr"/>
                      <a:r>
                        <a:rPr lang="en-US" altLang="zh-CN" sz="2400" dirty="0" smtClean="0"/>
                        <a:t>VAR</a:t>
                      </a:r>
                      <a:endParaRPr lang="zh-CN" altLang="en-US" sz="2400" dirty="0"/>
                    </a:p>
                  </a:txBody>
                  <a:tcPr/>
                </a:tc>
                <a:tc>
                  <a:txBody>
                    <a:bodyPr/>
                    <a:lstStyle/>
                    <a:p>
                      <a:pPr algn="ctr"/>
                      <a:r>
                        <a:rPr lang="en-US" altLang="zh-CN" sz="2400" dirty="0" smtClean="0"/>
                        <a:t>SKW</a:t>
                      </a:r>
                      <a:endParaRPr lang="zh-CN" altLang="en-US" sz="2400" dirty="0"/>
                    </a:p>
                  </a:txBody>
                  <a:tcPr/>
                </a:tc>
                <a:tc>
                  <a:txBody>
                    <a:bodyPr/>
                    <a:lstStyle/>
                    <a:p>
                      <a:pPr algn="ctr"/>
                      <a:r>
                        <a:rPr lang="en-US" altLang="zh-CN" sz="2400" dirty="0" smtClean="0"/>
                        <a:t>KUR</a:t>
                      </a:r>
                      <a:endParaRPr lang="zh-CN" altLang="en-US" sz="2400" dirty="0"/>
                    </a:p>
                  </a:txBody>
                  <a:tcPr/>
                </a:tc>
                <a:tc>
                  <a:txBody>
                    <a:bodyPr/>
                    <a:lstStyle/>
                    <a:p>
                      <a:pPr algn="ctr"/>
                      <a:r>
                        <a:rPr lang="en-US" altLang="zh-CN" sz="2400" dirty="0" smtClean="0"/>
                        <a:t>AVG</a:t>
                      </a:r>
                      <a:endParaRPr lang="zh-CN" altLang="en-US" sz="2400" dirty="0"/>
                    </a:p>
                  </a:txBody>
                  <a:tcPr/>
                </a:tc>
                <a:tc>
                  <a:txBody>
                    <a:bodyPr/>
                    <a:lstStyle/>
                    <a:p>
                      <a:pPr algn="ctr"/>
                      <a:r>
                        <a:rPr lang="en-US" altLang="zh-CN" sz="2400" dirty="0" smtClean="0"/>
                        <a:t>VAR</a:t>
                      </a:r>
                      <a:endParaRPr lang="zh-CN" altLang="en-US" sz="2400" dirty="0"/>
                    </a:p>
                  </a:txBody>
                  <a:tcPr/>
                </a:tc>
                <a:tc>
                  <a:txBody>
                    <a:bodyPr/>
                    <a:lstStyle/>
                    <a:p>
                      <a:pPr algn="ctr"/>
                      <a:r>
                        <a:rPr lang="en-US" altLang="zh-CN" sz="2400" dirty="0" smtClean="0"/>
                        <a:t>SKW</a:t>
                      </a:r>
                      <a:endParaRPr lang="zh-CN" altLang="en-US" sz="2400" dirty="0"/>
                    </a:p>
                  </a:txBody>
                  <a:tcPr/>
                </a:tc>
                <a:tc>
                  <a:txBody>
                    <a:bodyPr/>
                    <a:lstStyle/>
                    <a:p>
                      <a:pPr algn="ctr"/>
                      <a:r>
                        <a:rPr lang="en-US" altLang="zh-CN" sz="2400" dirty="0" smtClean="0"/>
                        <a:t>KUR</a:t>
                      </a:r>
                      <a:endParaRPr lang="zh-CN" altLang="en-US" sz="2400" dirty="0"/>
                    </a:p>
                  </a:txBody>
                  <a:tcPr/>
                </a:tc>
              </a:tr>
              <a:tr h="411902">
                <a:tc>
                  <a:txBody>
                    <a:bodyPr/>
                    <a:lstStyle/>
                    <a:p>
                      <a:pPr algn="ctr"/>
                      <a:r>
                        <a:rPr lang="en-US" altLang="zh-CN" sz="2400" dirty="0" smtClean="0"/>
                        <a:t>HRRR</a:t>
                      </a:r>
                      <a:endParaRPr lang="zh-CN" altLang="en-US" sz="2400" dirty="0"/>
                    </a:p>
                  </a:txBody>
                  <a:tcPr/>
                </a:tc>
                <a:tc>
                  <a:txBody>
                    <a:bodyPr/>
                    <a:lstStyle/>
                    <a:p>
                      <a:pPr algn="r"/>
                      <a:r>
                        <a:rPr lang="en-US" altLang="zh-CN" sz="2400" dirty="0" smtClean="0"/>
                        <a:t>0.09</a:t>
                      </a:r>
                      <a:endParaRPr lang="zh-CN" altLang="en-US" sz="2400" dirty="0"/>
                    </a:p>
                  </a:txBody>
                  <a:tcPr/>
                </a:tc>
                <a:tc>
                  <a:txBody>
                    <a:bodyPr/>
                    <a:lstStyle/>
                    <a:p>
                      <a:pPr algn="r"/>
                      <a:r>
                        <a:rPr lang="en-US" altLang="zh-CN" sz="2400" dirty="0" smtClean="0"/>
                        <a:t>3.64</a:t>
                      </a:r>
                      <a:endParaRPr lang="zh-CN" altLang="en-US" sz="2400" dirty="0"/>
                    </a:p>
                  </a:txBody>
                  <a:tcPr/>
                </a:tc>
                <a:tc>
                  <a:txBody>
                    <a:bodyPr/>
                    <a:lstStyle/>
                    <a:p>
                      <a:pPr algn="r"/>
                      <a:r>
                        <a:rPr lang="en-US" altLang="zh-CN" sz="2400" dirty="0" smtClean="0"/>
                        <a:t>-25.30</a:t>
                      </a:r>
                      <a:endParaRPr lang="zh-CN" altLang="en-US" sz="2400" dirty="0"/>
                    </a:p>
                  </a:txBody>
                  <a:tcPr/>
                </a:tc>
                <a:tc>
                  <a:txBody>
                    <a:bodyPr/>
                    <a:lstStyle/>
                    <a:p>
                      <a:pPr algn="r"/>
                      <a:r>
                        <a:rPr lang="en-US" altLang="zh-CN" sz="2400" dirty="0" smtClean="0"/>
                        <a:t>9811</a:t>
                      </a:r>
                      <a:endParaRPr lang="zh-CN" altLang="en-US" sz="2400" dirty="0"/>
                    </a:p>
                  </a:txBody>
                  <a:tcPr/>
                </a:tc>
                <a:tc>
                  <a:txBody>
                    <a:bodyPr/>
                    <a:lstStyle/>
                    <a:p>
                      <a:pPr algn="r"/>
                      <a:r>
                        <a:rPr lang="en-US" altLang="zh-CN" sz="2400" dirty="0" smtClean="0"/>
                        <a:t>1.16</a:t>
                      </a:r>
                      <a:endParaRPr lang="zh-CN" altLang="en-US" sz="2400" dirty="0"/>
                    </a:p>
                  </a:txBody>
                  <a:tcPr/>
                </a:tc>
                <a:tc>
                  <a:txBody>
                    <a:bodyPr/>
                    <a:lstStyle/>
                    <a:p>
                      <a:pPr algn="r"/>
                      <a:r>
                        <a:rPr lang="en-US" altLang="zh-CN" sz="2400" dirty="0" smtClean="0"/>
                        <a:t>56.43</a:t>
                      </a:r>
                      <a:endParaRPr lang="zh-CN" altLang="en-US" sz="2400" dirty="0"/>
                    </a:p>
                  </a:txBody>
                  <a:tcPr/>
                </a:tc>
                <a:tc>
                  <a:txBody>
                    <a:bodyPr/>
                    <a:lstStyle/>
                    <a:p>
                      <a:pPr algn="r"/>
                      <a:r>
                        <a:rPr lang="en-US" altLang="zh-CN" sz="2400" dirty="0" smtClean="0"/>
                        <a:t>5.05</a:t>
                      </a:r>
                      <a:endParaRPr lang="zh-CN" altLang="en-US" sz="2400" dirty="0"/>
                    </a:p>
                  </a:txBody>
                  <a:tcPr/>
                </a:tc>
                <a:tc>
                  <a:txBody>
                    <a:bodyPr/>
                    <a:lstStyle/>
                    <a:p>
                      <a:pPr algn="r"/>
                      <a:r>
                        <a:rPr lang="en-US" altLang="zh-CN" sz="2400" dirty="0" smtClean="0"/>
                        <a:t>35.82</a:t>
                      </a:r>
                      <a:endParaRPr lang="zh-CN" altLang="en-US" sz="2400" dirty="0"/>
                    </a:p>
                  </a:txBody>
                  <a:tcPr/>
                </a:tc>
              </a:tr>
              <a:tr h="411902">
                <a:tc>
                  <a:txBody>
                    <a:bodyPr/>
                    <a:lstStyle/>
                    <a:p>
                      <a:pPr algn="ctr"/>
                      <a:r>
                        <a:rPr lang="en-US" altLang="zh-CN" sz="2400" dirty="0" smtClean="0"/>
                        <a:t>GOES</a:t>
                      </a:r>
                      <a:endParaRPr lang="zh-CN" altLang="en-US" sz="2400" dirty="0"/>
                    </a:p>
                  </a:txBody>
                  <a:tcPr/>
                </a:tc>
                <a:tc>
                  <a:txBody>
                    <a:bodyPr/>
                    <a:lstStyle/>
                    <a:p>
                      <a:pPr algn="r"/>
                      <a:r>
                        <a:rPr lang="en-US" altLang="zh-CN" sz="2400" dirty="0" smtClean="0"/>
                        <a:t>0.14</a:t>
                      </a:r>
                      <a:endParaRPr lang="zh-CN" altLang="en-US" sz="2400" dirty="0"/>
                    </a:p>
                  </a:txBody>
                  <a:tcPr/>
                </a:tc>
                <a:tc>
                  <a:txBody>
                    <a:bodyPr/>
                    <a:lstStyle/>
                    <a:p>
                      <a:pPr algn="r"/>
                      <a:r>
                        <a:rPr lang="en-US" altLang="zh-CN" sz="2400" dirty="0" smtClean="0"/>
                        <a:t>3.46</a:t>
                      </a:r>
                      <a:endParaRPr lang="zh-CN" altLang="en-US" sz="2400" dirty="0"/>
                    </a:p>
                  </a:txBody>
                  <a:tcPr/>
                </a:tc>
                <a:tc>
                  <a:txBody>
                    <a:bodyPr/>
                    <a:lstStyle/>
                    <a:p>
                      <a:pPr algn="r"/>
                      <a:r>
                        <a:rPr lang="en-US" altLang="zh-CN" sz="2400" dirty="0" smtClean="0"/>
                        <a:t>-53.91</a:t>
                      </a:r>
                      <a:endParaRPr lang="zh-CN" altLang="en-US" sz="2400" dirty="0"/>
                    </a:p>
                  </a:txBody>
                  <a:tcPr/>
                </a:tc>
                <a:tc>
                  <a:txBody>
                    <a:bodyPr/>
                    <a:lstStyle/>
                    <a:p>
                      <a:pPr algn="r"/>
                      <a:r>
                        <a:rPr lang="en-US" altLang="zh-CN" sz="2400" dirty="0" smtClean="0"/>
                        <a:t>12770</a:t>
                      </a:r>
                      <a:endParaRPr lang="zh-CN" altLang="en-US" sz="2400" dirty="0"/>
                    </a:p>
                  </a:txBody>
                  <a:tcPr/>
                </a:tc>
                <a:tc>
                  <a:txBody>
                    <a:bodyPr/>
                    <a:lstStyle/>
                    <a:p>
                      <a:pPr algn="r"/>
                      <a:r>
                        <a:rPr lang="en-US" altLang="zh-CN" sz="2400" dirty="0" smtClean="0"/>
                        <a:t>0.55</a:t>
                      </a:r>
                      <a:endParaRPr lang="zh-CN" altLang="en-US" sz="2400" dirty="0"/>
                    </a:p>
                  </a:txBody>
                  <a:tcPr/>
                </a:tc>
                <a:tc>
                  <a:txBody>
                    <a:bodyPr/>
                    <a:lstStyle/>
                    <a:p>
                      <a:pPr algn="r"/>
                      <a:r>
                        <a:rPr lang="en-US" altLang="zh-CN" sz="2400" dirty="0" smtClean="0"/>
                        <a:t>25.85</a:t>
                      </a:r>
                      <a:endParaRPr lang="zh-CN" altLang="en-US" sz="2400" dirty="0"/>
                    </a:p>
                  </a:txBody>
                  <a:tcPr/>
                </a:tc>
                <a:tc>
                  <a:txBody>
                    <a:bodyPr/>
                    <a:lstStyle/>
                    <a:p>
                      <a:pPr algn="r"/>
                      <a:r>
                        <a:rPr lang="en-US" altLang="zh-CN" sz="2400" dirty="0" smtClean="0"/>
                        <a:t>3.72</a:t>
                      </a:r>
                      <a:endParaRPr lang="zh-CN" altLang="en-US" sz="2400" dirty="0"/>
                    </a:p>
                  </a:txBody>
                  <a:tcPr/>
                </a:tc>
                <a:tc>
                  <a:txBody>
                    <a:bodyPr/>
                    <a:lstStyle/>
                    <a:p>
                      <a:pPr algn="r"/>
                      <a:r>
                        <a:rPr lang="en-US" altLang="zh-CN" sz="2400" dirty="0" smtClean="0"/>
                        <a:t>18.90</a:t>
                      </a:r>
                      <a:endParaRPr lang="zh-CN" altLang="en-US" sz="2400" dirty="0"/>
                    </a:p>
                  </a:txBody>
                  <a:tcPr/>
                </a:tc>
              </a:tr>
              <a:tr h="411902">
                <a:tc>
                  <a:txBody>
                    <a:bodyPr/>
                    <a:lstStyle/>
                    <a:p>
                      <a:pPr algn="ctr"/>
                      <a:r>
                        <a:rPr lang="en-US" altLang="zh-CN" sz="2400" dirty="0" smtClean="0"/>
                        <a:t>Stage4</a:t>
                      </a:r>
                      <a:endParaRPr lang="zh-CN" altLang="en-US" sz="2400" dirty="0"/>
                    </a:p>
                  </a:txBody>
                  <a:tcPr/>
                </a:tc>
                <a:tc>
                  <a:txBody>
                    <a:bodyPr/>
                    <a:lstStyle/>
                    <a:p>
                      <a:pPr algn="r"/>
                      <a:r>
                        <a:rPr lang="en-US" altLang="zh-CN" sz="2400" dirty="0" smtClean="0"/>
                        <a:t>0.07</a:t>
                      </a:r>
                      <a:endParaRPr lang="zh-CN" altLang="en-US" sz="2400" dirty="0"/>
                    </a:p>
                  </a:txBody>
                  <a:tcPr/>
                </a:tc>
                <a:tc>
                  <a:txBody>
                    <a:bodyPr/>
                    <a:lstStyle/>
                    <a:p>
                      <a:pPr algn="r"/>
                      <a:r>
                        <a:rPr lang="en-US" altLang="zh-CN" sz="2400" dirty="0" smtClean="0"/>
                        <a:t>1.62</a:t>
                      </a:r>
                      <a:endParaRPr lang="zh-CN" altLang="en-US" sz="2400" dirty="0"/>
                    </a:p>
                  </a:txBody>
                  <a:tcPr/>
                </a:tc>
                <a:tc>
                  <a:txBody>
                    <a:bodyPr/>
                    <a:lstStyle/>
                    <a:p>
                      <a:pPr algn="r"/>
                      <a:r>
                        <a:rPr lang="en-US" altLang="zh-CN" sz="2400" dirty="0" smtClean="0"/>
                        <a:t>-123.28</a:t>
                      </a:r>
                      <a:endParaRPr lang="zh-CN" altLang="en-US" sz="2400" dirty="0"/>
                    </a:p>
                  </a:txBody>
                  <a:tcPr/>
                </a:tc>
                <a:tc>
                  <a:txBody>
                    <a:bodyPr/>
                    <a:lstStyle/>
                    <a:p>
                      <a:pPr algn="r"/>
                      <a:r>
                        <a:rPr lang="en-US" altLang="zh-CN" sz="2400" dirty="0" smtClean="0"/>
                        <a:t>47910</a:t>
                      </a:r>
                      <a:endParaRPr lang="zh-CN" altLang="en-US" sz="2400" dirty="0"/>
                    </a:p>
                  </a:txBody>
                  <a:tcPr/>
                </a:tc>
                <a:tc>
                  <a:txBody>
                    <a:bodyPr/>
                    <a:lstStyle/>
                    <a:p>
                      <a:pPr algn="r"/>
                      <a:r>
                        <a:rPr lang="en-US" altLang="zh-CN" sz="2400" dirty="0" smtClean="0"/>
                        <a:t>1.12</a:t>
                      </a:r>
                      <a:endParaRPr lang="zh-CN" altLang="en-US" sz="2400" dirty="0"/>
                    </a:p>
                  </a:txBody>
                  <a:tcPr/>
                </a:tc>
                <a:tc>
                  <a:txBody>
                    <a:bodyPr/>
                    <a:lstStyle/>
                    <a:p>
                      <a:pPr algn="r"/>
                      <a:r>
                        <a:rPr lang="en-US" altLang="zh-CN" sz="2400" dirty="0" smtClean="0"/>
                        <a:t>18.39</a:t>
                      </a:r>
                      <a:endParaRPr lang="zh-CN" altLang="en-US" sz="2400" dirty="0"/>
                    </a:p>
                  </a:txBody>
                  <a:tcPr/>
                </a:tc>
                <a:tc>
                  <a:txBody>
                    <a:bodyPr/>
                    <a:lstStyle/>
                    <a:p>
                      <a:pPr algn="r"/>
                      <a:r>
                        <a:rPr lang="en-US" altLang="zh-CN" sz="2400" dirty="0" smtClean="0"/>
                        <a:t>6.75</a:t>
                      </a:r>
                      <a:endParaRPr lang="zh-CN" altLang="en-US" sz="2400" dirty="0"/>
                    </a:p>
                  </a:txBody>
                  <a:tcPr/>
                </a:tc>
                <a:tc>
                  <a:txBody>
                    <a:bodyPr/>
                    <a:lstStyle/>
                    <a:p>
                      <a:pPr algn="r"/>
                      <a:r>
                        <a:rPr lang="en-US" altLang="zh-CN" sz="2400" dirty="0" smtClean="0"/>
                        <a:t>82.47</a:t>
                      </a:r>
                      <a:endParaRPr lang="zh-CN" altLang="en-US" sz="24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426750944"/>
              </p:ext>
            </p:extLst>
          </p:nvPr>
        </p:nvGraphicFramePr>
        <p:xfrm>
          <a:off x="233080" y="3509680"/>
          <a:ext cx="11354859" cy="2286000"/>
        </p:xfrm>
        <a:graphic>
          <a:graphicData uri="http://schemas.openxmlformats.org/drawingml/2006/table">
            <a:tbl>
              <a:tblPr firstRow="1" bandRow="1">
                <a:tableStyleId>{5C22544A-7EE6-4342-B048-85BDC9FD1C3A}</a:tableStyleId>
              </a:tblPr>
              <a:tblGrid>
                <a:gridCol w="1261651"/>
                <a:gridCol w="1261651"/>
                <a:gridCol w="1261651"/>
                <a:gridCol w="1261651"/>
                <a:gridCol w="1261651"/>
                <a:gridCol w="1261651"/>
                <a:gridCol w="1261651"/>
                <a:gridCol w="1261651"/>
                <a:gridCol w="1261651"/>
              </a:tblGrid>
              <a:tr h="411902">
                <a:tc rowSpan="2">
                  <a:txBody>
                    <a:bodyPr/>
                    <a:lstStyle/>
                    <a:p>
                      <a:endParaRPr lang="zh-CN" altLang="en-US" sz="2400" dirty="0"/>
                    </a:p>
                  </a:txBody>
                  <a:tcPr/>
                </a:tc>
                <a:tc gridSpan="4">
                  <a:txBody>
                    <a:bodyPr/>
                    <a:lstStyle/>
                    <a:p>
                      <a:pPr algn="ctr"/>
                      <a:r>
                        <a:rPr lang="en-US" altLang="zh-CN" sz="2400" dirty="0" smtClean="0"/>
                        <a:t>MEDIUM</a:t>
                      </a:r>
                      <a:endParaRPr lang="zh-CN" altLang="en-US" sz="2400" dirty="0"/>
                    </a:p>
                  </a:txBody>
                  <a:tcPr/>
                </a:tc>
                <a:tc hMerge="1">
                  <a:txBody>
                    <a:bodyPr/>
                    <a:lstStyle/>
                    <a:p>
                      <a:endParaRPr lang="zh-CN" altLang="en-US" sz="2400" dirty="0"/>
                    </a:p>
                  </a:txBody>
                  <a:tcPr/>
                </a:tc>
                <a:tc hMerge="1">
                  <a:txBody>
                    <a:bodyPr/>
                    <a:lstStyle/>
                    <a:p>
                      <a:endParaRPr lang="zh-CN" altLang="en-US" sz="2400" dirty="0"/>
                    </a:p>
                  </a:txBody>
                  <a:tcPr/>
                </a:tc>
                <a:tc hMerge="1">
                  <a:txBody>
                    <a:bodyPr/>
                    <a:lstStyle/>
                    <a:p>
                      <a:endParaRPr lang="zh-CN" altLang="en-US" sz="2400" dirty="0"/>
                    </a:p>
                  </a:txBody>
                  <a:tcPr/>
                </a:tc>
                <a:tc gridSpan="4">
                  <a:txBody>
                    <a:bodyPr/>
                    <a:lstStyle/>
                    <a:p>
                      <a:pPr algn="ctr"/>
                      <a:r>
                        <a:rPr lang="en-US" altLang="zh-CN" sz="2400" dirty="0" smtClean="0"/>
                        <a:t>HEAVY</a:t>
                      </a:r>
                      <a:endParaRPr lang="zh-CN" altLang="en-US" sz="2400" dirty="0"/>
                    </a:p>
                  </a:txBody>
                  <a:tcPr/>
                </a:tc>
                <a:tc hMerge="1">
                  <a:txBody>
                    <a:bodyPr/>
                    <a:lstStyle/>
                    <a:p>
                      <a:endParaRPr lang="zh-CN" altLang="en-US" sz="2400" dirty="0"/>
                    </a:p>
                  </a:txBody>
                  <a:tcPr/>
                </a:tc>
                <a:tc hMerge="1">
                  <a:txBody>
                    <a:bodyPr/>
                    <a:lstStyle/>
                    <a:p>
                      <a:endParaRPr lang="zh-CN" altLang="en-US" sz="2400" dirty="0"/>
                    </a:p>
                  </a:txBody>
                  <a:tcPr/>
                </a:tc>
                <a:tc hMerge="1">
                  <a:txBody>
                    <a:bodyPr/>
                    <a:lstStyle/>
                    <a:p>
                      <a:endParaRPr lang="zh-CN" altLang="en-US" sz="2400" dirty="0"/>
                    </a:p>
                  </a:txBody>
                  <a:tcPr/>
                </a:tc>
              </a:tr>
              <a:tr h="411902">
                <a:tc vMerge="1">
                  <a:txBody>
                    <a:bodyPr/>
                    <a:lstStyle/>
                    <a:p>
                      <a:endParaRPr lang="zh-CN" altLang="en-US" sz="2400" dirty="0"/>
                    </a:p>
                  </a:txBody>
                  <a:tcPr/>
                </a:tc>
                <a:tc>
                  <a:txBody>
                    <a:bodyPr/>
                    <a:lstStyle/>
                    <a:p>
                      <a:pPr algn="ctr"/>
                      <a:r>
                        <a:rPr lang="en-US" altLang="zh-CN" sz="2400" dirty="0" smtClean="0"/>
                        <a:t>AVG</a:t>
                      </a:r>
                      <a:endParaRPr lang="zh-CN" altLang="en-US" sz="2400" dirty="0"/>
                    </a:p>
                  </a:txBody>
                  <a:tcPr/>
                </a:tc>
                <a:tc>
                  <a:txBody>
                    <a:bodyPr/>
                    <a:lstStyle/>
                    <a:p>
                      <a:pPr algn="ctr"/>
                      <a:r>
                        <a:rPr lang="en-US" altLang="zh-CN" sz="2400" dirty="0" smtClean="0"/>
                        <a:t>VAR</a:t>
                      </a:r>
                      <a:endParaRPr lang="zh-CN" altLang="en-US" sz="2400" dirty="0"/>
                    </a:p>
                  </a:txBody>
                  <a:tcPr/>
                </a:tc>
                <a:tc>
                  <a:txBody>
                    <a:bodyPr/>
                    <a:lstStyle/>
                    <a:p>
                      <a:pPr algn="ctr"/>
                      <a:r>
                        <a:rPr lang="en-US" altLang="zh-CN" sz="2400" dirty="0" smtClean="0"/>
                        <a:t>SKW</a:t>
                      </a:r>
                      <a:endParaRPr lang="zh-CN" altLang="en-US" sz="2400" dirty="0"/>
                    </a:p>
                  </a:txBody>
                  <a:tcPr/>
                </a:tc>
                <a:tc>
                  <a:txBody>
                    <a:bodyPr/>
                    <a:lstStyle/>
                    <a:p>
                      <a:pPr algn="ctr"/>
                      <a:r>
                        <a:rPr lang="en-US" altLang="zh-CN" sz="2400" dirty="0" smtClean="0"/>
                        <a:t>KUR</a:t>
                      </a:r>
                      <a:endParaRPr lang="zh-CN" altLang="en-US" sz="2400" dirty="0"/>
                    </a:p>
                  </a:txBody>
                  <a:tcPr/>
                </a:tc>
                <a:tc>
                  <a:txBody>
                    <a:bodyPr/>
                    <a:lstStyle/>
                    <a:p>
                      <a:pPr algn="ctr"/>
                      <a:r>
                        <a:rPr lang="en-US" altLang="zh-CN" sz="2400" dirty="0" smtClean="0"/>
                        <a:t>AVG</a:t>
                      </a:r>
                      <a:endParaRPr lang="zh-CN" altLang="en-US" sz="2400" dirty="0"/>
                    </a:p>
                  </a:txBody>
                  <a:tcPr/>
                </a:tc>
                <a:tc>
                  <a:txBody>
                    <a:bodyPr/>
                    <a:lstStyle/>
                    <a:p>
                      <a:pPr algn="ctr"/>
                      <a:r>
                        <a:rPr lang="en-US" altLang="zh-CN" sz="2400" dirty="0" smtClean="0"/>
                        <a:t>VAR</a:t>
                      </a:r>
                      <a:endParaRPr lang="zh-CN" altLang="en-US" sz="2400" dirty="0"/>
                    </a:p>
                  </a:txBody>
                  <a:tcPr/>
                </a:tc>
                <a:tc>
                  <a:txBody>
                    <a:bodyPr/>
                    <a:lstStyle/>
                    <a:p>
                      <a:pPr algn="ctr"/>
                      <a:r>
                        <a:rPr lang="en-US" altLang="zh-CN" sz="2400" dirty="0" smtClean="0"/>
                        <a:t>SKW</a:t>
                      </a:r>
                      <a:endParaRPr lang="zh-CN" altLang="en-US" sz="2400" dirty="0"/>
                    </a:p>
                  </a:txBody>
                  <a:tcPr/>
                </a:tc>
                <a:tc>
                  <a:txBody>
                    <a:bodyPr/>
                    <a:lstStyle/>
                    <a:p>
                      <a:pPr algn="ctr"/>
                      <a:r>
                        <a:rPr lang="en-US" altLang="zh-CN" sz="2400" dirty="0" smtClean="0"/>
                        <a:t>KUR</a:t>
                      </a:r>
                      <a:endParaRPr lang="zh-CN" altLang="en-US" sz="2400" dirty="0"/>
                    </a:p>
                  </a:txBody>
                  <a:tcPr/>
                </a:tc>
              </a:tr>
              <a:tr h="411902">
                <a:tc>
                  <a:txBody>
                    <a:bodyPr/>
                    <a:lstStyle/>
                    <a:p>
                      <a:pPr algn="ctr"/>
                      <a:r>
                        <a:rPr lang="en-US" altLang="zh-CN" sz="2400" dirty="0" smtClean="0"/>
                        <a:t>HRRR</a:t>
                      </a:r>
                      <a:endParaRPr lang="zh-CN" altLang="en-US" sz="2400" dirty="0"/>
                    </a:p>
                  </a:txBody>
                  <a:tcPr/>
                </a:tc>
                <a:tc>
                  <a:txBody>
                    <a:bodyPr/>
                    <a:lstStyle/>
                    <a:p>
                      <a:pPr algn="r"/>
                      <a:r>
                        <a:rPr lang="en-US" altLang="zh-CN" sz="2400" dirty="0" smtClean="0"/>
                        <a:t>-2.96</a:t>
                      </a:r>
                      <a:endParaRPr lang="zh-CN" altLang="en-US" sz="2400" dirty="0"/>
                    </a:p>
                  </a:txBody>
                  <a:tcPr/>
                </a:tc>
                <a:tc>
                  <a:txBody>
                    <a:bodyPr/>
                    <a:lstStyle/>
                    <a:p>
                      <a:pPr algn="r"/>
                      <a:r>
                        <a:rPr lang="en-US" altLang="zh-CN" sz="2400" dirty="0" smtClean="0"/>
                        <a:t>93.95</a:t>
                      </a:r>
                      <a:endParaRPr lang="zh-CN" altLang="en-US" sz="2400" dirty="0"/>
                    </a:p>
                  </a:txBody>
                  <a:tcPr/>
                </a:tc>
                <a:tc>
                  <a:txBody>
                    <a:bodyPr/>
                    <a:lstStyle/>
                    <a:p>
                      <a:pPr algn="r"/>
                      <a:r>
                        <a:rPr lang="en-US" altLang="zh-CN" sz="2400" dirty="0" smtClean="0"/>
                        <a:t>3.17</a:t>
                      </a:r>
                      <a:endParaRPr lang="zh-CN" altLang="en-US" sz="2400" dirty="0"/>
                    </a:p>
                  </a:txBody>
                  <a:tcPr/>
                </a:tc>
                <a:tc>
                  <a:txBody>
                    <a:bodyPr/>
                    <a:lstStyle/>
                    <a:p>
                      <a:pPr algn="r"/>
                      <a:r>
                        <a:rPr lang="en-US" altLang="zh-CN" sz="2400" dirty="0" smtClean="0"/>
                        <a:t>14.03</a:t>
                      </a:r>
                      <a:endParaRPr lang="zh-CN" altLang="en-US" sz="2400" dirty="0"/>
                    </a:p>
                  </a:txBody>
                  <a:tcPr/>
                </a:tc>
                <a:tc>
                  <a:txBody>
                    <a:bodyPr/>
                    <a:lstStyle/>
                    <a:p>
                      <a:pPr algn="r"/>
                      <a:r>
                        <a:rPr lang="en-US" altLang="zh-CN" sz="2400" dirty="0" smtClean="0"/>
                        <a:t>-17.27</a:t>
                      </a:r>
                      <a:endParaRPr lang="zh-CN" altLang="en-US" sz="2400" dirty="0"/>
                    </a:p>
                  </a:txBody>
                  <a:tcPr/>
                </a:tc>
                <a:tc>
                  <a:txBody>
                    <a:bodyPr/>
                    <a:lstStyle/>
                    <a:p>
                      <a:pPr algn="r"/>
                      <a:r>
                        <a:rPr lang="en-US" altLang="zh-CN" sz="2400" dirty="0" smtClean="0"/>
                        <a:t>184.74</a:t>
                      </a:r>
                      <a:endParaRPr lang="zh-CN" altLang="en-US" sz="2400" dirty="0"/>
                    </a:p>
                  </a:txBody>
                  <a:tcPr/>
                </a:tc>
                <a:tc>
                  <a:txBody>
                    <a:bodyPr/>
                    <a:lstStyle/>
                    <a:p>
                      <a:pPr algn="r"/>
                      <a:r>
                        <a:rPr lang="en-US" altLang="zh-CN" sz="2400" dirty="0" smtClean="0"/>
                        <a:t>1.43</a:t>
                      </a:r>
                      <a:endParaRPr lang="zh-CN" altLang="en-US" sz="2400" dirty="0"/>
                    </a:p>
                  </a:txBody>
                  <a:tcPr/>
                </a:tc>
                <a:tc>
                  <a:txBody>
                    <a:bodyPr/>
                    <a:lstStyle/>
                    <a:p>
                      <a:pPr algn="r"/>
                      <a:r>
                        <a:rPr lang="en-US" altLang="zh-CN" sz="2400" dirty="0" smtClean="0"/>
                        <a:t>5.46</a:t>
                      </a:r>
                      <a:endParaRPr lang="zh-CN" altLang="en-US" sz="2400" dirty="0"/>
                    </a:p>
                  </a:txBody>
                  <a:tcPr/>
                </a:tc>
              </a:tr>
              <a:tr h="411902">
                <a:tc>
                  <a:txBody>
                    <a:bodyPr/>
                    <a:lstStyle/>
                    <a:p>
                      <a:pPr algn="ctr"/>
                      <a:r>
                        <a:rPr lang="en-US" altLang="zh-CN" sz="2400" dirty="0" smtClean="0"/>
                        <a:t>GOES</a:t>
                      </a:r>
                      <a:endParaRPr lang="zh-CN" altLang="en-US" sz="2400" dirty="0"/>
                    </a:p>
                  </a:txBody>
                  <a:tcPr/>
                </a:tc>
                <a:tc>
                  <a:txBody>
                    <a:bodyPr/>
                    <a:lstStyle/>
                    <a:p>
                      <a:pPr algn="r"/>
                      <a:r>
                        <a:rPr lang="en-US" altLang="zh-CN" sz="2400" dirty="0" smtClean="0"/>
                        <a:t>-3.43</a:t>
                      </a:r>
                      <a:endParaRPr lang="zh-CN" altLang="en-US" sz="2400" dirty="0"/>
                    </a:p>
                  </a:txBody>
                  <a:tcPr/>
                </a:tc>
                <a:tc>
                  <a:txBody>
                    <a:bodyPr/>
                    <a:lstStyle/>
                    <a:p>
                      <a:pPr algn="r"/>
                      <a:r>
                        <a:rPr lang="en-US" altLang="zh-CN" sz="2400" dirty="0" smtClean="0"/>
                        <a:t>44.67</a:t>
                      </a:r>
                      <a:endParaRPr lang="zh-CN" altLang="en-US" sz="2400" dirty="0"/>
                    </a:p>
                  </a:txBody>
                  <a:tcPr/>
                </a:tc>
                <a:tc>
                  <a:txBody>
                    <a:bodyPr/>
                    <a:lstStyle/>
                    <a:p>
                      <a:pPr algn="r"/>
                      <a:r>
                        <a:rPr lang="en-US" altLang="zh-CN" sz="2400" dirty="0" smtClean="0"/>
                        <a:t>2.12</a:t>
                      </a:r>
                      <a:endParaRPr lang="zh-CN" altLang="en-US" sz="2400" dirty="0"/>
                    </a:p>
                  </a:txBody>
                  <a:tcPr/>
                </a:tc>
                <a:tc>
                  <a:txBody>
                    <a:bodyPr/>
                    <a:lstStyle/>
                    <a:p>
                      <a:pPr algn="r"/>
                      <a:r>
                        <a:rPr lang="en-US" altLang="zh-CN" sz="2400" dirty="0" smtClean="0"/>
                        <a:t>7.52</a:t>
                      </a:r>
                      <a:endParaRPr lang="zh-CN" altLang="en-US" sz="2400" dirty="0"/>
                    </a:p>
                  </a:txBody>
                  <a:tcPr/>
                </a:tc>
                <a:tc>
                  <a:txBody>
                    <a:bodyPr/>
                    <a:lstStyle/>
                    <a:p>
                      <a:pPr algn="r"/>
                      <a:r>
                        <a:rPr lang="en-US" altLang="zh-CN" sz="2400" dirty="0" smtClean="0"/>
                        <a:t>-16.43</a:t>
                      </a:r>
                      <a:endParaRPr lang="zh-CN" altLang="en-US" sz="2400" dirty="0"/>
                    </a:p>
                  </a:txBody>
                  <a:tcPr/>
                </a:tc>
                <a:tc>
                  <a:txBody>
                    <a:bodyPr/>
                    <a:lstStyle/>
                    <a:p>
                      <a:pPr algn="r"/>
                      <a:r>
                        <a:rPr lang="en-US" altLang="zh-CN" sz="2400" dirty="0" smtClean="0"/>
                        <a:t>114.88</a:t>
                      </a:r>
                      <a:endParaRPr lang="zh-CN" altLang="en-US" sz="2400" dirty="0"/>
                    </a:p>
                  </a:txBody>
                  <a:tcPr/>
                </a:tc>
                <a:tc>
                  <a:txBody>
                    <a:bodyPr/>
                    <a:lstStyle/>
                    <a:p>
                      <a:pPr algn="r"/>
                      <a:r>
                        <a:rPr lang="en-US" altLang="zh-CN" sz="2400" dirty="0" smtClean="0"/>
                        <a:t>0.38</a:t>
                      </a:r>
                      <a:endParaRPr lang="zh-CN" altLang="en-US" sz="2400" dirty="0"/>
                    </a:p>
                  </a:txBody>
                  <a:tcPr/>
                </a:tc>
                <a:tc>
                  <a:txBody>
                    <a:bodyPr/>
                    <a:lstStyle/>
                    <a:p>
                      <a:pPr algn="r"/>
                      <a:r>
                        <a:rPr lang="en-US" altLang="zh-CN" sz="2400" dirty="0" smtClean="0"/>
                        <a:t>2.51</a:t>
                      </a:r>
                      <a:endParaRPr lang="zh-CN" altLang="en-US" sz="2400" dirty="0"/>
                    </a:p>
                  </a:txBody>
                  <a:tcPr/>
                </a:tc>
              </a:tr>
              <a:tr h="411902">
                <a:tc>
                  <a:txBody>
                    <a:bodyPr/>
                    <a:lstStyle/>
                    <a:p>
                      <a:pPr algn="ctr"/>
                      <a:r>
                        <a:rPr lang="en-US" altLang="zh-CN" sz="2400" dirty="0" smtClean="0"/>
                        <a:t>Stage4</a:t>
                      </a:r>
                      <a:endParaRPr lang="zh-CN" altLang="en-US" sz="2400" dirty="0"/>
                    </a:p>
                  </a:txBody>
                  <a:tcPr/>
                </a:tc>
                <a:tc>
                  <a:txBody>
                    <a:bodyPr/>
                    <a:lstStyle/>
                    <a:p>
                      <a:pPr algn="r"/>
                      <a:r>
                        <a:rPr lang="en-US" altLang="zh-CN" sz="2400" dirty="0" smtClean="0"/>
                        <a:t>-0.45</a:t>
                      </a:r>
                      <a:endParaRPr lang="zh-CN" altLang="en-US" sz="2400" dirty="0"/>
                    </a:p>
                  </a:txBody>
                  <a:tcPr/>
                </a:tc>
                <a:tc>
                  <a:txBody>
                    <a:bodyPr/>
                    <a:lstStyle/>
                    <a:p>
                      <a:pPr algn="r"/>
                      <a:r>
                        <a:rPr lang="en-US" altLang="zh-CN" sz="2400" dirty="0" smtClean="0"/>
                        <a:t>29.10</a:t>
                      </a:r>
                      <a:endParaRPr lang="zh-CN" altLang="en-US" sz="2400" dirty="0"/>
                    </a:p>
                  </a:txBody>
                  <a:tcPr/>
                </a:tc>
                <a:tc>
                  <a:txBody>
                    <a:bodyPr/>
                    <a:lstStyle/>
                    <a:p>
                      <a:pPr algn="r"/>
                      <a:r>
                        <a:rPr lang="en-US" altLang="zh-CN" sz="2400" dirty="0" smtClean="0"/>
                        <a:t>2.69</a:t>
                      </a:r>
                      <a:endParaRPr lang="zh-CN" altLang="en-US" sz="2400" dirty="0"/>
                    </a:p>
                  </a:txBody>
                  <a:tcPr/>
                </a:tc>
                <a:tc>
                  <a:txBody>
                    <a:bodyPr/>
                    <a:lstStyle/>
                    <a:p>
                      <a:pPr algn="r"/>
                      <a:r>
                        <a:rPr lang="en-US" altLang="zh-CN" sz="2400" dirty="0" smtClean="0"/>
                        <a:t>15.47</a:t>
                      </a:r>
                      <a:endParaRPr lang="zh-CN" altLang="en-US" sz="2400" dirty="0"/>
                    </a:p>
                  </a:txBody>
                  <a:tcPr/>
                </a:tc>
                <a:tc>
                  <a:txBody>
                    <a:bodyPr/>
                    <a:lstStyle/>
                    <a:p>
                      <a:pPr algn="r"/>
                      <a:r>
                        <a:rPr lang="en-US" altLang="zh-CN" sz="2400" dirty="0" smtClean="0"/>
                        <a:t>-7.63</a:t>
                      </a:r>
                      <a:endParaRPr lang="zh-CN" altLang="en-US" sz="2400" dirty="0"/>
                    </a:p>
                  </a:txBody>
                  <a:tcPr/>
                </a:tc>
                <a:tc>
                  <a:txBody>
                    <a:bodyPr/>
                    <a:lstStyle/>
                    <a:p>
                      <a:pPr algn="r"/>
                      <a:r>
                        <a:rPr lang="en-US" altLang="zh-CN" sz="2400" dirty="0" smtClean="0"/>
                        <a:t>101.87</a:t>
                      </a:r>
                      <a:endParaRPr lang="zh-CN" altLang="en-US" sz="2400" dirty="0"/>
                    </a:p>
                  </a:txBody>
                  <a:tcPr/>
                </a:tc>
                <a:tc>
                  <a:txBody>
                    <a:bodyPr/>
                    <a:lstStyle/>
                    <a:p>
                      <a:pPr algn="r"/>
                      <a:r>
                        <a:rPr lang="en-US" altLang="zh-CN" sz="2400" dirty="0" smtClean="0"/>
                        <a:t>0.13</a:t>
                      </a:r>
                      <a:endParaRPr lang="zh-CN" altLang="en-US" sz="2400" dirty="0"/>
                    </a:p>
                  </a:txBody>
                  <a:tcPr/>
                </a:tc>
                <a:tc>
                  <a:txBody>
                    <a:bodyPr/>
                    <a:lstStyle/>
                    <a:p>
                      <a:pPr algn="r"/>
                      <a:r>
                        <a:rPr lang="en-US" altLang="zh-CN" sz="2400" dirty="0" smtClean="0"/>
                        <a:t>1.63</a:t>
                      </a:r>
                      <a:endParaRPr lang="zh-CN" altLang="en-US" sz="2400" dirty="0"/>
                    </a:p>
                  </a:txBody>
                  <a:tcPr/>
                </a:tc>
              </a:tr>
            </a:tbl>
          </a:graphicData>
        </a:graphic>
      </p:graphicFrame>
      <p:sp>
        <p:nvSpPr>
          <p:cNvPr id="3" name="灯片编号占位符 2"/>
          <p:cNvSpPr>
            <a:spLocks noGrp="1"/>
          </p:cNvSpPr>
          <p:nvPr>
            <p:ph type="sldNum" sz="quarter" idx="12"/>
          </p:nvPr>
        </p:nvSpPr>
        <p:spPr/>
        <p:txBody>
          <a:bodyPr/>
          <a:lstStyle/>
          <a:p>
            <a:fld id="{4FAB73BC-B049-4115-A692-8D63A059BFB8}" type="slidenum">
              <a:rPr lang="en-US" smtClean="0"/>
              <a:pPr/>
              <a:t>16</a:t>
            </a:fld>
            <a:endParaRPr lang="en-US" dirty="0"/>
          </a:p>
        </p:txBody>
      </p:sp>
      <p:graphicFrame>
        <p:nvGraphicFramePr>
          <p:cNvPr id="9" name="图表 8"/>
          <p:cNvGraphicFramePr/>
          <p:nvPr>
            <p:extLst>
              <p:ext uri="{D42A27DB-BD31-4B8C-83A1-F6EECF244321}">
                <p14:modId xmlns:p14="http://schemas.microsoft.com/office/powerpoint/2010/main" val="3758650282"/>
              </p:ext>
            </p:extLst>
          </p:nvPr>
        </p:nvGraphicFramePr>
        <p:xfrm>
          <a:off x="2032000" y="1223680"/>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p:cNvSpPr/>
          <p:nvPr/>
        </p:nvSpPr>
        <p:spPr>
          <a:xfrm>
            <a:off x="2895102" y="3243227"/>
            <a:ext cx="1315654" cy="39511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2400" dirty="0" smtClean="0"/>
              <a:t>1630877</a:t>
            </a:r>
            <a:endParaRPr lang="zh-CN" altLang="en-US" sz="2400" dirty="0"/>
          </a:p>
        </p:txBody>
      </p:sp>
      <p:sp>
        <p:nvSpPr>
          <p:cNvPr id="10" name="矩形 9"/>
          <p:cNvSpPr/>
          <p:nvPr/>
        </p:nvSpPr>
        <p:spPr>
          <a:xfrm>
            <a:off x="4771380" y="3243227"/>
            <a:ext cx="1315654" cy="39511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2400" dirty="0" smtClean="0"/>
              <a:t>13551</a:t>
            </a:r>
            <a:endParaRPr lang="zh-CN" altLang="en-US" sz="2400" dirty="0"/>
          </a:p>
        </p:txBody>
      </p:sp>
      <p:sp>
        <p:nvSpPr>
          <p:cNvPr id="11" name="矩形 10"/>
          <p:cNvSpPr/>
          <p:nvPr/>
        </p:nvSpPr>
        <p:spPr>
          <a:xfrm>
            <a:off x="6513689" y="2266738"/>
            <a:ext cx="1315654" cy="39511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2400" dirty="0" smtClean="0"/>
              <a:t>5272</a:t>
            </a:r>
            <a:endParaRPr lang="zh-CN" altLang="en-US" sz="2400" dirty="0"/>
          </a:p>
        </p:txBody>
      </p:sp>
      <p:sp>
        <p:nvSpPr>
          <p:cNvPr id="12" name="矩形 11"/>
          <p:cNvSpPr/>
          <p:nvPr/>
        </p:nvSpPr>
        <p:spPr>
          <a:xfrm>
            <a:off x="8460524" y="2272382"/>
            <a:ext cx="1315654" cy="39511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2400" dirty="0" smtClean="0"/>
              <a:t>892</a:t>
            </a:r>
            <a:endParaRPr lang="zh-CN" altLang="en-US" sz="2400" dirty="0"/>
          </a:p>
        </p:txBody>
      </p:sp>
      <p:sp>
        <p:nvSpPr>
          <p:cNvPr id="13" name="矩形 12"/>
          <p:cNvSpPr/>
          <p:nvPr/>
        </p:nvSpPr>
        <p:spPr>
          <a:xfrm>
            <a:off x="3292855" y="1347276"/>
            <a:ext cx="5606290" cy="39511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2400" dirty="0" smtClean="0"/>
              <a:t>Occurrence Frequency</a:t>
            </a:r>
            <a:endParaRPr lang="zh-CN" altLang="en-US" sz="2400" dirty="0"/>
          </a:p>
        </p:txBody>
      </p:sp>
      <p:sp>
        <p:nvSpPr>
          <p:cNvPr id="6" name="圆角矩形 5"/>
          <p:cNvSpPr/>
          <p:nvPr/>
        </p:nvSpPr>
        <p:spPr>
          <a:xfrm>
            <a:off x="2658035" y="2178423"/>
            <a:ext cx="6875930" cy="241150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358775" indent="-358775" algn="just">
              <a:buFont typeface="Wingdings" panose="05000000000000000000" pitchFamily="2" charset="2"/>
              <a:buChar char="Ø"/>
            </a:pPr>
            <a:r>
              <a:rPr lang="en-US" altLang="zh-CN" sz="2400" dirty="0"/>
              <a:t>Generally, there is a wet bias during light rain and dry bias during heavy rain.</a:t>
            </a:r>
          </a:p>
          <a:p>
            <a:pPr marL="358775" indent="-358775" algn="just">
              <a:buFont typeface="Wingdings" panose="05000000000000000000" pitchFamily="2" charset="2"/>
              <a:buChar char="Ø"/>
            </a:pPr>
            <a:r>
              <a:rPr lang="en-US" altLang="zh-CN" sz="2400" dirty="0"/>
              <a:t>Because Stage4 combines radar and rain gauge data, it is the most accurate estimate among the three datasets</a:t>
            </a:r>
            <a:r>
              <a:rPr lang="en-US" altLang="zh-CN" sz="2400" dirty="0" smtClean="0"/>
              <a:t>.</a:t>
            </a:r>
            <a:endParaRPr lang="zh-CN" altLang="en-US" sz="2400" dirty="0"/>
          </a:p>
        </p:txBody>
      </p:sp>
    </p:spTree>
    <p:extLst>
      <p:ext uri="{BB962C8B-B14F-4D97-AF65-F5344CB8AC3E}">
        <p14:creationId xmlns:p14="http://schemas.microsoft.com/office/powerpoint/2010/main" val="242386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7" grpId="0" animBg="1"/>
      <p:bldP spid="10" grpId="0" animBg="1"/>
      <p:bldP spid="11" grpId="0" animBg="1"/>
      <p:bldP spid="12" grpId="0" animBg="1"/>
      <p:bldP spid="13"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2" y="573910"/>
            <a:ext cx="11707906" cy="523220"/>
          </a:xfrm>
          <a:prstGeom prst="rect">
            <a:avLst/>
          </a:prstGeom>
          <a:noFill/>
        </p:spPr>
        <p:txBody>
          <a:bodyPr wrap="square" rtlCol="0">
            <a:spAutoFit/>
          </a:bodyPr>
          <a:lstStyle/>
          <a:p>
            <a:r>
              <a:rPr lang="en-US" altLang="zh-CN" sz="2800" dirty="0" smtClean="0">
                <a:solidFill>
                  <a:srgbClr val="0070C0"/>
                </a:solidFill>
              </a:rPr>
              <a:t>Diagram: Using 1mm/h as threshold to distinguish rain and non-rain area</a:t>
            </a:r>
            <a:endParaRPr lang="zh-CN" altLang="en-US" sz="2800" dirty="0">
              <a:solidFill>
                <a:srgbClr val="0070C0"/>
              </a:solidFill>
            </a:endParaRPr>
          </a:p>
        </p:txBody>
      </p:sp>
      <p:cxnSp>
        <p:nvCxnSpPr>
          <p:cNvPr id="3" name="直接箭头连接符 2"/>
          <p:cNvCxnSpPr/>
          <p:nvPr/>
        </p:nvCxnSpPr>
        <p:spPr>
          <a:xfrm>
            <a:off x="4608192" y="5203515"/>
            <a:ext cx="36000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 name="直接箭头连接符 4"/>
          <p:cNvCxnSpPr/>
          <p:nvPr/>
        </p:nvCxnSpPr>
        <p:spPr>
          <a:xfrm flipV="1">
            <a:off x="4608192" y="1603515"/>
            <a:ext cx="0" cy="36000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直接连接符 8"/>
          <p:cNvCxnSpPr/>
          <p:nvPr/>
        </p:nvCxnSpPr>
        <p:spPr>
          <a:xfrm>
            <a:off x="5791533" y="1603515"/>
            <a:ext cx="0" cy="3600000"/>
          </a:xfrm>
          <a:prstGeom prst="line">
            <a:avLst/>
          </a:prstGeom>
          <a:ln>
            <a:prstDash val="lgDash"/>
          </a:ln>
        </p:spPr>
        <p:style>
          <a:lnRef idx="2">
            <a:schemeClr val="accent2"/>
          </a:lnRef>
          <a:fillRef idx="0">
            <a:schemeClr val="accent2"/>
          </a:fillRef>
          <a:effectRef idx="1">
            <a:schemeClr val="accent2"/>
          </a:effectRef>
          <a:fontRef idx="minor">
            <a:schemeClr val="tx1"/>
          </a:fontRef>
        </p:style>
      </p:cxnSp>
      <p:cxnSp>
        <p:nvCxnSpPr>
          <p:cNvPr id="10" name="直接连接符 9"/>
          <p:cNvCxnSpPr/>
          <p:nvPr/>
        </p:nvCxnSpPr>
        <p:spPr>
          <a:xfrm>
            <a:off x="4608192" y="4098486"/>
            <a:ext cx="3600000" cy="0"/>
          </a:xfrm>
          <a:prstGeom prst="line">
            <a:avLst/>
          </a:prstGeom>
          <a:ln>
            <a:prstDash val="lgDash"/>
          </a:ln>
        </p:spPr>
        <p:style>
          <a:lnRef idx="2">
            <a:schemeClr val="accent2"/>
          </a:lnRef>
          <a:fillRef idx="0">
            <a:schemeClr val="accent2"/>
          </a:fillRef>
          <a:effectRef idx="1">
            <a:schemeClr val="accent2"/>
          </a:effectRef>
          <a:fontRef idx="minor">
            <a:schemeClr val="tx1"/>
          </a:fontRef>
        </p:style>
      </p:cxnSp>
      <p:sp>
        <p:nvSpPr>
          <p:cNvPr id="17" name="文本框 16"/>
          <p:cNvSpPr txBox="1"/>
          <p:nvPr/>
        </p:nvSpPr>
        <p:spPr>
          <a:xfrm>
            <a:off x="5121757" y="5510245"/>
            <a:ext cx="2572870" cy="461665"/>
          </a:xfrm>
          <a:prstGeom prst="rect">
            <a:avLst/>
          </a:prstGeom>
          <a:noFill/>
        </p:spPr>
        <p:txBody>
          <a:bodyPr wrap="square" rtlCol="0">
            <a:spAutoFit/>
          </a:bodyPr>
          <a:lstStyle/>
          <a:p>
            <a:pPr algn="ctr"/>
            <a:r>
              <a:rPr lang="en-US" altLang="zh-CN" sz="2400" dirty="0" smtClean="0"/>
              <a:t>Observation</a:t>
            </a:r>
            <a:endParaRPr lang="zh-CN" altLang="en-US" sz="2400" dirty="0"/>
          </a:p>
        </p:txBody>
      </p:sp>
      <p:sp>
        <p:nvSpPr>
          <p:cNvPr id="18" name="文本框 17"/>
          <p:cNvSpPr txBox="1"/>
          <p:nvPr/>
        </p:nvSpPr>
        <p:spPr>
          <a:xfrm rot="16200000">
            <a:off x="2582113" y="3172682"/>
            <a:ext cx="2776484" cy="461665"/>
          </a:xfrm>
          <a:prstGeom prst="rect">
            <a:avLst/>
          </a:prstGeom>
          <a:noFill/>
        </p:spPr>
        <p:txBody>
          <a:bodyPr wrap="square" rtlCol="0">
            <a:spAutoFit/>
          </a:bodyPr>
          <a:lstStyle/>
          <a:p>
            <a:pPr algn="ctr"/>
            <a:r>
              <a:rPr lang="en-US" altLang="zh-CN" sz="2400" dirty="0" smtClean="0"/>
              <a:t>Forecast / Estimates</a:t>
            </a:r>
            <a:endParaRPr lang="zh-CN" altLang="en-US" sz="2400" dirty="0"/>
          </a:p>
        </p:txBody>
      </p:sp>
      <p:sp>
        <p:nvSpPr>
          <p:cNvPr id="19" name="文本框 18"/>
          <p:cNvSpPr txBox="1"/>
          <p:nvPr/>
        </p:nvSpPr>
        <p:spPr>
          <a:xfrm>
            <a:off x="5204345" y="5185734"/>
            <a:ext cx="1174376" cy="307777"/>
          </a:xfrm>
          <a:prstGeom prst="rect">
            <a:avLst/>
          </a:prstGeom>
          <a:noFill/>
        </p:spPr>
        <p:txBody>
          <a:bodyPr wrap="square" rtlCol="0">
            <a:spAutoFit/>
          </a:bodyPr>
          <a:lstStyle/>
          <a:p>
            <a:pPr algn="ctr"/>
            <a:r>
              <a:rPr lang="en-US" altLang="zh-CN" sz="1400" dirty="0" smtClean="0"/>
              <a:t>1 mm/h</a:t>
            </a:r>
            <a:endParaRPr lang="zh-CN" altLang="en-US" sz="1400" dirty="0"/>
          </a:p>
        </p:txBody>
      </p:sp>
      <p:sp>
        <p:nvSpPr>
          <p:cNvPr id="20" name="文本框 19"/>
          <p:cNvSpPr txBox="1"/>
          <p:nvPr/>
        </p:nvSpPr>
        <p:spPr>
          <a:xfrm rot="16200000">
            <a:off x="3817502" y="3948873"/>
            <a:ext cx="1174376" cy="307777"/>
          </a:xfrm>
          <a:prstGeom prst="rect">
            <a:avLst/>
          </a:prstGeom>
          <a:noFill/>
        </p:spPr>
        <p:txBody>
          <a:bodyPr wrap="square" rtlCol="0">
            <a:spAutoFit/>
          </a:bodyPr>
          <a:lstStyle/>
          <a:p>
            <a:pPr algn="ctr"/>
            <a:r>
              <a:rPr lang="en-US" altLang="zh-CN" sz="1400" dirty="0" smtClean="0"/>
              <a:t>1 mm/h</a:t>
            </a:r>
            <a:endParaRPr lang="zh-CN" altLang="en-US" sz="1400" dirty="0"/>
          </a:p>
        </p:txBody>
      </p:sp>
      <p:sp>
        <p:nvSpPr>
          <p:cNvPr id="21" name="文本框 20"/>
          <p:cNvSpPr txBox="1"/>
          <p:nvPr/>
        </p:nvSpPr>
        <p:spPr>
          <a:xfrm>
            <a:off x="6609898" y="2425648"/>
            <a:ext cx="779930" cy="461665"/>
          </a:xfrm>
          <a:prstGeom prst="rect">
            <a:avLst/>
          </a:prstGeom>
          <a:noFill/>
        </p:spPr>
        <p:txBody>
          <a:bodyPr wrap="square" rtlCol="0">
            <a:spAutoFit/>
          </a:bodyPr>
          <a:lstStyle/>
          <a:p>
            <a:pPr algn="ctr"/>
            <a:r>
              <a:rPr lang="en-US" altLang="zh-CN" sz="2400" b="1" dirty="0" smtClean="0">
                <a:solidFill>
                  <a:schemeClr val="accent5"/>
                </a:solidFill>
                <a:effectLst>
                  <a:outerShdw blurRad="38100" dist="38100" dir="2700000" algn="tl">
                    <a:srgbClr val="000000">
                      <a:alpha val="43137"/>
                    </a:srgbClr>
                  </a:outerShdw>
                </a:effectLst>
              </a:rPr>
              <a:t>Hits</a:t>
            </a:r>
            <a:endParaRPr lang="zh-CN" altLang="en-US" sz="2400" b="1" dirty="0">
              <a:solidFill>
                <a:schemeClr val="accent5"/>
              </a:solidFill>
              <a:effectLst>
                <a:outerShdw blurRad="38100" dist="38100" dir="2700000" algn="tl">
                  <a:srgbClr val="000000">
                    <a:alpha val="43137"/>
                  </a:srgbClr>
                </a:outerShdw>
              </a:effectLst>
            </a:endParaRPr>
          </a:p>
        </p:txBody>
      </p:sp>
      <p:sp>
        <p:nvSpPr>
          <p:cNvPr id="22" name="文本框 21"/>
          <p:cNvSpPr txBox="1"/>
          <p:nvPr/>
        </p:nvSpPr>
        <p:spPr>
          <a:xfrm>
            <a:off x="4651342" y="2246404"/>
            <a:ext cx="1106006" cy="830997"/>
          </a:xfrm>
          <a:prstGeom prst="rect">
            <a:avLst/>
          </a:prstGeom>
          <a:noFill/>
        </p:spPr>
        <p:txBody>
          <a:bodyPr wrap="square" rtlCol="0">
            <a:spAutoFit/>
          </a:bodyPr>
          <a:lstStyle/>
          <a:p>
            <a:pPr algn="ctr"/>
            <a:r>
              <a:rPr lang="en-US" altLang="zh-CN" sz="2400" b="1" dirty="0" smtClean="0">
                <a:solidFill>
                  <a:srgbClr val="C00000"/>
                </a:solidFill>
                <a:effectLst>
                  <a:outerShdw blurRad="38100" dist="38100" dir="2700000" algn="tl">
                    <a:srgbClr val="000000">
                      <a:alpha val="43137"/>
                    </a:srgbClr>
                  </a:outerShdw>
                </a:effectLst>
              </a:rPr>
              <a:t>False Alarms</a:t>
            </a:r>
            <a:endParaRPr lang="zh-CN" altLang="en-US" sz="2400" b="1" dirty="0">
              <a:solidFill>
                <a:srgbClr val="C00000"/>
              </a:solidFill>
              <a:effectLst>
                <a:outerShdw blurRad="38100" dist="38100" dir="2700000" algn="tl">
                  <a:srgbClr val="000000">
                    <a:alpha val="43137"/>
                  </a:srgbClr>
                </a:outerShdw>
              </a:effectLst>
            </a:endParaRPr>
          </a:p>
        </p:txBody>
      </p:sp>
      <p:sp>
        <p:nvSpPr>
          <p:cNvPr id="23" name="文本框 22"/>
          <p:cNvSpPr txBox="1"/>
          <p:nvPr/>
        </p:nvSpPr>
        <p:spPr>
          <a:xfrm>
            <a:off x="6450775" y="4420168"/>
            <a:ext cx="1098176" cy="461665"/>
          </a:xfrm>
          <a:prstGeom prst="rect">
            <a:avLst/>
          </a:prstGeom>
          <a:noFill/>
        </p:spPr>
        <p:txBody>
          <a:bodyPr wrap="square" rtlCol="0">
            <a:spAutoFit/>
          </a:bodyPr>
          <a:lstStyle/>
          <a:p>
            <a:pPr algn="ctr"/>
            <a:r>
              <a:rPr lang="en-US" altLang="zh-CN" sz="2400" b="1" dirty="0" smtClean="0">
                <a:solidFill>
                  <a:srgbClr val="C00000"/>
                </a:solidFill>
                <a:effectLst>
                  <a:outerShdw blurRad="38100" dist="38100" dir="2700000" algn="tl">
                    <a:srgbClr val="000000">
                      <a:alpha val="43137"/>
                    </a:srgbClr>
                  </a:outerShdw>
                </a:effectLst>
              </a:rPr>
              <a:t>Misses</a:t>
            </a:r>
            <a:endParaRPr lang="zh-CN" altLang="en-US" sz="2400" b="1" dirty="0">
              <a:solidFill>
                <a:srgbClr val="C00000"/>
              </a:solidFill>
              <a:effectLst>
                <a:outerShdw blurRad="38100" dist="38100" dir="2700000" algn="tl">
                  <a:srgbClr val="000000">
                    <a:alpha val="43137"/>
                  </a:srgbClr>
                </a:outerShdw>
              </a:effectLst>
            </a:endParaRPr>
          </a:p>
        </p:txBody>
      </p:sp>
      <p:sp>
        <p:nvSpPr>
          <p:cNvPr id="24" name="文本框 23"/>
          <p:cNvSpPr txBox="1"/>
          <p:nvPr/>
        </p:nvSpPr>
        <p:spPr>
          <a:xfrm>
            <a:off x="4567543" y="4303653"/>
            <a:ext cx="1232955" cy="707886"/>
          </a:xfrm>
          <a:prstGeom prst="rect">
            <a:avLst/>
          </a:prstGeom>
          <a:noFill/>
        </p:spPr>
        <p:txBody>
          <a:bodyPr wrap="square" rtlCol="0">
            <a:spAutoFit/>
          </a:bodyPr>
          <a:lstStyle/>
          <a:p>
            <a:pPr algn="ctr"/>
            <a:r>
              <a:rPr lang="en-US" altLang="zh-CN" sz="2000" b="1" dirty="0" smtClean="0">
                <a:solidFill>
                  <a:schemeClr val="accent5"/>
                </a:solidFill>
                <a:effectLst>
                  <a:outerShdw blurRad="38100" dist="38100" dir="2700000" algn="tl">
                    <a:srgbClr val="000000">
                      <a:alpha val="43137"/>
                    </a:srgbClr>
                  </a:outerShdw>
                </a:effectLst>
              </a:rPr>
              <a:t>Correct Negatives</a:t>
            </a:r>
            <a:endParaRPr lang="zh-CN" altLang="en-US" sz="2000" b="1" dirty="0">
              <a:solidFill>
                <a:schemeClr val="accent5"/>
              </a:solidFill>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34343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2" presetClass="entr" presetSubtype="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p:tgtEl>
                                          <p:spTgt spid="19"/>
                                        </p:tgtEl>
                                        <p:attrNameLst>
                                          <p:attrName>ppt_y</p:attrName>
                                        </p:attrNameLst>
                                      </p:cBhvr>
                                      <p:tavLst>
                                        <p:tav tm="0">
                                          <p:val>
                                            <p:strVal val="#ppt_y-#ppt_h*1.125000"/>
                                          </p:val>
                                        </p:tav>
                                        <p:tav tm="100000">
                                          <p:val>
                                            <p:strVal val="#ppt_y"/>
                                          </p:val>
                                        </p:tav>
                                      </p:tavLst>
                                    </p:anim>
                                    <p:animEffect transition="in" filter="wipe(down)">
                                      <p:cBhvr>
                                        <p:cTn id="15" dur="500"/>
                                        <p:tgtEl>
                                          <p:spTgt spid="19"/>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ppt_x</p:attrName>
                                        </p:attrNameLst>
                                      </p:cBhvr>
                                      <p:tavLst>
                                        <p:tav tm="0">
                                          <p:val>
                                            <p:strVal val="#ppt_x+#ppt_w*1.125000"/>
                                          </p:val>
                                        </p:tav>
                                        <p:tav tm="100000">
                                          <p:val>
                                            <p:strVal val="#ppt_x"/>
                                          </p:val>
                                        </p:tav>
                                      </p:tavLst>
                                    </p:anim>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randombar(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randombar(horizontal)">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randombar(horizontal)">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2" y="400720"/>
            <a:ext cx="11707906" cy="523220"/>
          </a:xfrm>
          <a:prstGeom prst="rect">
            <a:avLst/>
          </a:prstGeom>
          <a:noFill/>
        </p:spPr>
        <p:txBody>
          <a:bodyPr wrap="square" rtlCol="0">
            <a:spAutoFit/>
          </a:bodyPr>
          <a:lstStyle/>
          <a:p>
            <a:r>
              <a:rPr lang="en-US" altLang="zh-CN" sz="2800" dirty="0" smtClean="0">
                <a:solidFill>
                  <a:srgbClr val="0070C0"/>
                </a:solidFill>
              </a:rPr>
              <a:t>Table: Contingency Table</a:t>
            </a:r>
            <a:endParaRPr lang="zh-CN" altLang="en-US" sz="2800" dirty="0">
              <a:solidFill>
                <a:srgbClr val="0070C0"/>
              </a:solidFill>
            </a:endParaRPr>
          </a:p>
        </p:txBody>
      </p:sp>
      <p:graphicFrame>
        <p:nvGraphicFramePr>
          <p:cNvPr id="3" name="内容占位符 3"/>
          <p:cNvGraphicFramePr>
            <a:graphicFrameLocks/>
          </p:cNvGraphicFramePr>
          <p:nvPr>
            <p:extLst>
              <p:ext uri="{D42A27DB-BD31-4B8C-83A1-F6EECF244321}">
                <p14:modId xmlns:p14="http://schemas.microsoft.com/office/powerpoint/2010/main" val="815182001"/>
              </p:ext>
            </p:extLst>
          </p:nvPr>
        </p:nvGraphicFramePr>
        <p:xfrm>
          <a:off x="559359" y="1433008"/>
          <a:ext cx="11055352" cy="1483360"/>
        </p:xfrm>
        <a:graphic>
          <a:graphicData uri="http://schemas.openxmlformats.org/drawingml/2006/table">
            <a:tbl>
              <a:tblPr firstRow="1" firstCol="1" bandRow="1">
                <a:tableStyleId>{5C22544A-7EE6-4342-B048-85BDC9FD1C3A}</a:tableStyleId>
              </a:tblPr>
              <a:tblGrid>
                <a:gridCol w="1579336"/>
                <a:gridCol w="1579336"/>
                <a:gridCol w="1579336"/>
                <a:gridCol w="1579336"/>
                <a:gridCol w="1579336"/>
                <a:gridCol w="1579336"/>
                <a:gridCol w="1579336"/>
              </a:tblGrid>
              <a:tr h="370840">
                <a:tc>
                  <a:txBody>
                    <a:bodyPr/>
                    <a:lstStyle/>
                    <a:p>
                      <a:endParaRPr lang="zh-CN" altLang="en-US" dirty="0"/>
                    </a:p>
                  </a:txBody>
                  <a:tcPr/>
                </a:tc>
                <a:tc gridSpan="2">
                  <a:txBody>
                    <a:bodyPr/>
                    <a:lstStyle/>
                    <a:p>
                      <a:pPr algn="ctr"/>
                      <a:r>
                        <a:rPr lang="en-US" altLang="zh-CN" dirty="0" smtClean="0"/>
                        <a:t>HRRR</a:t>
                      </a:r>
                      <a:endParaRPr lang="zh-CN" altLang="en-US" dirty="0"/>
                    </a:p>
                  </a:txBody>
                  <a:tcPr/>
                </a:tc>
                <a:tc hMerge="1">
                  <a:txBody>
                    <a:bodyPr/>
                    <a:lstStyle/>
                    <a:p>
                      <a:endParaRPr lang="zh-CN" altLang="en-US" dirty="0"/>
                    </a:p>
                  </a:txBody>
                  <a:tcPr/>
                </a:tc>
                <a:tc gridSpan="2">
                  <a:txBody>
                    <a:bodyPr/>
                    <a:lstStyle/>
                    <a:p>
                      <a:pPr algn="ctr"/>
                      <a:r>
                        <a:rPr lang="en-US" altLang="zh-CN" dirty="0" smtClean="0"/>
                        <a:t>GOES</a:t>
                      </a:r>
                      <a:endParaRPr lang="zh-CN" altLang="en-US" dirty="0"/>
                    </a:p>
                  </a:txBody>
                  <a:tcPr/>
                </a:tc>
                <a:tc hMerge="1">
                  <a:txBody>
                    <a:bodyPr/>
                    <a:lstStyle/>
                    <a:p>
                      <a:endParaRPr lang="zh-CN" altLang="en-US" dirty="0"/>
                    </a:p>
                  </a:txBody>
                  <a:tcPr/>
                </a:tc>
                <a:tc gridSpan="2">
                  <a:txBody>
                    <a:bodyPr/>
                    <a:lstStyle/>
                    <a:p>
                      <a:pPr algn="ctr"/>
                      <a:r>
                        <a:rPr lang="en-US" altLang="zh-CN" dirty="0" smtClean="0"/>
                        <a:t>Stage4</a:t>
                      </a:r>
                      <a:endParaRPr lang="zh-CN" altLang="en-US" dirty="0"/>
                    </a:p>
                  </a:txBody>
                  <a:tcPr/>
                </a:tc>
                <a:tc hMerge="1">
                  <a:txBody>
                    <a:bodyPr/>
                    <a:lstStyle/>
                    <a:p>
                      <a:endParaRPr lang="zh-CN" altLang="en-US" dirty="0"/>
                    </a:p>
                  </a:txBody>
                  <a:tcPr/>
                </a:tc>
              </a:tr>
              <a:tr h="370840">
                <a:tc>
                  <a:txBody>
                    <a:bodyPr/>
                    <a:lstStyle/>
                    <a:p>
                      <a:pPr algn="ctr"/>
                      <a:r>
                        <a:rPr lang="en-US" altLang="zh-CN" dirty="0" smtClean="0">
                          <a:solidFill>
                            <a:schemeClr val="bg1"/>
                          </a:solidFill>
                        </a:rPr>
                        <a:t>METAR</a:t>
                      </a:r>
                      <a:endParaRPr lang="zh-CN" altLang="en-US" dirty="0">
                        <a:solidFill>
                          <a:schemeClr val="bg1"/>
                        </a:solidFill>
                      </a:endParaRPr>
                    </a:p>
                  </a:txBody>
                  <a:tcPr/>
                </a:tc>
                <a:tc>
                  <a:txBody>
                    <a:bodyPr/>
                    <a:lstStyle/>
                    <a:p>
                      <a:pPr algn="ctr"/>
                      <a:r>
                        <a:rPr lang="en-US" altLang="zh-CN" dirty="0" smtClean="0">
                          <a:solidFill>
                            <a:sysClr val="windowText" lastClr="000000"/>
                          </a:solidFill>
                        </a:rPr>
                        <a:t>YES</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NO</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YES</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NO</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YES</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NO</a:t>
                      </a:r>
                      <a:endParaRPr lang="zh-CN" altLang="en-US" dirty="0">
                        <a:solidFill>
                          <a:sysClr val="windowText" lastClr="000000"/>
                        </a:solidFill>
                      </a:endParaRPr>
                    </a:p>
                  </a:txBody>
                  <a:tcPr/>
                </a:tc>
              </a:tr>
              <a:tr h="370840">
                <a:tc>
                  <a:txBody>
                    <a:bodyPr/>
                    <a:lstStyle/>
                    <a:p>
                      <a:pPr algn="ctr"/>
                      <a:r>
                        <a:rPr lang="en-US" altLang="zh-CN" dirty="0" smtClean="0">
                          <a:solidFill>
                            <a:schemeClr val="bg1"/>
                          </a:solidFill>
                        </a:rPr>
                        <a:t>YES</a:t>
                      </a:r>
                      <a:endParaRPr lang="zh-CN" altLang="en-US" dirty="0">
                        <a:solidFill>
                          <a:schemeClr val="bg1"/>
                        </a:solidFill>
                      </a:endParaRPr>
                    </a:p>
                  </a:txBody>
                  <a:tcPr/>
                </a:tc>
                <a:tc>
                  <a:txBody>
                    <a:bodyPr/>
                    <a:lstStyle/>
                    <a:p>
                      <a:pPr algn="r"/>
                      <a:r>
                        <a:rPr lang="en-US" altLang="zh-CN" dirty="0" smtClean="0">
                          <a:solidFill>
                            <a:sysClr val="windowText" lastClr="000000"/>
                          </a:solidFill>
                        </a:rPr>
                        <a:t>7402</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11017</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8057</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10770</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15628</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2790</a:t>
                      </a:r>
                      <a:endParaRPr lang="zh-CN" altLang="en-US" dirty="0">
                        <a:solidFill>
                          <a:sysClr val="windowText" lastClr="000000"/>
                        </a:solidFill>
                      </a:endParaRPr>
                    </a:p>
                  </a:txBody>
                  <a:tcPr/>
                </a:tc>
              </a:tr>
              <a:tr h="370840">
                <a:tc>
                  <a:txBody>
                    <a:bodyPr/>
                    <a:lstStyle/>
                    <a:p>
                      <a:pPr algn="ctr"/>
                      <a:r>
                        <a:rPr lang="en-US" altLang="zh-CN" dirty="0" smtClean="0">
                          <a:solidFill>
                            <a:schemeClr val="bg1"/>
                          </a:solidFill>
                        </a:rPr>
                        <a:t>NO</a:t>
                      </a:r>
                      <a:endParaRPr lang="zh-CN" altLang="en-US" dirty="0">
                        <a:solidFill>
                          <a:schemeClr val="bg1"/>
                        </a:solidFill>
                      </a:endParaRPr>
                    </a:p>
                  </a:txBody>
                  <a:tcPr/>
                </a:tc>
                <a:tc>
                  <a:txBody>
                    <a:bodyPr/>
                    <a:lstStyle/>
                    <a:p>
                      <a:pPr algn="r"/>
                      <a:r>
                        <a:rPr lang="en-US" altLang="zh-CN" dirty="0" smtClean="0">
                          <a:solidFill>
                            <a:sysClr val="windowText" lastClr="000000"/>
                          </a:solidFill>
                        </a:rPr>
                        <a:t>20501</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1.50532e+06</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47463</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1.50348e+06</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26404</a:t>
                      </a:r>
                      <a:endParaRPr lang="zh-CN" altLang="en-US" dirty="0">
                        <a:solidFill>
                          <a:sysClr val="windowText" lastClr="000000"/>
                        </a:solidFill>
                      </a:endParaRPr>
                    </a:p>
                  </a:txBody>
                  <a:tcPr/>
                </a:tc>
                <a:tc>
                  <a:txBody>
                    <a:bodyPr/>
                    <a:lstStyle/>
                    <a:p>
                      <a:pPr algn="r"/>
                      <a:r>
                        <a:rPr lang="en-US" altLang="zh-CN" dirty="0" smtClean="0">
                          <a:solidFill>
                            <a:sysClr val="windowText" lastClr="000000"/>
                          </a:solidFill>
                        </a:rPr>
                        <a:t>1.48620e+06</a:t>
                      </a:r>
                      <a:endParaRPr lang="zh-CN" altLang="en-US" dirty="0">
                        <a:solidFill>
                          <a:sysClr val="windowText" lastClr="000000"/>
                        </a:solidFill>
                      </a:endParaRPr>
                    </a:p>
                  </a:txBody>
                  <a:tcPr/>
                </a:tc>
              </a:tr>
            </a:tbl>
          </a:graphicData>
        </a:graphic>
      </p:graphicFrame>
      <p:sp>
        <p:nvSpPr>
          <p:cNvPr id="5" name="圆角矩形 4"/>
          <p:cNvSpPr/>
          <p:nvPr/>
        </p:nvSpPr>
        <p:spPr>
          <a:xfrm>
            <a:off x="559358" y="3067168"/>
            <a:ext cx="5482853" cy="246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358775" indent="-358775" algn="just">
              <a:buFont typeface="Wingdings" panose="05000000000000000000" pitchFamily="2" charset="2"/>
              <a:buChar char="Ø"/>
            </a:pPr>
            <a:r>
              <a:rPr lang="en-US" altLang="zh-CN" sz="2400" dirty="0" smtClean="0"/>
              <a:t>Stage4 has the largest hits and smallest misses.</a:t>
            </a:r>
          </a:p>
          <a:p>
            <a:pPr marL="358775" indent="-358775" algn="just">
              <a:buFont typeface="Wingdings" panose="05000000000000000000" pitchFamily="2" charset="2"/>
              <a:buChar char="Ø"/>
            </a:pPr>
            <a:r>
              <a:rPr lang="en-US" altLang="zh-CN" sz="2400" dirty="0" smtClean="0"/>
              <a:t>HRRR has the largest misses, while GOES has the largest false alarms.</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1351818697"/>
              </p:ext>
            </p:extLst>
          </p:nvPr>
        </p:nvGraphicFramePr>
        <p:xfrm>
          <a:off x="6122891" y="3425436"/>
          <a:ext cx="5491820" cy="1747520"/>
        </p:xfrm>
        <a:graphic>
          <a:graphicData uri="http://schemas.openxmlformats.org/drawingml/2006/table">
            <a:tbl>
              <a:tblPr firstRow="1" firstCol="1" bandRow="1">
                <a:tableStyleId>{5C22544A-7EE6-4342-B048-85BDC9FD1C3A}</a:tableStyleId>
              </a:tblPr>
              <a:tblGrid>
                <a:gridCol w="1372955"/>
                <a:gridCol w="1372955"/>
                <a:gridCol w="1372955"/>
                <a:gridCol w="1372955"/>
              </a:tblGrid>
              <a:tr h="256788">
                <a:tc rowSpan="2" gridSpan="2">
                  <a:txBody>
                    <a:bodyPr/>
                    <a:lstStyle/>
                    <a:p>
                      <a:endParaRPr lang="zh-CN" altLang="en-US" dirty="0"/>
                    </a:p>
                  </a:txBody>
                  <a:tcPr/>
                </a:tc>
                <a:tc rowSpan="2" hMerge="1">
                  <a:txBody>
                    <a:bodyPr/>
                    <a:lstStyle/>
                    <a:p>
                      <a:endParaRPr lang="zh-CN" altLang="en-US" dirty="0"/>
                    </a:p>
                  </a:txBody>
                  <a:tcPr/>
                </a:tc>
                <a:tc gridSpan="2">
                  <a:txBody>
                    <a:bodyPr/>
                    <a:lstStyle/>
                    <a:p>
                      <a:r>
                        <a:rPr lang="en-US" altLang="zh-CN" dirty="0" smtClean="0"/>
                        <a:t>Forecasts/Estimates</a:t>
                      </a:r>
                      <a:endParaRPr lang="zh-CN" altLang="en-US" dirty="0"/>
                    </a:p>
                  </a:txBody>
                  <a:tcPr/>
                </a:tc>
                <a:tc hMerge="1">
                  <a:txBody>
                    <a:bodyPr/>
                    <a:lstStyle/>
                    <a:p>
                      <a:endParaRPr lang="zh-CN" altLang="en-US" dirty="0"/>
                    </a:p>
                  </a:txBody>
                  <a:tcPr/>
                </a:tc>
              </a:tr>
              <a:tr h="370840">
                <a:tc gridSpan="2" vMerge="1">
                  <a:txBody>
                    <a:bodyPr/>
                    <a:lstStyle/>
                    <a:p>
                      <a:endParaRPr lang="zh-CN" altLang="en-US" dirty="0"/>
                    </a:p>
                  </a:txBody>
                  <a:tcPr/>
                </a:tc>
                <a:tc hMerge="1" vMerge="1">
                  <a:txBody>
                    <a:bodyPr/>
                    <a:lstStyle/>
                    <a:p>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NO</a:t>
                      </a:r>
                      <a:endParaRPr lang="zh-CN" altLang="en-US" dirty="0"/>
                    </a:p>
                  </a:txBody>
                  <a:tcPr/>
                </a:tc>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Observation</a:t>
                      </a:r>
                      <a:endParaRPr lang="zh-CN" altLang="en-US" dirty="0" smtClean="0"/>
                    </a:p>
                  </a:txBody>
                  <a:tcPr/>
                </a:tc>
                <a:tc>
                  <a:txBody>
                    <a:bodyPr/>
                    <a:lstStyle/>
                    <a:p>
                      <a:r>
                        <a:rPr lang="en-US" altLang="zh-CN" dirty="0" smtClean="0"/>
                        <a:t>YES</a:t>
                      </a:r>
                      <a:endParaRPr lang="zh-CN" altLang="en-US" dirty="0"/>
                    </a:p>
                  </a:txBody>
                  <a:tcPr/>
                </a:tc>
                <a:tc>
                  <a:txBody>
                    <a:bodyPr/>
                    <a:lstStyle/>
                    <a:p>
                      <a:r>
                        <a:rPr lang="en-US" altLang="zh-CN" b="1" dirty="0" smtClean="0">
                          <a:solidFill>
                            <a:srgbClr val="00B050"/>
                          </a:solidFill>
                          <a:effectLst>
                            <a:outerShdw blurRad="38100" dist="38100" dir="2700000" algn="tl">
                              <a:srgbClr val="000000">
                                <a:alpha val="43137"/>
                              </a:srgbClr>
                            </a:outerShdw>
                          </a:effectLst>
                        </a:rPr>
                        <a:t>Hits</a:t>
                      </a:r>
                      <a:endParaRPr lang="zh-CN" altLang="en-US" b="1" dirty="0">
                        <a:solidFill>
                          <a:srgbClr val="00B050"/>
                        </a:solidFill>
                        <a:effectLst>
                          <a:outerShdw blurRad="38100" dist="38100" dir="2700000" algn="tl">
                            <a:srgbClr val="000000">
                              <a:alpha val="43137"/>
                            </a:srgbClr>
                          </a:outerShdw>
                        </a:effectLst>
                      </a:endParaRPr>
                    </a:p>
                  </a:txBody>
                  <a:tcPr/>
                </a:tc>
                <a:tc>
                  <a:txBody>
                    <a:bodyPr/>
                    <a:lstStyle/>
                    <a:p>
                      <a:r>
                        <a:rPr lang="en-US" altLang="zh-CN" b="1" dirty="0" smtClean="0">
                          <a:solidFill>
                            <a:srgbClr val="FF0000"/>
                          </a:solidFill>
                          <a:effectLst>
                            <a:outerShdw blurRad="38100" dist="38100" dir="2700000" algn="tl">
                              <a:srgbClr val="000000">
                                <a:alpha val="43137"/>
                              </a:srgbClr>
                            </a:outerShdw>
                          </a:effectLst>
                        </a:rPr>
                        <a:t>Misses</a:t>
                      </a:r>
                      <a:endParaRPr lang="zh-CN" altLang="en-US" b="1" dirty="0">
                        <a:solidFill>
                          <a:srgbClr val="FF0000"/>
                        </a:solidFill>
                        <a:effectLst>
                          <a:outerShdw blurRad="38100" dist="38100" dir="2700000" algn="tl">
                            <a:srgbClr val="000000">
                              <a:alpha val="43137"/>
                            </a:srgbClr>
                          </a:outerShdw>
                        </a:effectLst>
                      </a:endParaRPr>
                    </a:p>
                  </a:txBody>
                  <a:tcPr/>
                </a:tc>
              </a:tr>
              <a:tr h="370840">
                <a:tc vMerge="1">
                  <a:txBody>
                    <a:bodyPr/>
                    <a:lstStyle/>
                    <a:p>
                      <a:endParaRPr lang="zh-CN" altLang="en-US" dirty="0"/>
                    </a:p>
                  </a:txBody>
                  <a:tcPr/>
                </a:tc>
                <a:tc>
                  <a:txBody>
                    <a:bodyPr/>
                    <a:lstStyle/>
                    <a:p>
                      <a:r>
                        <a:rPr lang="en-US" altLang="zh-CN" dirty="0" smtClean="0"/>
                        <a:t>NO</a:t>
                      </a:r>
                      <a:endParaRPr lang="zh-CN" altLang="en-US" dirty="0"/>
                    </a:p>
                  </a:txBody>
                  <a:tcPr/>
                </a:tc>
                <a:tc>
                  <a:txBody>
                    <a:bodyPr/>
                    <a:lstStyle/>
                    <a:p>
                      <a:r>
                        <a:rPr lang="en-US" altLang="zh-CN" b="1" dirty="0" smtClean="0">
                          <a:solidFill>
                            <a:srgbClr val="FF0000"/>
                          </a:solidFill>
                          <a:effectLst>
                            <a:outerShdw blurRad="38100" dist="38100" dir="2700000" algn="tl">
                              <a:srgbClr val="000000">
                                <a:alpha val="43137"/>
                              </a:srgbClr>
                            </a:outerShdw>
                          </a:effectLst>
                        </a:rPr>
                        <a:t>False Alarms</a:t>
                      </a:r>
                      <a:endParaRPr lang="zh-CN" altLang="en-US" b="1" dirty="0">
                        <a:solidFill>
                          <a:srgbClr val="FF0000"/>
                        </a:solidFill>
                        <a:effectLst>
                          <a:outerShdw blurRad="38100" dist="38100" dir="2700000" algn="tl">
                            <a:srgbClr val="000000">
                              <a:alpha val="43137"/>
                            </a:srgbClr>
                          </a:outerShdw>
                        </a:effectLst>
                      </a:endParaRPr>
                    </a:p>
                  </a:txBody>
                  <a:tcPr/>
                </a:tc>
                <a:tc>
                  <a:txBody>
                    <a:bodyPr/>
                    <a:lstStyle/>
                    <a:p>
                      <a:r>
                        <a:rPr lang="en-US" altLang="zh-CN" b="1" dirty="0" smtClean="0">
                          <a:solidFill>
                            <a:srgbClr val="00B050"/>
                          </a:solidFill>
                          <a:effectLst>
                            <a:outerShdw blurRad="38100" dist="38100" dir="2700000" algn="tl">
                              <a:srgbClr val="000000">
                                <a:alpha val="43137"/>
                              </a:srgbClr>
                            </a:outerShdw>
                          </a:effectLst>
                        </a:rPr>
                        <a:t>Correct Negatives</a:t>
                      </a:r>
                      <a:endParaRPr lang="zh-CN" altLang="en-US" b="1" dirty="0">
                        <a:solidFill>
                          <a:srgbClr val="00B050"/>
                        </a:solidFill>
                        <a:effectLst>
                          <a:outerShdw blurRad="38100" dist="38100" dir="2700000" algn="tl">
                            <a:srgbClr val="000000">
                              <a:alpha val="43137"/>
                            </a:srgbClr>
                          </a:outerShdw>
                        </a:effectLst>
                      </a:endParaRPr>
                    </a:p>
                  </a:txBody>
                  <a:tcPr/>
                </a:tc>
              </a:tr>
            </a:tbl>
          </a:graphicData>
        </a:graphic>
      </p:graphicFrame>
      <p:sp>
        <p:nvSpPr>
          <p:cNvPr id="2" name="灯片编号占位符 1"/>
          <p:cNvSpPr>
            <a:spLocks noGrp="1"/>
          </p:cNvSpPr>
          <p:nvPr>
            <p:ph type="sldNum" sz="quarter" idx="12"/>
          </p:nvPr>
        </p:nvSpPr>
        <p:spPr/>
        <p:txBody>
          <a:bodyPr/>
          <a:lstStyle/>
          <a:p>
            <a:fld id="{4FAB73BC-B049-4115-A692-8D63A059BFB8}" type="slidenum">
              <a:rPr lang="en-US" smtClean="0"/>
              <a:pPr/>
              <a:t>18</a:t>
            </a:fld>
            <a:endParaRPr lang="en-US" dirty="0"/>
          </a:p>
        </p:txBody>
      </p:sp>
      <p:sp>
        <p:nvSpPr>
          <p:cNvPr id="6" name="矩形 5"/>
          <p:cNvSpPr/>
          <p:nvPr/>
        </p:nvSpPr>
        <p:spPr>
          <a:xfrm>
            <a:off x="9270835" y="2170059"/>
            <a:ext cx="764989" cy="367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78406" y="2170059"/>
            <a:ext cx="764989" cy="367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90961" y="2170059"/>
            <a:ext cx="764989" cy="367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859361" y="2166918"/>
            <a:ext cx="764989" cy="367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666932" y="2166918"/>
            <a:ext cx="764989" cy="367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479487" y="2166918"/>
            <a:ext cx="764989" cy="367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87175" y="2166918"/>
            <a:ext cx="764989" cy="367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068898" y="2548842"/>
            <a:ext cx="764989" cy="3675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41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5" grpId="0" animBg="1"/>
      <p:bldP spid="1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t="27843" b="27582"/>
          <a:stretch/>
        </p:blipFill>
        <p:spPr>
          <a:xfrm>
            <a:off x="838117" y="1025856"/>
            <a:ext cx="10493189" cy="4677357"/>
          </a:xfrm>
          <a:prstGeom prst="rect">
            <a:avLst/>
          </a:prstGeom>
        </p:spPr>
      </p:pic>
      <p:grpSp>
        <p:nvGrpSpPr>
          <p:cNvPr id="7" name="组合 6"/>
          <p:cNvGrpSpPr/>
          <p:nvPr/>
        </p:nvGrpSpPr>
        <p:grpSpPr>
          <a:xfrm>
            <a:off x="8885914" y="1025856"/>
            <a:ext cx="2445392" cy="400110"/>
            <a:chOff x="1737727" y="5372690"/>
            <a:chExt cx="2445392" cy="400110"/>
          </a:xfrm>
        </p:grpSpPr>
        <p:cxnSp>
          <p:nvCxnSpPr>
            <p:cNvPr id="8" name="直接连接符 7"/>
            <p:cNvCxnSpPr/>
            <p:nvPr/>
          </p:nvCxnSpPr>
          <p:spPr>
            <a:xfrm>
              <a:off x="1737727" y="5572745"/>
              <a:ext cx="537882"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275608" y="5372690"/>
              <a:ext cx="1907511" cy="400110"/>
            </a:xfrm>
            <a:prstGeom prst="rect">
              <a:avLst/>
            </a:prstGeom>
            <a:noFill/>
          </p:spPr>
          <p:txBody>
            <a:bodyPr wrap="square" rtlCol="0">
              <a:spAutoFit/>
            </a:bodyPr>
            <a:lstStyle/>
            <a:p>
              <a:pPr algn="ctr"/>
              <a:r>
                <a:rPr lang="en-US" altLang="zh-CN" sz="2000" dirty="0" smtClean="0"/>
                <a:t>Perfect Forecast</a:t>
              </a:r>
              <a:endParaRPr lang="zh-CN" altLang="en-US" sz="2000" dirty="0"/>
            </a:p>
          </p:txBody>
        </p:sp>
      </p:grpSp>
      <p:sp>
        <p:nvSpPr>
          <p:cNvPr id="2" name="灯片编号占位符 1"/>
          <p:cNvSpPr>
            <a:spLocks noGrp="1"/>
          </p:cNvSpPr>
          <p:nvPr>
            <p:ph type="sldNum" sz="quarter" idx="12"/>
          </p:nvPr>
        </p:nvSpPr>
        <p:spPr/>
        <p:txBody>
          <a:bodyPr/>
          <a:lstStyle/>
          <a:p>
            <a:fld id="{4FAB73BC-B049-4115-A692-8D63A059BFB8}" type="slidenum">
              <a:rPr lang="en-US" smtClean="0"/>
              <a:pPr/>
              <a:t>19</a:t>
            </a:fld>
            <a:endParaRPr lang="en-US" dirty="0"/>
          </a:p>
        </p:txBody>
      </p:sp>
      <p:sp>
        <p:nvSpPr>
          <p:cNvPr id="3" name="矩形 2"/>
          <p:cNvSpPr/>
          <p:nvPr/>
        </p:nvSpPr>
        <p:spPr>
          <a:xfrm>
            <a:off x="8234936" y="3988673"/>
            <a:ext cx="2227811" cy="7647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208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Others_10"/>
          <p:cNvSpPr txBox="1"/>
          <p:nvPr>
            <p:custDataLst>
              <p:tags r:id="rId2"/>
            </p:custDataLst>
          </p:nvPr>
        </p:nvSpPr>
        <p:spPr>
          <a:xfrm>
            <a:off x="1317812" y="571056"/>
            <a:ext cx="2990476" cy="646331"/>
          </a:xfrm>
          <a:prstGeom prst="rect">
            <a:avLst/>
          </a:prstGeom>
          <a:noFill/>
          <a:ln>
            <a:noFill/>
          </a:ln>
        </p:spPr>
        <p:txBody>
          <a:bodyPr wrap="square" lIns="0" tIns="0" rIns="0" bIns="0" rtlCol="0" anchor="ctr" anchorCtr="0">
            <a:noAutofit/>
          </a:bodyPr>
          <a:lstStyle/>
          <a:p>
            <a:pPr algn="ctr"/>
            <a:r>
              <a:rPr lang="en-US" altLang="zh-CN" sz="4800" b="1" dirty="0" smtClean="0">
                <a:latin typeface="微软雅黑" panose="020B0503020204020204" pitchFamily="34" charset="-122"/>
                <a:ea typeface="微软雅黑" panose="020B0503020204020204" pitchFamily="34" charset="-122"/>
              </a:rPr>
              <a:t>Contents</a:t>
            </a:r>
            <a:endParaRPr lang="zh-CN" altLang="en-US" sz="4800" b="1" dirty="0">
              <a:latin typeface="微软雅黑" panose="020B0503020204020204" pitchFamily="34" charset="-122"/>
              <a:ea typeface="微软雅黑" panose="020B0503020204020204" pitchFamily="34" charset="-122"/>
            </a:endParaRPr>
          </a:p>
        </p:txBody>
      </p:sp>
      <p:sp>
        <p:nvSpPr>
          <p:cNvPr id="40" name="MH_Others_1"/>
          <p:cNvSpPr/>
          <p:nvPr>
            <p:custDataLst>
              <p:tags r:id="rId3"/>
            </p:custDataLst>
          </p:nvPr>
        </p:nvSpPr>
        <p:spPr>
          <a:xfrm>
            <a:off x="3949699" y="1558568"/>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9" name="MH_Others_2"/>
          <p:cNvSpPr/>
          <p:nvPr>
            <p:custDataLst>
              <p:tags r:id="rId4"/>
            </p:custDataLst>
          </p:nvPr>
        </p:nvSpPr>
        <p:spPr>
          <a:xfrm>
            <a:off x="3949699" y="241088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61" name="MH_Others_3"/>
          <p:cNvSpPr/>
          <p:nvPr>
            <p:custDataLst>
              <p:tags r:id="rId5"/>
            </p:custDataLst>
          </p:nvPr>
        </p:nvSpPr>
        <p:spPr>
          <a:xfrm>
            <a:off x="3949699" y="326320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3" name="MH_Others_4"/>
          <p:cNvSpPr/>
          <p:nvPr>
            <p:custDataLst>
              <p:tags r:id="rId6"/>
            </p:custDataLst>
          </p:nvPr>
        </p:nvSpPr>
        <p:spPr>
          <a:xfrm>
            <a:off x="3949699" y="411552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9" name="MH_Others_5"/>
          <p:cNvSpPr/>
          <p:nvPr>
            <p:custDataLst>
              <p:tags r:id="rId7"/>
            </p:custDataLst>
          </p:nvPr>
        </p:nvSpPr>
        <p:spPr>
          <a:xfrm>
            <a:off x="3949699" y="496784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1" name="MH_Entry_1">
            <a:hlinkClick r:id="rId20" action="ppaction://hlinksldjump"/>
          </p:cNvPr>
          <p:cNvSpPr/>
          <p:nvPr>
            <p:custDataLst>
              <p:tags r:id="rId8"/>
            </p:custDataLst>
          </p:nvPr>
        </p:nvSpPr>
        <p:spPr>
          <a:xfrm>
            <a:off x="4038600" y="150648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Introduction</a:t>
            </a:r>
            <a:endParaRPr lang="zh-CN" altLang="en-US" spc="200">
              <a:solidFill>
                <a:srgbClr val="FFFFFF"/>
              </a:solidFill>
            </a:endParaRPr>
          </a:p>
        </p:txBody>
      </p:sp>
      <p:sp>
        <p:nvSpPr>
          <p:cNvPr id="39" name="MH_Number_1">
            <a:hlinkClick r:id="rId20" action="ppaction://hlinksldjump"/>
          </p:cNvPr>
          <p:cNvSpPr/>
          <p:nvPr>
            <p:custDataLst>
              <p:tags r:id="rId9"/>
            </p:custDataLst>
          </p:nvPr>
        </p:nvSpPr>
        <p:spPr>
          <a:xfrm>
            <a:off x="4267200" y="150647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01</a:t>
            </a:r>
            <a:endParaRPr lang="zh-CN" altLang="en-US" sz="2800">
              <a:solidFill>
                <a:schemeClr val="tx1"/>
              </a:solidFill>
              <a:cs typeface="Times New Roman" panose="02020603050405020304" pitchFamily="18" charset="0"/>
            </a:endParaRPr>
          </a:p>
        </p:txBody>
      </p:sp>
      <p:sp>
        <p:nvSpPr>
          <p:cNvPr id="53" name="MH_Entry_2">
            <a:hlinkClick r:id="rId21" action="ppaction://hlinksldjump"/>
          </p:cNvPr>
          <p:cNvSpPr/>
          <p:nvPr>
            <p:custDataLst>
              <p:tags r:id="rId10"/>
            </p:custDataLst>
          </p:nvPr>
        </p:nvSpPr>
        <p:spPr>
          <a:xfrm>
            <a:off x="4038600" y="235880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Data and Method</a:t>
            </a:r>
            <a:endParaRPr lang="zh-CN" altLang="en-US" spc="200">
              <a:solidFill>
                <a:srgbClr val="FFFFFF"/>
              </a:solidFill>
            </a:endParaRPr>
          </a:p>
        </p:txBody>
      </p:sp>
      <p:sp>
        <p:nvSpPr>
          <p:cNvPr id="57" name="MH_Number_2">
            <a:hlinkClick r:id="rId21" action="ppaction://hlinksldjump"/>
          </p:cNvPr>
          <p:cNvSpPr/>
          <p:nvPr>
            <p:custDataLst>
              <p:tags r:id="rId11"/>
            </p:custDataLst>
          </p:nvPr>
        </p:nvSpPr>
        <p:spPr>
          <a:xfrm>
            <a:off x="4267200" y="235879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02</a:t>
            </a:r>
            <a:endParaRPr lang="zh-CN" altLang="en-US" sz="2800">
              <a:solidFill>
                <a:schemeClr val="tx1"/>
              </a:solidFill>
              <a:cs typeface="Times New Roman" panose="02020603050405020304" pitchFamily="18" charset="0"/>
            </a:endParaRPr>
          </a:p>
        </p:txBody>
      </p:sp>
      <p:sp>
        <p:nvSpPr>
          <p:cNvPr id="65" name="MH_Entry_3">
            <a:hlinkClick r:id="rId22" action="ppaction://hlinksldjump"/>
          </p:cNvPr>
          <p:cNvSpPr/>
          <p:nvPr>
            <p:custDataLst>
              <p:tags r:id="rId12"/>
            </p:custDataLst>
          </p:nvPr>
        </p:nvSpPr>
        <p:spPr>
          <a:xfrm>
            <a:off x="4038600" y="321112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Result Analyses</a:t>
            </a:r>
            <a:endParaRPr lang="zh-CN" altLang="en-US" spc="200">
              <a:solidFill>
                <a:srgbClr val="FFFFFF"/>
              </a:solidFill>
            </a:endParaRPr>
          </a:p>
        </p:txBody>
      </p:sp>
      <p:sp>
        <p:nvSpPr>
          <p:cNvPr id="69" name="MH_Number_3">
            <a:hlinkClick r:id="rId22" action="ppaction://hlinksldjump"/>
          </p:cNvPr>
          <p:cNvSpPr/>
          <p:nvPr>
            <p:custDataLst>
              <p:tags r:id="rId13"/>
            </p:custDataLst>
          </p:nvPr>
        </p:nvSpPr>
        <p:spPr>
          <a:xfrm>
            <a:off x="4267200" y="321111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03</a:t>
            </a:r>
            <a:endParaRPr lang="zh-CN" altLang="en-US" sz="2800">
              <a:solidFill>
                <a:schemeClr val="tx1"/>
              </a:solidFill>
              <a:cs typeface="Times New Roman" panose="02020603050405020304" pitchFamily="18" charset="0"/>
            </a:endParaRPr>
          </a:p>
        </p:txBody>
      </p:sp>
      <p:sp>
        <p:nvSpPr>
          <p:cNvPr id="77" name="MH_Entry_4">
            <a:hlinkClick r:id="rId23" action="ppaction://hlinksldjump"/>
          </p:cNvPr>
          <p:cNvSpPr/>
          <p:nvPr>
            <p:custDataLst>
              <p:tags r:id="rId14"/>
            </p:custDataLst>
          </p:nvPr>
        </p:nvSpPr>
        <p:spPr>
          <a:xfrm>
            <a:off x="4038600" y="406344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Conclusions</a:t>
            </a:r>
            <a:endParaRPr lang="zh-CN" altLang="en-US" spc="200">
              <a:solidFill>
                <a:srgbClr val="FFFFFF"/>
              </a:solidFill>
            </a:endParaRPr>
          </a:p>
        </p:txBody>
      </p:sp>
      <p:sp>
        <p:nvSpPr>
          <p:cNvPr id="78" name="MH_Number_4">
            <a:hlinkClick r:id="rId23" action="ppaction://hlinksldjump"/>
          </p:cNvPr>
          <p:cNvSpPr/>
          <p:nvPr>
            <p:custDataLst>
              <p:tags r:id="rId15"/>
            </p:custDataLst>
          </p:nvPr>
        </p:nvSpPr>
        <p:spPr>
          <a:xfrm>
            <a:off x="4267200" y="406343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04</a:t>
            </a:r>
            <a:endParaRPr lang="zh-CN" altLang="en-US" sz="2800">
              <a:solidFill>
                <a:schemeClr val="tx1"/>
              </a:solidFill>
              <a:cs typeface="Times New Roman" panose="02020603050405020304" pitchFamily="18" charset="0"/>
            </a:endParaRPr>
          </a:p>
        </p:txBody>
      </p:sp>
      <p:sp>
        <p:nvSpPr>
          <p:cNvPr id="80" name="MH_Entry_5">
            <a:hlinkClick r:id="rId24" action="ppaction://hlinksldjump"/>
          </p:cNvPr>
          <p:cNvSpPr/>
          <p:nvPr>
            <p:custDataLst>
              <p:tags r:id="rId16"/>
            </p:custDataLst>
          </p:nvPr>
        </p:nvSpPr>
        <p:spPr>
          <a:xfrm>
            <a:off x="4038600" y="491576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References</a:t>
            </a:r>
            <a:endParaRPr lang="zh-CN" altLang="en-US" spc="200" dirty="0">
              <a:solidFill>
                <a:srgbClr val="FFFFFF"/>
              </a:solidFill>
            </a:endParaRPr>
          </a:p>
        </p:txBody>
      </p:sp>
      <p:sp>
        <p:nvSpPr>
          <p:cNvPr id="81" name="MH_Number_5">
            <a:hlinkClick r:id="rId24" action="ppaction://hlinksldjump"/>
          </p:cNvPr>
          <p:cNvSpPr/>
          <p:nvPr>
            <p:custDataLst>
              <p:tags r:id="rId17"/>
            </p:custDataLst>
          </p:nvPr>
        </p:nvSpPr>
        <p:spPr>
          <a:xfrm>
            <a:off x="4267200" y="491575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05</a:t>
            </a:r>
            <a:endParaRPr lang="zh-CN" altLang="en-US" sz="2800">
              <a:solidFill>
                <a:schemeClr val="tx1"/>
              </a:solidFill>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4FAB73BC-B049-4115-A692-8D63A059BFB8}" type="slidenum">
              <a:rPr lang="en-US" smtClean="0"/>
              <a:pPr/>
              <a:t>2</a:t>
            </a:fld>
            <a:endParaRPr lang="en-US" dirty="0"/>
          </a:p>
        </p:txBody>
      </p:sp>
    </p:spTree>
    <p:custDataLst>
      <p:tags r:id="rId1"/>
    </p:custDataLst>
    <p:extLst>
      <p:ext uri="{BB962C8B-B14F-4D97-AF65-F5344CB8AC3E}">
        <p14:creationId xmlns:p14="http://schemas.microsoft.com/office/powerpoint/2010/main" val="2906691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2" y="143435"/>
            <a:ext cx="11707906" cy="1138773"/>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Forecast and Estimates Verification for July 2018</a:t>
            </a:r>
          </a:p>
          <a:p>
            <a:r>
              <a:rPr lang="en-US" altLang="zh-CN" sz="2800" dirty="0" smtClean="0">
                <a:solidFill>
                  <a:srgbClr val="0070C0"/>
                </a:solidFill>
              </a:rPr>
              <a:t>Verification Methods for Dichotomous Forecasts</a:t>
            </a:r>
            <a:endParaRPr lang="zh-CN" altLang="en-US" sz="2800" dirty="0">
              <a:solidFill>
                <a:srgbClr val="0070C0"/>
              </a:solidFill>
            </a:endParaRPr>
          </a:p>
        </p:txBody>
      </p:sp>
      <mc:AlternateContent xmlns:mc="http://schemas.openxmlformats.org/markup-compatibility/2006" xmlns:a14="http://schemas.microsoft.com/office/drawing/2010/main">
        <mc:Choice Requires="a14">
          <p:sp>
            <p:nvSpPr>
              <p:cNvPr id="2" name="文本框 1"/>
              <p:cNvSpPr txBox="1"/>
              <p:nvPr/>
            </p:nvSpPr>
            <p:spPr>
              <a:xfrm>
                <a:off x="886408" y="1474237"/>
                <a:ext cx="10300996" cy="2509918"/>
              </a:xfrm>
              <a:prstGeom prst="rect">
                <a:avLst/>
              </a:prstGeom>
              <a:noFill/>
            </p:spPr>
            <p:txBody>
              <a:bodyPr wrap="square" rtlCol="0">
                <a:spAutoFit/>
              </a:bodyPr>
              <a:lstStyle/>
              <a:p>
                <a:pPr marL="457200" indent="-457200" algn="just">
                  <a:buFont typeface="Wingdings" panose="05000000000000000000" pitchFamily="2" charset="2"/>
                  <a:buChar char="Ø"/>
                </a:pPr>
                <a:r>
                  <a:rPr lang="en-US" altLang="zh-CN" sz="2800" b="1" dirty="0" smtClean="0">
                    <a:solidFill>
                      <a:srgbClr val="7030A0"/>
                    </a:solidFill>
                  </a:rPr>
                  <a:t>Accuracy</a:t>
                </a:r>
              </a:p>
              <a:p>
                <a:pPr algn="just"/>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𝐴𝑐𝑐𝑢𝑟𝑎𝑐𝑦</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𝐻𝑖𝑡𝑠</m:t>
                          </m:r>
                          <m:r>
                            <a:rPr lang="en-US" altLang="zh-CN" sz="2400" i="1">
                              <a:latin typeface="Cambria Math" panose="02040503050406030204" pitchFamily="18" charset="0"/>
                            </a:rPr>
                            <m:t>+</m:t>
                          </m:r>
                          <m:r>
                            <a:rPr lang="en-US" altLang="zh-CN" sz="2400" i="1">
                              <a:latin typeface="Cambria Math" panose="02040503050406030204" pitchFamily="18" charset="0"/>
                            </a:rPr>
                            <m:t>𝐶𝑜𝑟𝑟𝑒𝑐𝑡</m:t>
                          </m:r>
                          <m:r>
                            <a:rPr lang="en-US" altLang="zh-CN" sz="2400" i="1">
                              <a:latin typeface="Cambria Math" panose="02040503050406030204" pitchFamily="18" charset="0"/>
                            </a:rPr>
                            <m:t> </m:t>
                          </m:r>
                          <m:r>
                            <a:rPr lang="en-US" altLang="zh-CN" sz="2400" i="1">
                              <a:latin typeface="Cambria Math" panose="02040503050406030204" pitchFamily="18" charset="0"/>
                            </a:rPr>
                            <m:t>𝑁𝑒𝑔𝑎𝑡𝑖𝑣𝑒𝑠</m:t>
                          </m:r>
                        </m:num>
                        <m:den>
                          <m:r>
                            <a:rPr lang="en-US" altLang="zh-CN" sz="2400" b="0" i="1" smtClean="0">
                              <a:latin typeface="Cambria Math" panose="02040503050406030204" pitchFamily="18" charset="0"/>
                            </a:rPr>
                            <m:t>𝑇𝑜𝑡𝑎𝑙</m:t>
                          </m:r>
                        </m:den>
                      </m:f>
                    </m:oMath>
                  </m:oMathPara>
                </a14:m>
                <a:endParaRPr lang="en-US" altLang="zh-CN" sz="2800" dirty="0" smtClean="0"/>
              </a:p>
              <a:p>
                <a:pPr algn="just"/>
                <a:r>
                  <a:rPr lang="en-US" altLang="zh-CN" sz="2800" b="1" dirty="0" smtClean="0"/>
                  <a:t>Answer the question</a:t>
                </a:r>
                <a:r>
                  <a:rPr lang="en-US" altLang="zh-CN" sz="2800" dirty="0" smtClean="0"/>
                  <a:t>: Overall, what fraction of the forecasts were correct?</a:t>
                </a:r>
              </a:p>
              <a:p>
                <a:pPr algn="just">
                  <a:tabLst>
                    <a:tab pos="3325813" algn="l"/>
                  </a:tabLst>
                </a:pPr>
                <a:r>
                  <a:rPr lang="en-US" altLang="zh-CN" sz="2800" b="1" dirty="0" smtClean="0"/>
                  <a:t>Range</a:t>
                </a:r>
                <a:r>
                  <a:rPr lang="en-US" altLang="zh-CN" sz="2800" dirty="0" smtClean="0"/>
                  <a:t>: 0 – 1	</a:t>
                </a:r>
                <a:r>
                  <a:rPr lang="en-US" altLang="zh-CN" sz="2800" b="1" dirty="0" smtClean="0"/>
                  <a:t>Perfect Score</a:t>
                </a:r>
                <a:r>
                  <a:rPr lang="en-US" altLang="zh-CN" sz="2800" dirty="0" smtClean="0"/>
                  <a:t>: 1</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86408" y="1474237"/>
                <a:ext cx="10300996" cy="2509918"/>
              </a:xfrm>
              <a:prstGeom prst="rect">
                <a:avLst/>
              </a:prstGeom>
              <a:blipFill rotWithShape="0">
                <a:blip r:embed="rId3"/>
                <a:stretch>
                  <a:fillRect l="-1183" t="-2427" r="-1243" b="-5825"/>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3238976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2" y="143435"/>
            <a:ext cx="11707906" cy="1138773"/>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Forecast and Estimates Verification for July 2018</a:t>
            </a:r>
          </a:p>
          <a:p>
            <a:r>
              <a:rPr lang="en-US" altLang="zh-CN" sz="2800" dirty="0" smtClean="0">
                <a:solidFill>
                  <a:srgbClr val="0070C0"/>
                </a:solidFill>
              </a:rPr>
              <a:t>Verification Methods for Dichotomous Forecasts</a:t>
            </a:r>
            <a:endParaRPr lang="zh-CN" altLang="en-US" sz="2800" dirty="0">
              <a:solidFill>
                <a:srgbClr val="0070C0"/>
              </a:solidFill>
            </a:endParaRPr>
          </a:p>
        </p:txBody>
      </p:sp>
      <mc:AlternateContent xmlns:mc="http://schemas.openxmlformats.org/markup-compatibility/2006" xmlns:a14="http://schemas.microsoft.com/office/drawing/2010/main">
        <mc:Choice Requires="a14">
          <p:sp>
            <p:nvSpPr>
              <p:cNvPr id="2" name="文本框 1"/>
              <p:cNvSpPr txBox="1"/>
              <p:nvPr/>
            </p:nvSpPr>
            <p:spPr>
              <a:xfrm>
                <a:off x="886408" y="1474237"/>
                <a:ext cx="10300996" cy="2513509"/>
              </a:xfrm>
              <a:prstGeom prst="rect">
                <a:avLst/>
              </a:prstGeom>
              <a:noFill/>
            </p:spPr>
            <p:txBody>
              <a:bodyPr wrap="square" rtlCol="0">
                <a:spAutoFit/>
              </a:bodyPr>
              <a:lstStyle/>
              <a:p>
                <a:pPr marL="457200" indent="-457200" algn="just">
                  <a:buFont typeface="Wingdings" panose="05000000000000000000" pitchFamily="2" charset="2"/>
                  <a:buChar char="Ø"/>
                </a:pPr>
                <a:r>
                  <a:rPr lang="en-US" altLang="zh-CN" sz="2800" b="1" dirty="0" smtClean="0">
                    <a:solidFill>
                      <a:srgbClr val="7030A0"/>
                    </a:solidFill>
                  </a:rPr>
                  <a:t>Hit rate</a:t>
                </a:r>
              </a:p>
              <a:p>
                <a:pPr algn="just"/>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𝑃𝑂𝐷</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𝐻𝑖𝑡𝑠</m:t>
                          </m:r>
                        </m:num>
                        <m:den>
                          <m:r>
                            <a:rPr lang="en-US" altLang="zh-CN" sz="2400" b="0" i="1" smtClean="0">
                              <a:latin typeface="Cambria Math" panose="02040503050406030204" pitchFamily="18" charset="0"/>
                            </a:rPr>
                            <m:t>𝐻𝑖𝑡𝑠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𝑀𝑖𝑠𝑠𝑒𝑠</m:t>
                          </m:r>
                        </m:den>
                      </m:f>
                    </m:oMath>
                  </m:oMathPara>
                </a14:m>
                <a:endParaRPr lang="en-US" altLang="zh-CN" sz="2800" dirty="0" smtClean="0"/>
              </a:p>
              <a:p>
                <a:pPr algn="just"/>
                <a:r>
                  <a:rPr lang="en-US" altLang="zh-CN" sz="2800" b="1" dirty="0" smtClean="0"/>
                  <a:t>Answer the question</a:t>
                </a:r>
                <a:r>
                  <a:rPr lang="en-US" altLang="zh-CN" sz="2800" dirty="0"/>
                  <a:t>: </a:t>
                </a:r>
                <a:r>
                  <a:rPr lang="en-US" altLang="zh-CN" sz="2800" dirty="0" smtClean="0"/>
                  <a:t>What fraction of the observed “yes” events were correctly forecast?</a:t>
                </a:r>
              </a:p>
              <a:p>
                <a:pPr algn="just">
                  <a:tabLst>
                    <a:tab pos="3325813" algn="l"/>
                  </a:tabLst>
                </a:pPr>
                <a:r>
                  <a:rPr lang="en-US" altLang="zh-CN" sz="2800" b="1" dirty="0" smtClean="0"/>
                  <a:t>Range</a:t>
                </a:r>
                <a:r>
                  <a:rPr lang="en-US" altLang="zh-CN" sz="2800" dirty="0" smtClean="0"/>
                  <a:t>: 0 – 1	</a:t>
                </a:r>
                <a:r>
                  <a:rPr lang="en-US" altLang="zh-CN" sz="2800" b="1" dirty="0" smtClean="0"/>
                  <a:t>Perfect Score</a:t>
                </a:r>
                <a:r>
                  <a:rPr lang="en-US" altLang="zh-CN" sz="2800" dirty="0" smtClean="0"/>
                  <a:t>: 1</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86408" y="1474237"/>
                <a:ext cx="10300996" cy="2513509"/>
              </a:xfrm>
              <a:prstGeom prst="rect">
                <a:avLst/>
              </a:prstGeom>
              <a:blipFill rotWithShape="0">
                <a:blip r:embed="rId3"/>
                <a:stretch>
                  <a:fillRect l="-1183" t="-2427" r="-1243" b="-6068"/>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1569551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2" y="143435"/>
            <a:ext cx="11707906" cy="1138773"/>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Forecast and Estimates Verification for July 2018</a:t>
            </a:r>
          </a:p>
          <a:p>
            <a:r>
              <a:rPr lang="en-US" altLang="zh-CN" sz="2800" dirty="0" smtClean="0">
                <a:solidFill>
                  <a:srgbClr val="0070C0"/>
                </a:solidFill>
              </a:rPr>
              <a:t>Verification Methods for Dichotomous Forecasts</a:t>
            </a:r>
            <a:endParaRPr lang="zh-CN" altLang="en-US" sz="2800" dirty="0">
              <a:solidFill>
                <a:srgbClr val="0070C0"/>
              </a:solidFill>
            </a:endParaRPr>
          </a:p>
        </p:txBody>
      </p:sp>
      <mc:AlternateContent xmlns:mc="http://schemas.openxmlformats.org/markup-compatibility/2006" xmlns:a14="http://schemas.microsoft.com/office/drawing/2010/main">
        <mc:Choice Requires="a14">
          <p:sp>
            <p:nvSpPr>
              <p:cNvPr id="2" name="文本框 1"/>
              <p:cNvSpPr txBox="1"/>
              <p:nvPr/>
            </p:nvSpPr>
            <p:spPr>
              <a:xfrm>
                <a:off x="886408" y="1474237"/>
                <a:ext cx="10300996" cy="2581925"/>
              </a:xfrm>
              <a:prstGeom prst="rect">
                <a:avLst/>
              </a:prstGeom>
              <a:noFill/>
            </p:spPr>
            <p:txBody>
              <a:bodyPr wrap="square" rtlCol="0">
                <a:spAutoFit/>
              </a:bodyPr>
              <a:lstStyle/>
              <a:p>
                <a:pPr marL="457200" indent="-457200" algn="just">
                  <a:buFont typeface="Wingdings" panose="05000000000000000000" pitchFamily="2" charset="2"/>
                  <a:buChar char="Ø"/>
                </a:pPr>
                <a:r>
                  <a:rPr lang="en-US" altLang="zh-CN" sz="2800" b="1" dirty="0" smtClean="0">
                    <a:solidFill>
                      <a:srgbClr val="7030A0"/>
                    </a:solidFill>
                  </a:rPr>
                  <a:t>False alarm rate</a:t>
                </a:r>
              </a:p>
              <a:p>
                <a:pPr algn="just"/>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𝑃𝑂𝐹𝐷</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𝐹𝑎𝑙𝑠𝑒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𝐴𝑙𝑎𝑟𝑚𝑠</m:t>
                          </m:r>
                        </m:num>
                        <m:den>
                          <m:r>
                            <a:rPr lang="en-US" altLang="zh-CN" sz="2400" b="0" i="1" smtClean="0">
                              <a:latin typeface="Cambria Math" panose="02040503050406030204" pitchFamily="18" charset="0"/>
                            </a:rPr>
                            <m:t>𝐶𝑜𝑟𝑟𝑒𝑐𝑡</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𝑁𝑒𝑔𝑎𝑡𝑖𝑣𝑒𝑠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𝐹𝑎𝑙𝑠𝑒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𝐴𝑙𝑎𝑟𝑚𝑠</m:t>
                          </m:r>
                        </m:den>
                      </m:f>
                    </m:oMath>
                  </m:oMathPara>
                </a14:m>
                <a:endParaRPr lang="en-US" altLang="zh-CN" sz="2800" dirty="0" smtClean="0"/>
              </a:p>
              <a:p>
                <a:pPr algn="just"/>
                <a:r>
                  <a:rPr lang="en-US" altLang="zh-CN" sz="2800" b="1" dirty="0" smtClean="0"/>
                  <a:t>Answer the question</a:t>
                </a:r>
                <a:r>
                  <a:rPr lang="en-US" altLang="zh-CN" sz="2800" dirty="0"/>
                  <a:t>: What fraction of the observed "no" events were incorrectly </a:t>
                </a:r>
                <a:r>
                  <a:rPr lang="en-US" altLang="zh-CN" sz="2800" dirty="0" smtClean="0"/>
                  <a:t>forecast as </a:t>
                </a:r>
                <a:r>
                  <a:rPr lang="en-US" altLang="zh-CN" sz="2800" dirty="0"/>
                  <a:t>"yes</a:t>
                </a:r>
                <a:r>
                  <a:rPr lang="en-US" altLang="zh-CN" sz="2800" dirty="0" smtClean="0"/>
                  <a:t>"?</a:t>
                </a:r>
              </a:p>
              <a:p>
                <a:pPr algn="just">
                  <a:tabLst>
                    <a:tab pos="3325813" algn="l"/>
                  </a:tabLst>
                </a:pPr>
                <a:r>
                  <a:rPr lang="en-US" altLang="zh-CN" sz="2800" b="1" dirty="0" smtClean="0"/>
                  <a:t>Range</a:t>
                </a:r>
                <a:r>
                  <a:rPr lang="en-US" altLang="zh-CN" sz="2800" dirty="0" smtClean="0"/>
                  <a:t>: 0 – 1	</a:t>
                </a:r>
                <a:r>
                  <a:rPr lang="en-US" altLang="zh-CN" sz="2800" b="1" dirty="0" smtClean="0"/>
                  <a:t>Perfect Score</a:t>
                </a:r>
                <a:r>
                  <a:rPr lang="en-US" altLang="zh-CN" sz="2800" dirty="0" smtClean="0"/>
                  <a:t>: 0</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86408" y="1474237"/>
                <a:ext cx="10300996" cy="2581925"/>
              </a:xfrm>
              <a:prstGeom prst="rect">
                <a:avLst/>
              </a:prstGeom>
              <a:blipFill rotWithShape="0">
                <a:blip r:embed="rId3"/>
                <a:stretch>
                  <a:fillRect l="-1183" t="-2364" r="-1243" b="-5910"/>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844923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2" y="143435"/>
            <a:ext cx="11707906" cy="1138773"/>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Forecast and Estimates Verification for July 2018</a:t>
            </a:r>
          </a:p>
          <a:p>
            <a:r>
              <a:rPr lang="en-US" altLang="zh-CN" sz="2800" dirty="0" smtClean="0">
                <a:solidFill>
                  <a:srgbClr val="0070C0"/>
                </a:solidFill>
              </a:rPr>
              <a:t>Verification Methods for Dichotomous Forecasts</a:t>
            </a:r>
            <a:endParaRPr lang="zh-CN" altLang="en-US" sz="2800" dirty="0">
              <a:solidFill>
                <a:srgbClr val="0070C0"/>
              </a:solidFill>
            </a:endParaRPr>
          </a:p>
        </p:txBody>
      </p:sp>
      <mc:AlternateContent xmlns:mc="http://schemas.openxmlformats.org/markup-compatibility/2006" xmlns:a14="http://schemas.microsoft.com/office/drawing/2010/main">
        <mc:Choice Requires="a14">
          <p:sp>
            <p:nvSpPr>
              <p:cNvPr id="2" name="文本框 1"/>
              <p:cNvSpPr txBox="1"/>
              <p:nvPr/>
            </p:nvSpPr>
            <p:spPr>
              <a:xfrm>
                <a:off x="886408" y="1474237"/>
                <a:ext cx="10300996" cy="2513509"/>
              </a:xfrm>
              <a:prstGeom prst="rect">
                <a:avLst/>
              </a:prstGeom>
              <a:noFill/>
            </p:spPr>
            <p:txBody>
              <a:bodyPr wrap="square" rtlCol="0">
                <a:spAutoFit/>
              </a:bodyPr>
              <a:lstStyle/>
              <a:p>
                <a:pPr marL="457200" indent="-457200" algn="just">
                  <a:buFont typeface="Wingdings" panose="05000000000000000000" pitchFamily="2" charset="2"/>
                  <a:buChar char="Ø"/>
                </a:pPr>
                <a:r>
                  <a:rPr lang="en-US" altLang="zh-CN" sz="2800" b="1" dirty="0" smtClean="0">
                    <a:solidFill>
                      <a:srgbClr val="7030A0"/>
                    </a:solidFill>
                  </a:rPr>
                  <a:t>Threat Score</a:t>
                </a:r>
              </a:p>
              <a:p>
                <a:pPr algn="just"/>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𝑇𝑆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𝐻𝑖𝑡𝑠</m:t>
                          </m:r>
                        </m:num>
                        <m:den>
                          <m:r>
                            <a:rPr lang="en-US" altLang="zh-CN" sz="2400" b="0" i="1" smtClean="0">
                              <a:latin typeface="Cambria Math" panose="02040503050406030204" pitchFamily="18" charset="0"/>
                            </a:rPr>
                            <m:t>𝐻𝑖𝑡𝑠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𝑀𝑖𝑠𝑠𝑒𝑠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𝐹𝑎𝑙𝑠𝑒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𝐴𝑙𝑎𝑟𝑚𝑠</m:t>
                          </m:r>
                        </m:den>
                      </m:f>
                    </m:oMath>
                  </m:oMathPara>
                </a14:m>
                <a:endParaRPr lang="en-US" altLang="zh-CN" sz="2800" dirty="0" smtClean="0"/>
              </a:p>
              <a:p>
                <a:pPr algn="just"/>
                <a:r>
                  <a:rPr lang="en-US" altLang="zh-CN" sz="2800" b="1" dirty="0" smtClean="0"/>
                  <a:t>Answer the question</a:t>
                </a:r>
                <a:r>
                  <a:rPr lang="en-US" altLang="zh-CN" sz="2800" dirty="0"/>
                  <a:t>: How well did the forecast "yes" events correspond to the </a:t>
                </a:r>
                <a:r>
                  <a:rPr lang="en-US" altLang="zh-CN" sz="2800" dirty="0" smtClean="0"/>
                  <a:t>observed "yes</a:t>
                </a:r>
                <a:r>
                  <a:rPr lang="en-US" altLang="zh-CN" sz="2800" dirty="0"/>
                  <a:t>" events?</a:t>
                </a:r>
                <a:endParaRPr lang="en-US" altLang="zh-CN" sz="2800" dirty="0" smtClean="0"/>
              </a:p>
              <a:p>
                <a:pPr algn="just">
                  <a:tabLst>
                    <a:tab pos="3325813" algn="l"/>
                  </a:tabLst>
                </a:pPr>
                <a:r>
                  <a:rPr lang="en-US" altLang="zh-CN" sz="2800" b="1" dirty="0" smtClean="0"/>
                  <a:t>Range</a:t>
                </a:r>
                <a:r>
                  <a:rPr lang="en-US" altLang="zh-CN" sz="2800" dirty="0" smtClean="0"/>
                  <a:t>: 0 – 1	</a:t>
                </a:r>
                <a:r>
                  <a:rPr lang="en-US" altLang="zh-CN" sz="2800" b="1" dirty="0" smtClean="0"/>
                  <a:t>Perfect Score</a:t>
                </a:r>
                <a:r>
                  <a:rPr lang="en-US" altLang="zh-CN" sz="2800" dirty="0" smtClean="0"/>
                  <a:t>: 1</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86408" y="1474237"/>
                <a:ext cx="10300996" cy="2513509"/>
              </a:xfrm>
              <a:prstGeom prst="rect">
                <a:avLst/>
              </a:prstGeom>
              <a:blipFill rotWithShape="0">
                <a:blip r:embed="rId3"/>
                <a:stretch>
                  <a:fillRect l="-1183" t="-2427" r="-1243" b="-6068"/>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2988886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2" y="143435"/>
            <a:ext cx="11707906" cy="1138773"/>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Forecast and Estimates Verification for July 2018</a:t>
            </a:r>
          </a:p>
          <a:p>
            <a:r>
              <a:rPr lang="en-US" altLang="zh-CN" sz="2800" dirty="0" smtClean="0">
                <a:solidFill>
                  <a:srgbClr val="0070C0"/>
                </a:solidFill>
              </a:rPr>
              <a:t>Verification Methods for Dichotomous Forecasts</a:t>
            </a:r>
            <a:endParaRPr lang="zh-CN" altLang="en-US" sz="2800" dirty="0">
              <a:solidFill>
                <a:srgbClr val="0070C0"/>
              </a:solidFill>
            </a:endParaRPr>
          </a:p>
        </p:txBody>
      </p:sp>
      <mc:AlternateContent xmlns:mc="http://schemas.openxmlformats.org/markup-compatibility/2006" xmlns:a14="http://schemas.microsoft.com/office/drawing/2010/main">
        <mc:Choice Requires="a14">
          <p:sp>
            <p:nvSpPr>
              <p:cNvPr id="2" name="文本框 1"/>
              <p:cNvSpPr txBox="1"/>
              <p:nvPr/>
            </p:nvSpPr>
            <p:spPr>
              <a:xfrm>
                <a:off x="886408" y="1474237"/>
                <a:ext cx="10300996" cy="2581925"/>
              </a:xfrm>
              <a:prstGeom prst="rect">
                <a:avLst/>
              </a:prstGeom>
              <a:noFill/>
            </p:spPr>
            <p:txBody>
              <a:bodyPr wrap="square" rtlCol="0">
                <a:spAutoFit/>
              </a:bodyPr>
              <a:lstStyle/>
              <a:p>
                <a:pPr marL="457200" indent="-457200" algn="just">
                  <a:buFont typeface="Wingdings" panose="05000000000000000000" pitchFamily="2" charset="2"/>
                  <a:buChar char="Ø"/>
                </a:pPr>
                <a:r>
                  <a:rPr lang="en-US" altLang="zh-CN" sz="2800" b="1" dirty="0" smtClean="0">
                    <a:solidFill>
                      <a:srgbClr val="7030A0"/>
                    </a:solidFill>
                  </a:rPr>
                  <a:t>Hanssen and Kuipers Discriminant</a:t>
                </a:r>
              </a:p>
              <a:p>
                <a:pPr algn="just"/>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𝐻𝐾</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𝐻𝑖𝑡𝑠</m:t>
                          </m:r>
                        </m:num>
                        <m:den>
                          <m:r>
                            <a:rPr lang="en-US" altLang="zh-CN" sz="2400" b="0" i="1" smtClean="0">
                              <a:latin typeface="Cambria Math" panose="02040503050406030204" pitchFamily="18" charset="0"/>
                            </a:rPr>
                            <m:t>𝐻𝑖𝑡𝑠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𝑀𝑖𝑠𝑠𝑒𝑠</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𝐹𝑎𝑙𝑠𝑒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𝐴𝑙𝑎𝑟𝑚𝑠</m:t>
                          </m:r>
                        </m:num>
                        <m:den>
                          <m:r>
                            <a:rPr lang="en-US" altLang="zh-CN" sz="2400" b="0" i="1" smtClean="0">
                              <a:latin typeface="Cambria Math" panose="02040503050406030204" pitchFamily="18" charset="0"/>
                            </a:rPr>
                            <m:t>𝐹𝑎𝑙𝑠𝑒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𝐴𝑙𝑎𝑟𝑚𝑠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𝐶𝑜𝑟𝑟𝑒𝑐𝑡</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𝑁𝑒𝑔𝑎𝑡𝑖𝑣𝑒𝑠</m:t>
                          </m:r>
                        </m:den>
                      </m:f>
                    </m:oMath>
                  </m:oMathPara>
                </a14:m>
                <a:endParaRPr lang="en-US" altLang="zh-CN" sz="2800" dirty="0" smtClean="0"/>
              </a:p>
              <a:p>
                <a:pPr algn="just"/>
                <a:r>
                  <a:rPr lang="en-US" altLang="zh-CN" sz="2800" b="1" dirty="0" smtClean="0"/>
                  <a:t>Answer the question</a:t>
                </a:r>
                <a:r>
                  <a:rPr lang="en-US" altLang="zh-CN" sz="2800" dirty="0"/>
                  <a:t>: How well did the forecast separate the "yes" events from the "</a:t>
                </a:r>
                <a:r>
                  <a:rPr lang="en-US" altLang="zh-CN" sz="2800" dirty="0" smtClean="0"/>
                  <a:t>no“ events?</a:t>
                </a:r>
              </a:p>
              <a:p>
                <a:pPr algn="just">
                  <a:tabLst>
                    <a:tab pos="3325813" algn="l"/>
                  </a:tabLst>
                </a:pPr>
                <a:r>
                  <a:rPr lang="en-US" altLang="zh-CN" sz="2800" b="1" dirty="0" smtClean="0"/>
                  <a:t>Range</a:t>
                </a:r>
                <a:r>
                  <a:rPr lang="en-US" altLang="zh-CN" sz="2800" dirty="0" smtClean="0"/>
                  <a:t>: -1 – 1	</a:t>
                </a:r>
                <a:r>
                  <a:rPr lang="en-US" altLang="zh-CN" sz="2800" b="1" dirty="0" smtClean="0"/>
                  <a:t>Perfect Score</a:t>
                </a:r>
                <a:r>
                  <a:rPr lang="en-US" altLang="zh-CN" sz="2800" dirty="0" smtClean="0"/>
                  <a:t>: 1</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86408" y="1474237"/>
                <a:ext cx="10300996" cy="2581925"/>
              </a:xfrm>
              <a:prstGeom prst="rect">
                <a:avLst/>
              </a:prstGeom>
              <a:blipFill rotWithShape="0">
                <a:blip r:embed="rId3"/>
                <a:stretch>
                  <a:fillRect l="-1183" t="-2364" r="-1243" b="-5910"/>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34196344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2" y="143435"/>
            <a:ext cx="11707906" cy="1138773"/>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Forecast and Estimates Verification for July 2018</a:t>
            </a:r>
          </a:p>
          <a:p>
            <a:r>
              <a:rPr lang="en-US" altLang="zh-CN" sz="2800" dirty="0" smtClean="0">
                <a:solidFill>
                  <a:srgbClr val="0070C0"/>
                </a:solidFill>
              </a:rPr>
              <a:t>Verification Methods for Dichotomous Forecasts</a:t>
            </a:r>
            <a:endParaRPr lang="zh-CN" altLang="en-US" sz="2800" dirty="0">
              <a:solidFill>
                <a:srgbClr val="0070C0"/>
              </a:solidFill>
            </a:endParaRPr>
          </a:p>
        </p:txBody>
      </p:sp>
      <mc:AlternateContent xmlns:mc="http://schemas.openxmlformats.org/markup-compatibility/2006" xmlns:a14="http://schemas.microsoft.com/office/drawing/2010/main">
        <mc:Choice Requires="a14">
          <p:sp>
            <p:nvSpPr>
              <p:cNvPr id="2" name="文本框 1"/>
              <p:cNvSpPr txBox="1"/>
              <p:nvPr/>
            </p:nvSpPr>
            <p:spPr>
              <a:xfrm>
                <a:off x="886408" y="1474237"/>
                <a:ext cx="10300996" cy="2509918"/>
              </a:xfrm>
              <a:prstGeom prst="rect">
                <a:avLst/>
              </a:prstGeom>
              <a:noFill/>
            </p:spPr>
            <p:txBody>
              <a:bodyPr wrap="square" rtlCol="0">
                <a:spAutoFit/>
              </a:bodyPr>
              <a:lstStyle/>
              <a:p>
                <a:pPr marL="457200" indent="-457200" algn="just">
                  <a:buFont typeface="Wingdings" panose="05000000000000000000" pitchFamily="2" charset="2"/>
                  <a:buChar char="Ø"/>
                </a:pPr>
                <a:r>
                  <a:rPr lang="en-US" altLang="zh-CN" sz="2800" b="1" dirty="0" smtClean="0">
                    <a:solidFill>
                      <a:srgbClr val="7030A0"/>
                    </a:solidFill>
                  </a:rPr>
                  <a:t>Odds Ratio</a:t>
                </a:r>
              </a:p>
              <a:p>
                <a:pPr algn="just"/>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𝑂𝑅</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𝐻𝑖𝑡𝑠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𝐶𝑜𝑟𝑟𝑒𝑐𝑡</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𝑁𝑒𝑔𝑎𝑡𝑖𝑣𝑒𝑠</m:t>
                          </m:r>
                        </m:num>
                        <m:den>
                          <m:r>
                            <a:rPr lang="en-US" altLang="zh-CN" sz="2400" b="0" i="1" smtClean="0">
                              <a:latin typeface="Cambria Math" panose="02040503050406030204" pitchFamily="18" charset="0"/>
                            </a:rPr>
                            <m:t>𝑀𝑖𝑠𝑠𝑒𝑠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𝐹𝑎𝑙𝑠𝑒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𝐴𝑙𝑎𝑟𝑚𝑠</m:t>
                          </m:r>
                        </m:den>
                      </m:f>
                    </m:oMath>
                  </m:oMathPara>
                </a14:m>
                <a:endParaRPr lang="en-US" altLang="zh-CN" sz="2800" dirty="0" smtClean="0"/>
              </a:p>
              <a:p>
                <a:pPr algn="just"/>
                <a:r>
                  <a:rPr lang="en-US" altLang="zh-CN" sz="2800" b="1" dirty="0" smtClean="0"/>
                  <a:t>Answer the question</a:t>
                </a:r>
                <a:r>
                  <a:rPr lang="en-US" altLang="zh-CN" sz="2800" dirty="0"/>
                  <a:t>: What is the ratio of the odds of a "yes" forecast being correct, </a:t>
                </a:r>
                <a:r>
                  <a:rPr lang="en-US" altLang="zh-CN" sz="2800" dirty="0" smtClean="0"/>
                  <a:t>to the </a:t>
                </a:r>
                <a:r>
                  <a:rPr lang="en-US" altLang="zh-CN" sz="2800" dirty="0"/>
                  <a:t>odds of a "yes" forecast being </a:t>
                </a:r>
                <a:r>
                  <a:rPr lang="en-US" altLang="zh-CN" sz="2800" dirty="0" smtClean="0"/>
                  <a:t>wrong?</a:t>
                </a:r>
              </a:p>
              <a:p>
                <a:pPr algn="just">
                  <a:tabLst>
                    <a:tab pos="3325813" algn="l"/>
                  </a:tabLst>
                </a:pPr>
                <a:r>
                  <a:rPr lang="en-US" altLang="zh-CN" sz="2800" b="1" dirty="0" smtClean="0"/>
                  <a:t>Range</a:t>
                </a:r>
                <a:r>
                  <a:rPr lang="en-US" altLang="zh-CN" sz="2800" dirty="0" smtClean="0"/>
                  <a:t>: 0 – +∞	</a:t>
                </a:r>
                <a:r>
                  <a:rPr lang="en-US" altLang="zh-CN" sz="2800" b="1" dirty="0" smtClean="0"/>
                  <a:t>Perfect Score</a:t>
                </a:r>
                <a:r>
                  <a:rPr lang="en-US" altLang="zh-CN" sz="2800" dirty="0" smtClean="0"/>
                  <a:t>: +∞</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86408" y="1474237"/>
                <a:ext cx="10300996" cy="2509918"/>
              </a:xfrm>
              <a:prstGeom prst="rect">
                <a:avLst/>
              </a:prstGeom>
              <a:blipFill rotWithShape="0">
                <a:blip r:embed="rId3"/>
                <a:stretch>
                  <a:fillRect l="-1183" t="-2427" r="-1243" b="-5825"/>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3960133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3082" y="143435"/>
            <a:ext cx="11707906" cy="1138773"/>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Forecast and Estimates Verification for July 2018</a:t>
            </a:r>
          </a:p>
          <a:p>
            <a:r>
              <a:rPr lang="en-US" altLang="zh-CN" sz="2800" dirty="0" smtClean="0">
                <a:solidFill>
                  <a:srgbClr val="0070C0"/>
                </a:solidFill>
              </a:rPr>
              <a:t>Table: Verification Results for Dichotomous Forecast and Estimates</a:t>
            </a:r>
            <a:endParaRPr lang="zh-CN" altLang="en-US" sz="2800" dirty="0">
              <a:solidFill>
                <a:srgbClr val="0070C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864088230"/>
              </p:ext>
            </p:extLst>
          </p:nvPr>
        </p:nvGraphicFramePr>
        <p:xfrm>
          <a:off x="1511799" y="1282208"/>
          <a:ext cx="9150471" cy="3708400"/>
        </p:xfrm>
        <a:graphic>
          <a:graphicData uri="http://schemas.openxmlformats.org/drawingml/2006/table">
            <a:tbl>
              <a:tblPr firstRow="1" firstCol="1" bandRow="1">
                <a:tableStyleId>{5C22544A-7EE6-4342-B048-85BDC9FD1C3A}</a:tableStyleId>
              </a:tblPr>
              <a:tblGrid>
                <a:gridCol w="2267531"/>
                <a:gridCol w="1720735"/>
                <a:gridCol w="1720735"/>
                <a:gridCol w="1720735"/>
                <a:gridCol w="1720735"/>
              </a:tblGrid>
              <a:tr h="370840">
                <a:tc>
                  <a:txBody>
                    <a:bodyPr/>
                    <a:lstStyle/>
                    <a:p>
                      <a:endParaRPr lang="zh-CN" altLang="en-US" dirty="0"/>
                    </a:p>
                  </a:txBody>
                  <a:tcPr/>
                </a:tc>
                <a:tc>
                  <a:txBody>
                    <a:bodyPr/>
                    <a:lstStyle/>
                    <a:p>
                      <a:pPr algn="ctr"/>
                      <a:r>
                        <a:rPr lang="en-US" altLang="zh-CN" dirty="0" smtClean="0"/>
                        <a:t>HRRR</a:t>
                      </a:r>
                      <a:endParaRPr lang="zh-CN" altLang="en-US" dirty="0"/>
                    </a:p>
                  </a:txBody>
                  <a:tcPr/>
                </a:tc>
                <a:tc>
                  <a:txBody>
                    <a:bodyPr/>
                    <a:lstStyle/>
                    <a:p>
                      <a:pPr algn="ctr"/>
                      <a:r>
                        <a:rPr lang="en-US" altLang="zh-CN" dirty="0" smtClean="0"/>
                        <a:t>GOES</a:t>
                      </a:r>
                      <a:endParaRPr lang="zh-CN" altLang="en-US" dirty="0"/>
                    </a:p>
                  </a:txBody>
                  <a:tcPr/>
                </a:tc>
                <a:tc>
                  <a:txBody>
                    <a:bodyPr/>
                    <a:lstStyle/>
                    <a:p>
                      <a:pPr algn="ctr"/>
                      <a:r>
                        <a:rPr lang="en-US" altLang="zh-CN" dirty="0" smtClean="0"/>
                        <a:t>Stage4</a:t>
                      </a:r>
                      <a:endParaRPr lang="zh-CN" altLang="en-US" dirty="0"/>
                    </a:p>
                  </a:txBody>
                  <a:tcPr/>
                </a:tc>
                <a:tc>
                  <a:txBody>
                    <a:bodyPr/>
                    <a:lstStyle/>
                    <a:p>
                      <a:pPr algn="ctr"/>
                      <a:r>
                        <a:rPr lang="en-US" altLang="zh-CN" dirty="0" smtClean="0"/>
                        <a:t>Range</a:t>
                      </a:r>
                      <a:r>
                        <a:rPr lang="en-US" altLang="zh-CN" baseline="0" dirty="0" smtClean="0"/>
                        <a:t> / Perfect</a:t>
                      </a:r>
                      <a:endParaRPr lang="zh-CN" altLang="en-US" dirty="0"/>
                    </a:p>
                  </a:txBody>
                  <a:tcPr/>
                </a:tc>
              </a:tr>
              <a:tr h="370840">
                <a:tc>
                  <a:txBody>
                    <a:bodyPr/>
                    <a:lstStyle/>
                    <a:p>
                      <a:r>
                        <a:rPr lang="en-US" altLang="zh-CN" dirty="0" smtClean="0">
                          <a:solidFill>
                            <a:schemeClr val="bg1"/>
                          </a:solidFill>
                        </a:rPr>
                        <a:t>Accuracy</a:t>
                      </a:r>
                      <a:endParaRPr lang="zh-CN" altLang="en-US" dirty="0">
                        <a:solidFill>
                          <a:schemeClr val="bg1"/>
                        </a:solidFill>
                      </a:endParaRPr>
                    </a:p>
                  </a:txBody>
                  <a:tcPr/>
                </a:tc>
                <a:tc>
                  <a:txBody>
                    <a:bodyPr/>
                    <a:lstStyle/>
                    <a:p>
                      <a:pPr algn="l"/>
                      <a:r>
                        <a:rPr lang="en-US" altLang="zh-CN" strike="noStrike" dirty="0" smtClean="0">
                          <a:solidFill>
                            <a:sysClr val="windowText" lastClr="000000"/>
                          </a:solidFill>
                        </a:rPr>
                        <a:t>0.979590</a:t>
                      </a:r>
                      <a:endParaRPr lang="zh-CN" altLang="en-US" strike="noStrike" dirty="0">
                        <a:solidFill>
                          <a:sysClr val="windowText" lastClr="000000"/>
                        </a:solidFill>
                      </a:endParaRPr>
                    </a:p>
                  </a:txBody>
                  <a:tcPr/>
                </a:tc>
                <a:tc>
                  <a:txBody>
                    <a:bodyPr/>
                    <a:lstStyle/>
                    <a:p>
                      <a:pPr algn="l"/>
                      <a:r>
                        <a:rPr lang="en-US" altLang="zh-CN" strike="noStrike" dirty="0" smtClean="0">
                          <a:solidFill>
                            <a:sysClr val="windowText" lastClr="000000"/>
                          </a:solidFill>
                        </a:rPr>
                        <a:t>0.962903</a:t>
                      </a:r>
                      <a:endParaRPr lang="zh-CN" altLang="en-US" strike="noStrike" dirty="0">
                        <a:solidFill>
                          <a:sysClr val="windowText" lastClr="000000"/>
                        </a:solidFill>
                      </a:endParaRPr>
                    </a:p>
                  </a:txBody>
                  <a:tcPr/>
                </a:tc>
                <a:tc>
                  <a:txBody>
                    <a:bodyPr/>
                    <a:lstStyle/>
                    <a:p>
                      <a:pPr algn="l"/>
                      <a:r>
                        <a:rPr lang="en-US" altLang="zh-CN" strike="noStrike" dirty="0" smtClean="0">
                          <a:solidFill>
                            <a:sysClr val="windowText" lastClr="000000"/>
                          </a:solidFill>
                        </a:rPr>
                        <a:t>0.980932</a:t>
                      </a:r>
                      <a:endParaRPr lang="zh-CN" altLang="en-US" strike="noStrike" dirty="0">
                        <a:solidFill>
                          <a:sysClr val="windowText" lastClr="000000"/>
                        </a:solidFill>
                      </a:endParaRPr>
                    </a:p>
                  </a:txBody>
                  <a:tcPr/>
                </a:tc>
                <a:tc>
                  <a:txBody>
                    <a:bodyPr/>
                    <a:lstStyle/>
                    <a:p>
                      <a:pPr algn="ctr"/>
                      <a:r>
                        <a:rPr lang="en-US" altLang="zh-CN" strike="noStrike" dirty="0" smtClean="0">
                          <a:solidFill>
                            <a:sysClr val="windowText" lastClr="000000"/>
                          </a:solidFill>
                        </a:rPr>
                        <a:t>0</a:t>
                      </a:r>
                      <a:r>
                        <a:rPr lang="en-US" altLang="zh-CN" strike="noStrike" baseline="0" dirty="0" smtClean="0">
                          <a:solidFill>
                            <a:sysClr val="windowText" lastClr="000000"/>
                          </a:solidFill>
                        </a:rPr>
                        <a:t> – 1 / 1</a:t>
                      </a:r>
                      <a:endParaRPr lang="zh-CN" altLang="en-US" strike="noStrike" dirty="0">
                        <a:solidFill>
                          <a:sysClr val="windowText" lastClr="000000"/>
                        </a:solidFill>
                      </a:endParaRPr>
                    </a:p>
                  </a:txBody>
                  <a:tcPr/>
                </a:tc>
              </a:tr>
              <a:tr h="370840">
                <a:tc>
                  <a:txBody>
                    <a:bodyPr/>
                    <a:lstStyle/>
                    <a:p>
                      <a:r>
                        <a:rPr lang="en-US" altLang="zh-CN" dirty="0" smtClean="0">
                          <a:solidFill>
                            <a:schemeClr val="bg1"/>
                          </a:solidFill>
                        </a:rPr>
                        <a:t>Bias Score</a:t>
                      </a:r>
                      <a:endParaRPr lang="zh-CN" altLang="en-US" dirty="0">
                        <a:solidFill>
                          <a:schemeClr val="bg1"/>
                        </a:solidFill>
                      </a:endParaRPr>
                    </a:p>
                  </a:txBody>
                  <a:tcPr/>
                </a:tc>
                <a:tc>
                  <a:txBody>
                    <a:bodyPr/>
                    <a:lstStyle/>
                    <a:p>
                      <a:pPr algn="l"/>
                      <a:r>
                        <a:rPr lang="en-US" altLang="zh-CN" dirty="0" smtClean="0">
                          <a:solidFill>
                            <a:sysClr val="windowText" lastClr="000000"/>
                          </a:solidFill>
                        </a:rPr>
                        <a:t>1.514903</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2.948956</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2.282115</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0 – inf / 1</a:t>
                      </a:r>
                      <a:endParaRPr lang="zh-CN" altLang="en-US" dirty="0">
                        <a:solidFill>
                          <a:sysClr val="windowText" lastClr="000000"/>
                        </a:solidFill>
                      </a:endParaRPr>
                    </a:p>
                  </a:txBody>
                  <a:tcPr/>
                </a:tc>
              </a:tr>
              <a:tr h="370840">
                <a:tc>
                  <a:txBody>
                    <a:bodyPr/>
                    <a:lstStyle/>
                    <a:p>
                      <a:r>
                        <a:rPr lang="en-US" altLang="zh-CN" dirty="0" smtClean="0">
                          <a:solidFill>
                            <a:schemeClr val="bg1"/>
                          </a:solidFill>
                        </a:rPr>
                        <a:t>Hit Rate</a:t>
                      </a:r>
                      <a:endParaRPr lang="zh-CN" altLang="en-US" dirty="0">
                        <a:solidFill>
                          <a:schemeClr val="bg1"/>
                        </a:solidFill>
                      </a:endParaRPr>
                    </a:p>
                  </a:txBody>
                  <a:tcPr/>
                </a:tc>
                <a:tc>
                  <a:txBody>
                    <a:bodyPr/>
                    <a:lstStyle/>
                    <a:p>
                      <a:pPr algn="l"/>
                      <a:r>
                        <a:rPr lang="en-US" altLang="zh-CN" dirty="0" smtClean="0">
                          <a:solidFill>
                            <a:sysClr val="windowText" lastClr="000000"/>
                          </a:solidFill>
                        </a:rPr>
                        <a:t>0.401868</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0.427949</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0.848518</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0 –</a:t>
                      </a:r>
                      <a:r>
                        <a:rPr lang="en-US" altLang="zh-CN" baseline="0" dirty="0" smtClean="0">
                          <a:solidFill>
                            <a:sysClr val="windowText" lastClr="000000"/>
                          </a:solidFill>
                        </a:rPr>
                        <a:t> 1 / 1</a:t>
                      </a:r>
                      <a:endParaRPr lang="zh-CN" altLang="en-US" dirty="0">
                        <a:solidFill>
                          <a:sysClr val="windowText" lastClr="000000"/>
                        </a:solidFill>
                      </a:endParaRPr>
                    </a:p>
                  </a:txBody>
                  <a:tcPr/>
                </a:tc>
              </a:tr>
              <a:tr h="370840">
                <a:tc>
                  <a:txBody>
                    <a:bodyPr/>
                    <a:lstStyle/>
                    <a:p>
                      <a:r>
                        <a:rPr lang="en-US" altLang="zh-CN" dirty="0" smtClean="0">
                          <a:solidFill>
                            <a:schemeClr val="bg1"/>
                          </a:solidFill>
                        </a:rPr>
                        <a:t>False Alarm Ratio</a:t>
                      </a:r>
                      <a:endParaRPr lang="zh-CN" altLang="en-US" dirty="0">
                        <a:solidFill>
                          <a:schemeClr val="bg1"/>
                        </a:solidFill>
                      </a:endParaRPr>
                    </a:p>
                  </a:txBody>
                  <a:tcPr/>
                </a:tc>
                <a:tc>
                  <a:txBody>
                    <a:bodyPr/>
                    <a:lstStyle/>
                    <a:p>
                      <a:pPr algn="l"/>
                      <a:r>
                        <a:rPr lang="en-US" altLang="zh-CN" dirty="0" smtClean="0">
                          <a:solidFill>
                            <a:sysClr val="windowText" lastClr="000000"/>
                          </a:solidFill>
                        </a:rPr>
                        <a:t>0.734724</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0.854881</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0.628188</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0 – 1 / 0</a:t>
                      </a:r>
                      <a:endParaRPr lang="zh-CN" altLang="en-US" dirty="0">
                        <a:solidFill>
                          <a:sysClr val="windowText" lastClr="000000"/>
                        </a:solidFill>
                      </a:endParaRPr>
                    </a:p>
                  </a:txBody>
                  <a:tcPr/>
                </a:tc>
              </a:tr>
              <a:tr h="370840">
                <a:tc>
                  <a:txBody>
                    <a:bodyPr/>
                    <a:lstStyle/>
                    <a:p>
                      <a:r>
                        <a:rPr lang="en-US" altLang="zh-CN" dirty="0" smtClean="0">
                          <a:solidFill>
                            <a:schemeClr val="bg1"/>
                          </a:solidFill>
                        </a:rPr>
                        <a:t>False Alarm Rate</a:t>
                      </a:r>
                      <a:endParaRPr lang="zh-CN" altLang="en-US" dirty="0">
                        <a:solidFill>
                          <a:schemeClr val="bg1"/>
                        </a:solidFill>
                      </a:endParaRPr>
                    </a:p>
                  </a:txBody>
                  <a:tcPr/>
                </a:tc>
                <a:tc>
                  <a:txBody>
                    <a:bodyPr/>
                    <a:lstStyle/>
                    <a:p>
                      <a:pPr algn="l"/>
                      <a:r>
                        <a:rPr lang="en-US" altLang="zh-CN" dirty="0" smtClean="0">
                          <a:solidFill>
                            <a:sysClr val="windowText" lastClr="000000"/>
                          </a:solidFill>
                        </a:rPr>
                        <a:t>0.013436</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0.030603</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0.017456</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0 – 1 / 0</a:t>
                      </a:r>
                      <a:endParaRPr lang="zh-CN" altLang="en-US" dirty="0">
                        <a:solidFill>
                          <a:sysClr val="windowText" lastClr="000000"/>
                        </a:solidFill>
                      </a:endParaRPr>
                    </a:p>
                  </a:txBody>
                  <a:tcPr/>
                </a:tc>
              </a:tr>
              <a:tr h="370840">
                <a:tc>
                  <a:txBody>
                    <a:bodyPr/>
                    <a:lstStyle/>
                    <a:p>
                      <a:r>
                        <a:rPr lang="en-US" altLang="zh-CN" dirty="0" smtClean="0">
                          <a:solidFill>
                            <a:schemeClr val="bg1"/>
                          </a:solidFill>
                        </a:rPr>
                        <a:t>Threat Score</a:t>
                      </a:r>
                      <a:endParaRPr lang="zh-CN" altLang="en-US" dirty="0">
                        <a:solidFill>
                          <a:schemeClr val="bg1"/>
                        </a:solidFill>
                      </a:endParaRPr>
                    </a:p>
                  </a:txBody>
                  <a:tcPr/>
                </a:tc>
                <a:tc>
                  <a:txBody>
                    <a:bodyPr/>
                    <a:lstStyle/>
                    <a:p>
                      <a:pPr algn="l"/>
                      <a:r>
                        <a:rPr lang="en-US" altLang="zh-CN" dirty="0" smtClean="0">
                          <a:solidFill>
                            <a:sysClr val="windowText" lastClr="000000"/>
                          </a:solidFill>
                        </a:rPr>
                        <a:t>0.190185</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0.121542</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0.348668</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0 – 1 / 1</a:t>
                      </a:r>
                      <a:endParaRPr lang="zh-CN" altLang="en-US" dirty="0">
                        <a:solidFill>
                          <a:sysClr val="windowText" lastClr="000000"/>
                        </a:solidFill>
                      </a:endParaRPr>
                    </a:p>
                  </a:txBody>
                  <a:tcPr/>
                </a:tc>
              </a:tr>
              <a:tr h="370840">
                <a:tc>
                  <a:txBody>
                    <a:bodyPr/>
                    <a:lstStyle/>
                    <a:p>
                      <a:r>
                        <a:rPr lang="en-US" altLang="zh-CN" dirty="0" smtClean="0">
                          <a:solidFill>
                            <a:schemeClr val="bg1"/>
                          </a:solidFill>
                        </a:rPr>
                        <a:t>HK Discriminant</a:t>
                      </a:r>
                      <a:endParaRPr lang="zh-CN" altLang="en-US" dirty="0">
                        <a:solidFill>
                          <a:schemeClr val="bg1"/>
                        </a:solidFill>
                      </a:endParaRPr>
                    </a:p>
                  </a:txBody>
                  <a:tcPr/>
                </a:tc>
                <a:tc>
                  <a:txBody>
                    <a:bodyPr/>
                    <a:lstStyle/>
                    <a:p>
                      <a:pPr algn="l"/>
                      <a:r>
                        <a:rPr lang="en-US" altLang="zh-CN" dirty="0" smtClean="0">
                          <a:solidFill>
                            <a:sysClr val="windowText" lastClr="000000"/>
                          </a:solidFill>
                        </a:rPr>
                        <a:t>0.388432</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0.397346</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0.831062</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-1 – 1 / 1</a:t>
                      </a:r>
                      <a:endParaRPr lang="zh-CN" altLang="en-US" dirty="0">
                        <a:solidFill>
                          <a:sysClr val="windowText" lastClr="000000"/>
                        </a:solidFill>
                      </a:endParaRPr>
                    </a:p>
                  </a:txBody>
                  <a:tcPr/>
                </a:tc>
              </a:tr>
              <a:tr h="370840">
                <a:tc>
                  <a:txBody>
                    <a:bodyPr/>
                    <a:lstStyle/>
                    <a:p>
                      <a:r>
                        <a:rPr lang="en-US" altLang="zh-CN" dirty="0" smtClean="0">
                          <a:solidFill>
                            <a:schemeClr val="bg1"/>
                          </a:solidFill>
                        </a:rPr>
                        <a:t>Odds Ratio</a:t>
                      </a:r>
                      <a:endParaRPr lang="zh-CN" altLang="en-US" dirty="0">
                        <a:solidFill>
                          <a:schemeClr val="bg1"/>
                        </a:solidFill>
                      </a:endParaRPr>
                    </a:p>
                  </a:txBody>
                  <a:tcPr/>
                </a:tc>
                <a:tc>
                  <a:txBody>
                    <a:bodyPr/>
                    <a:lstStyle/>
                    <a:p>
                      <a:pPr algn="l"/>
                      <a:r>
                        <a:rPr lang="en-US" altLang="zh-CN" dirty="0" smtClean="0">
                          <a:solidFill>
                            <a:sysClr val="windowText" lastClr="000000"/>
                          </a:solidFill>
                        </a:rPr>
                        <a:t>49.3331</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23.6973</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315.2873</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0 – inf / inf</a:t>
                      </a:r>
                      <a:endParaRPr lang="zh-CN" altLang="en-US" dirty="0">
                        <a:solidFill>
                          <a:sysClr val="windowText" lastClr="000000"/>
                        </a:solidFill>
                      </a:endParaRPr>
                    </a:p>
                  </a:txBody>
                  <a:tcPr/>
                </a:tc>
              </a:tr>
              <a:tr h="370840">
                <a:tc>
                  <a:txBody>
                    <a:bodyPr/>
                    <a:lstStyle/>
                    <a:p>
                      <a:r>
                        <a:rPr lang="en-US" altLang="zh-CN" dirty="0" smtClean="0">
                          <a:solidFill>
                            <a:schemeClr val="bg1"/>
                          </a:solidFill>
                        </a:rPr>
                        <a:t>Odds Ratio Skill Score</a:t>
                      </a:r>
                      <a:endParaRPr lang="zh-CN" altLang="en-US" dirty="0">
                        <a:solidFill>
                          <a:schemeClr val="bg1"/>
                        </a:solidFill>
                      </a:endParaRPr>
                    </a:p>
                  </a:txBody>
                  <a:tcPr/>
                </a:tc>
                <a:tc>
                  <a:txBody>
                    <a:bodyPr/>
                    <a:lstStyle/>
                    <a:p>
                      <a:pPr algn="l"/>
                      <a:r>
                        <a:rPr lang="en-US" altLang="zh-CN" dirty="0" smtClean="0">
                          <a:solidFill>
                            <a:sysClr val="windowText" lastClr="000000"/>
                          </a:solidFill>
                        </a:rPr>
                        <a:t>0.960265</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0.919019</a:t>
                      </a:r>
                      <a:endParaRPr lang="zh-CN" altLang="en-US" dirty="0">
                        <a:solidFill>
                          <a:sysClr val="windowText" lastClr="000000"/>
                        </a:solidFill>
                      </a:endParaRPr>
                    </a:p>
                  </a:txBody>
                  <a:tcPr/>
                </a:tc>
                <a:tc>
                  <a:txBody>
                    <a:bodyPr/>
                    <a:lstStyle/>
                    <a:p>
                      <a:pPr algn="l"/>
                      <a:r>
                        <a:rPr lang="en-US" altLang="zh-CN" dirty="0" smtClean="0">
                          <a:solidFill>
                            <a:sysClr val="windowText" lastClr="000000"/>
                          </a:solidFill>
                        </a:rPr>
                        <a:t>0.993677</a:t>
                      </a:r>
                      <a:endParaRPr lang="zh-CN" altLang="en-US" dirty="0">
                        <a:solidFill>
                          <a:sysClr val="windowText" lastClr="000000"/>
                        </a:solidFill>
                      </a:endParaRPr>
                    </a:p>
                  </a:txBody>
                  <a:tcPr/>
                </a:tc>
                <a:tc>
                  <a:txBody>
                    <a:bodyPr/>
                    <a:lstStyle/>
                    <a:p>
                      <a:pPr algn="ctr"/>
                      <a:r>
                        <a:rPr lang="en-US" altLang="zh-CN" dirty="0" smtClean="0">
                          <a:solidFill>
                            <a:sysClr val="windowText" lastClr="000000"/>
                          </a:solidFill>
                        </a:rPr>
                        <a:t>-1</a:t>
                      </a:r>
                      <a:r>
                        <a:rPr lang="en-US" altLang="zh-CN" baseline="0" dirty="0" smtClean="0">
                          <a:solidFill>
                            <a:sysClr val="windowText" lastClr="000000"/>
                          </a:solidFill>
                        </a:rPr>
                        <a:t> – 1 / 1</a:t>
                      </a:r>
                      <a:endParaRPr lang="zh-CN" altLang="en-US" dirty="0">
                        <a:solidFill>
                          <a:sysClr val="windowText" lastClr="000000"/>
                        </a:solidFill>
                      </a:endParaRPr>
                    </a:p>
                  </a:txBody>
                  <a:tcPr/>
                </a:tc>
              </a:tr>
            </a:tbl>
          </a:graphicData>
        </a:graphic>
      </p:graphicFrame>
      <p:sp>
        <p:nvSpPr>
          <p:cNvPr id="5" name="文本框 4"/>
          <p:cNvSpPr txBox="1"/>
          <p:nvPr/>
        </p:nvSpPr>
        <p:spPr>
          <a:xfrm>
            <a:off x="1511799" y="4990608"/>
            <a:ext cx="9150471" cy="1200329"/>
          </a:xfrm>
          <a:prstGeom prst="rect">
            <a:avLst/>
          </a:prstGeom>
          <a:noFill/>
        </p:spPr>
        <p:txBody>
          <a:bodyPr wrap="square" rtlCol="0">
            <a:spAutoFit/>
          </a:bodyPr>
          <a:lstStyle/>
          <a:p>
            <a:pPr marL="390525" indent="-390525" algn="just">
              <a:buFont typeface="Wingdings" panose="05000000000000000000" pitchFamily="2" charset="2"/>
              <a:buChar char="Ø"/>
            </a:pPr>
            <a:r>
              <a:rPr lang="en-US" altLang="zh-CN" sz="2400" dirty="0" smtClean="0">
                <a:solidFill>
                  <a:schemeClr val="tx2">
                    <a:lumMod val="50000"/>
                  </a:schemeClr>
                </a:solidFill>
              </a:rPr>
              <a:t>Generally, Stage4 has the best performance.</a:t>
            </a:r>
          </a:p>
          <a:p>
            <a:pPr marL="390525" indent="-390525" algn="just">
              <a:buFont typeface="Wingdings" panose="05000000000000000000" pitchFamily="2" charset="2"/>
              <a:buChar char="Ø"/>
            </a:pPr>
            <a:r>
              <a:rPr lang="en-US" altLang="zh-CN" sz="2400" dirty="0" smtClean="0">
                <a:solidFill>
                  <a:schemeClr val="tx2">
                    <a:lumMod val="50000"/>
                  </a:schemeClr>
                </a:solidFill>
              </a:rPr>
              <a:t>For most scores, HRRR does better than GOES, and for some others in reverse.</a:t>
            </a:r>
            <a:endParaRPr lang="zh-CN" altLang="en-US" sz="2400" dirty="0">
              <a:solidFill>
                <a:schemeClr val="tx2">
                  <a:lumMod val="50000"/>
                </a:schemeClr>
              </a:solidFill>
            </a:endParaRPr>
          </a:p>
        </p:txBody>
      </p:sp>
      <p:sp>
        <p:nvSpPr>
          <p:cNvPr id="2" name="灯片编号占位符 1"/>
          <p:cNvSpPr>
            <a:spLocks noGrp="1"/>
          </p:cNvSpPr>
          <p:nvPr>
            <p:ph type="sldNum" sz="quarter" idx="12"/>
          </p:nvPr>
        </p:nvSpPr>
        <p:spPr/>
        <p:txBody>
          <a:bodyPr/>
          <a:lstStyle/>
          <a:p>
            <a:fld id="{4FAB73BC-B049-4115-A692-8D63A059BFB8}" type="slidenum">
              <a:rPr lang="en-US" smtClean="0"/>
              <a:pPr/>
              <a:t>26</a:t>
            </a:fld>
            <a:endParaRPr lang="en-US" dirty="0"/>
          </a:p>
        </p:txBody>
      </p:sp>
      <p:sp>
        <p:nvSpPr>
          <p:cNvPr id="6" name="笑脸 5"/>
          <p:cNvSpPr/>
          <p:nvPr/>
        </p:nvSpPr>
        <p:spPr>
          <a:xfrm>
            <a:off x="8489245" y="1693216"/>
            <a:ext cx="288000" cy="288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笑脸 6"/>
          <p:cNvSpPr/>
          <p:nvPr/>
        </p:nvSpPr>
        <p:spPr>
          <a:xfrm>
            <a:off x="5074356" y="1693216"/>
            <a:ext cx="288000" cy="288000"/>
          </a:xfrm>
          <a:prstGeom prst="smileyFac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笑脸 7"/>
          <p:cNvSpPr/>
          <p:nvPr/>
        </p:nvSpPr>
        <p:spPr>
          <a:xfrm>
            <a:off x="6781800" y="1693216"/>
            <a:ext cx="288000" cy="288000"/>
          </a:xfrm>
          <a:prstGeom prst="smileyFac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笑脸 8"/>
          <p:cNvSpPr/>
          <p:nvPr/>
        </p:nvSpPr>
        <p:spPr>
          <a:xfrm>
            <a:off x="5074355" y="2077730"/>
            <a:ext cx="288000" cy="288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笑脸 9"/>
          <p:cNvSpPr/>
          <p:nvPr/>
        </p:nvSpPr>
        <p:spPr>
          <a:xfrm>
            <a:off x="8489245" y="2077730"/>
            <a:ext cx="288000" cy="288000"/>
          </a:xfrm>
          <a:prstGeom prst="smileyFac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笑脸 10"/>
          <p:cNvSpPr/>
          <p:nvPr/>
        </p:nvSpPr>
        <p:spPr>
          <a:xfrm>
            <a:off x="6781800" y="2429660"/>
            <a:ext cx="288000" cy="288000"/>
          </a:xfrm>
          <a:prstGeom prst="smileyFac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笑脸 11"/>
          <p:cNvSpPr/>
          <p:nvPr/>
        </p:nvSpPr>
        <p:spPr>
          <a:xfrm>
            <a:off x="6781800" y="2077730"/>
            <a:ext cx="288000" cy="288000"/>
          </a:xfrm>
          <a:prstGeom prst="smileyFac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笑脸 12"/>
          <p:cNvSpPr/>
          <p:nvPr/>
        </p:nvSpPr>
        <p:spPr>
          <a:xfrm>
            <a:off x="5074355" y="2429660"/>
            <a:ext cx="288000" cy="288000"/>
          </a:xfrm>
          <a:prstGeom prst="smileyFac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笑脸 13"/>
          <p:cNvSpPr/>
          <p:nvPr/>
        </p:nvSpPr>
        <p:spPr>
          <a:xfrm>
            <a:off x="6781800" y="2811541"/>
            <a:ext cx="288000" cy="288000"/>
          </a:xfrm>
          <a:prstGeom prst="smileyFac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笑脸 14"/>
          <p:cNvSpPr/>
          <p:nvPr/>
        </p:nvSpPr>
        <p:spPr>
          <a:xfrm>
            <a:off x="6781800" y="3167263"/>
            <a:ext cx="288000" cy="288000"/>
          </a:xfrm>
          <a:prstGeom prst="smileyFac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 name="笑脸 15"/>
          <p:cNvSpPr/>
          <p:nvPr/>
        </p:nvSpPr>
        <p:spPr>
          <a:xfrm>
            <a:off x="6781800" y="3557823"/>
            <a:ext cx="288000" cy="288000"/>
          </a:xfrm>
          <a:prstGeom prst="smileyFac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笑脸 16"/>
          <p:cNvSpPr/>
          <p:nvPr/>
        </p:nvSpPr>
        <p:spPr>
          <a:xfrm>
            <a:off x="5074355" y="3923497"/>
            <a:ext cx="288000" cy="288000"/>
          </a:xfrm>
          <a:prstGeom prst="smileyFac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笑脸 17"/>
          <p:cNvSpPr/>
          <p:nvPr/>
        </p:nvSpPr>
        <p:spPr>
          <a:xfrm>
            <a:off x="6781800" y="4289171"/>
            <a:ext cx="288000" cy="288000"/>
          </a:xfrm>
          <a:prstGeom prst="smileyFac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9" name="笑脸 18"/>
          <p:cNvSpPr/>
          <p:nvPr/>
        </p:nvSpPr>
        <p:spPr>
          <a:xfrm>
            <a:off x="6781800" y="4660131"/>
            <a:ext cx="288000" cy="288000"/>
          </a:xfrm>
          <a:prstGeom prst="smileyFac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笑脸 19"/>
          <p:cNvSpPr/>
          <p:nvPr/>
        </p:nvSpPr>
        <p:spPr>
          <a:xfrm>
            <a:off x="5074355" y="2807107"/>
            <a:ext cx="288000" cy="288000"/>
          </a:xfrm>
          <a:prstGeom prst="smileyFac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笑脸 20"/>
          <p:cNvSpPr/>
          <p:nvPr/>
        </p:nvSpPr>
        <p:spPr>
          <a:xfrm>
            <a:off x="8489245" y="3161252"/>
            <a:ext cx="288000" cy="288000"/>
          </a:xfrm>
          <a:prstGeom prst="smileyFac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2" name="笑脸 21"/>
          <p:cNvSpPr/>
          <p:nvPr/>
        </p:nvSpPr>
        <p:spPr>
          <a:xfrm>
            <a:off x="5074355" y="3555156"/>
            <a:ext cx="288000" cy="288000"/>
          </a:xfrm>
          <a:prstGeom prst="smileyFac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3" name="笑脸 22"/>
          <p:cNvSpPr/>
          <p:nvPr/>
        </p:nvSpPr>
        <p:spPr>
          <a:xfrm>
            <a:off x="6781800" y="3923497"/>
            <a:ext cx="288000" cy="288000"/>
          </a:xfrm>
          <a:prstGeom prst="smileyFac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 name="笑脸 23"/>
          <p:cNvSpPr/>
          <p:nvPr/>
        </p:nvSpPr>
        <p:spPr>
          <a:xfrm>
            <a:off x="5074355" y="4288460"/>
            <a:ext cx="288000" cy="288000"/>
          </a:xfrm>
          <a:prstGeom prst="smileyFac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 name="笑脸 24"/>
          <p:cNvSpPr/>
          <p:nvPr/>
        </p:nvSpPr>
        <p:spPr>
          <a:xfrm>
            <a:off x="5074355" y="4656801"/>
            <a:ext cx="288000" cy="288000"/>
          </a:xfrm>
          <a:prstGeom prst="smileyFac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 name="笑脸 25"/>
          <p:cNvSpPr/>
          <p:nvPr/>
        </p:nvSpPr>
        <p:spPr>
          <a:xfrm>
            <a:off x="8489245" y="2432063"/>
            <a:ext cx="288000" cy="288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7" name="笑脸 26"/>
          <p:cNvSpPr/>
          <p:nvPr/>
        </p:nvSpPr>
        <p:spPr>
          <a:xfrm>
            <a:off x="8489245" y="2807107"/>
            <a:ext cx="288000" cy="288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8" name="笑脸 27"/>
          <p:cNvSpPr/>
          <p:nvPr/>
        </p:nvSpPr>
        <p:spPr>
          <a:xfrm>
            <a:off x="5074355" y="3161252"/>
            <a:ext cx="288000" cy="288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9" name="笑脸 28"/>
          <p:cNvSpPr/>
          <p:nvPr/>
        </p:nvSpPr>
        <p:spPr>
          <a:xfrm>
            <a:off x="8489245" y="3551271"/>
            <a:ext cx="288000" cy="288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0" name="笑脸 29"/>
          <p:cNvSpPr/>
          <p:nvPr/>
        </p:nvSpPr>
        <p:spPr>
          <a:xfrm>
            <a:off x="8489245" y="3923497"/>
            <a:ext cx="288000" cy="288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1" name="笑脸 30"/>
          <p:cNvSpPr/>
          <p:nvPr/>
        </p:nvSpPr>
        <p:spPr>
          <a:xfrm>
            <a:off x="8489245" y="4289171"/>
            <a:ext cx="288000" cy="288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笑脸 31"/>
          <p:cNvSpPr/>
          <p:nvPr/>
        </p:nvSpPr>
        <p:spPr>
          <a:xfrm>
            <a:off x="8489245" y="4656801"/>
            <a:ext cx="288000" cy="288000"/>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9593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Others_1"/>
          <p:cNvSpPr/>
          <p:nvPr>
            <p:custDataLst>
              <p:tags r:id="rId2"/>
            </p:custDataLst>
          </p:nvPr>
        </p:nvSpPr>
        <p:spPr>
          <a:xfrm>
            <a:off x="3949699" y="1558568"/>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9" name="MH_Others_2"/>
          <p:cNvSpPr/>
          <p:nvPr>
            <p:custDataLst>
              <p:tags r:id="rId3"/>
            </p:custDataLst>
          </p:nvPr>
        </p:nvSpPr>
        <p:spPr>
          <a:xfrm>
            <a:off x="3949699" y="241088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61" name="MH_Others_3"/>
          <p:cNvSpPr/>
          <p:nvPr>
            <p:custDataLst>
              <p:tags r:id="rId4"/>
            </p:custDataLst>
          </p:nvPr>
        </p:nvSpPr>
        <p:spPr>
          <a:xfrm>
            <a:off x="3949699" y="326320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3" name="MH_Others_4"/>
          <p:cNvSpPr/>
          <p:nvPr>
            <p:custDataLst>
              <p:tags r:id="rId5"/>
            </p:custDataLst>
          </p:nvPr>
        </p:nvSpPr>
        <p:spPr>
          <a:xfrm>
            <a:off x="3949699" y="411552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9" name="MH_Others_5"/>
          <p:cNvSpPr/>
          <p:nvPr>
            <p:custDataLst>
              <p:tags r:id="rId6"/>
            </p:custDataLst>
          </p:nvPr>
        </p:nvSpPr>
        <p:spPr>
          <a:xfrm>
            <a:off x="3949699" y="496784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1" name="MH_Entry_1">
            <a:hlinkClick r:id="rId20" action="ppaction://hlinksldjump"/>
          </p:cNvPr>
          <p:cNvSpPr/>
          <p:nvPr>
            <p:custDataLst>
              <p:tags r:id="rId7"/>
            </p:custDataLst>
          </p:nvPr>
        </p:nvSpPr>
        <p:spPr>
          <a:xfrm>
            <a:off x="4038600" y="150648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Introduction</a:t>
            </a:r>
            <a:endParaRPr lang="zh-CN" altLang="en-US" spc="200">
              <a:solidFill>
                <a:srgbClr val="FFFFFF"/>
              </a:solidFill>
            </a:endParaRPr>
          </a:p>
        </p:txBody>
      </p:sp>
      <p:sp>
        <p:nvSpPr>
          <p:cNvPr id="39" name="MH_Number_1">
            <a:hlinkClick r:id="rId20" action="ppaction://hlinksldjump"/>
          </p:cNvPr>
          <p:cNvSpPr/>
          <p:nvPr>
            <p:custDataLst>
              <p:tags r:id="rId8"/>
            </p:custDataLst>
          </p:nvPr>
        </p:nvSpPr>
        <p:spPr>
          <a:xfrm>
            <a:off x="4267200" y="150647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01</a:t>
            </a:r>
            <a:endParaRPr lang="zh-CN" altLang="en-US" sz="2400">
              <a:solidFill>
                <a:srgbClr val="B2B2B2"/>
              </a:solidFill>
              <a:cs typeface="Times New Roman" panose="02020603050405020304" pitchFamily="18" charset="0"/>
            </a:endParaRPr>
          </a:p>
        </p:txBody>
      </p:sp>
      <p:sp>
        <p:nvSpPr>
          <p:cNvPr id="53" name="MH_Entry_2">
            <a:hlinkClick r:id="rId21" action="ppaction://hlinksldjump"/>
          </p:cNvPr>
          <p:cNvSpPr/>
          <p:nvPr>
            <p:custDataLst>
              <p:tags r:id="rId9"/>
            </p:custDataLst>
          </p:nvPr>
        </p:nvSpPr>
        <p:spPr>
          <a:xfrm>
            <a:off x="4038600" y="235880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Data and Method</a:t>
            </a:r>
            <a:endParaRPr lang="zh-CN" altLang="en-US" spc="200">
              <a:solidFill>
                <a:srgbClr val="FFFFFF"/>
              </a:solidFill>
            </a:endParaRPr>
          </a:p>
        </p:txBody>
      </p:sp>
      <p:sp>
        <p:nvSpPr>
          <p:cNvPr id="57" name="MH_Number_2">
            <a:hlinkClick r:id="rId21" action="ppaction://hlinksldjump"/>
          </p:cNvPr>
          <p:cNvSpPr/>
          <p:nvPr>
            <p:custDataLst>
              <p:tags r:id="rId10"/>
            </p:custDataLst>
          </p:nvPr>
        </p:nvSpPr>
        <p:spPr>
          <a:xfrm>
            <a:off x="4267200" y="235879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02</a:t>
            </a:r>
            <a:endParaRPr lang="zh-CN" altLang="en-US" sz="2400">
              <a:solidFill>
                <a:srgbClr val="B2B2B2"/>
              </a:solidFill>
              <a:cs typeface="Times New Roman" panose="02020603050405020304" pitchFamily="18" charset="0"/>
            </a:endParaRPr>
          </a:p>
        </p:txBody>
      </p:sp>
      <p:sp>
        <p:nvSpPr>
          <p:cNvPr id="65" name="MH_Entry_3">
            <a:hlinkClick r:id="rId22" action="ppaction://hlinksldjump"/>
          </p:cNvPr>
          <p:cNvSpPr/>
          <p:nvPr>
            <p:custDataLst>
              <p:tags r:id="rId11"/>
            </p:custDataLst>
          </p:nvPr>
        </p:nvSpPr>
        <p:spPr>
          <a:xfrm>
            <a:off x="4038600" y="321112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Result Analyses</a:t>
            </a:r>
            <a:endParaRPr lang="zh-CN" altLang="en-US" spc="200">
              <a:solidFill>
                <a:srgbClr val="FFFFFF"/>
              </a:solidFill>
            </a:endParaRPr>
          </a:p>
        </p:txBody>
      </p:sp>
      <p:sp>
        <p:nvSpPr>
          <p:cNvPr id="69" name="MH_Number_3">
            <a:hlinkClick r:id="rId22" action="ppaction://hlinksldjump"/>
          </p:cNvPr>
          <p:cNvSpPr/>
          <p:nvPr>
            <p:custDataLst>
              <p:tags r:id="rId12"/>
            </p:custDataLst>
          </p:nvPr>
        </p:nvSpPr>
        <p:spPr>
          <a:xfrm>
            <a:off x="4267200" y="321111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03</a:t>
            </a:r>
            <a:endParaRPr lang="zh-CN" altLang="en-US" sz="2400">
              <a:solidFill>
                <a:srgbClr val="B2B2B2"/>
              </a:solidFill>
              <a:cs typeface="Times New Roman" panose="02020603050405020304" pitchFamily="18" charset="0"/>
            </a:endParaRPr>
          </a:p>
        </p:txBody>
      </p:sp>
      <p:sp>
        <p:nvSpPr>
          <p:cNvPr id="77" name="MH_Entry_4"/>
          <p:cNvSpPr/>
          <p:nvPr>
            <p:custDataLst>
              <p:tags r:id="rId13"/>
            </p:custDataLst>
          </p:nvPr>
        </p:nvSpPr>
        <p:spPr>
          <a:xfrm>
            <a:off x="4038600" y="406344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Conclusions</a:t>
            </a:r>
            <a:endParaRPr lang="zh-CN" altLang="en-US" spc="200">
              <a:solidFill>
                <a:srgbClr val="FFFFFF"/>
              </a:solidFill>
            </a:endParaRPr>
          </a:p>
        </p:txBody>
      </p:sp>
      <p:sp>
        <p:nvSpPr>
          <p:cNvPr id="78" name="MH_Number_4"/>
          <p:cNvSpPr/>
          <p:nvPr>
            <p:custDataLst>
              <p:tags r:id="rId14"/>
            </p:custDataLst>
          </p:nvPr>
        </p:nvSpPr>
        <p:spPr>
          <a:xfrm>
            <a:off x="4267200" y="406343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04</a:t>
            </a:r>
            <a:endParaRPr lang="zh-CN" altLang="en-US" sz="2800">
              <a:solidFill>
                <a:schemeClr val="tx1"/>
              </a:solidFill>
              <a:cs typeface="Times New Roman" panose="02020603050405020304" pitchFamily="18" charset="0"/>
            </a:endParaRPr>
          </a:p>
        </p:txBody>
      </p:sp>
      <p:sp>
        <p:nvSpPr>
          <p:cNvPr id="80" name="MH_Entry_5"/>
          <p:cNvSpPr/>
          <p:nvPr>
            <p:custDataLst>
              <p:tags r:id="rId15"/>
            </p:custDataLst>
          </p:nvPr>
        </p:nvSpPr>
        <p:spPr>
          <a:xfrm>
            <a:off x="4038600" y="491576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References</a:t>
            </a:r>
          </a:p>
        </p:txBody>
      </p:sp>
      <p:sp>
        <p:nvSpPr>
          <p:cNvPr id="81" name="MH_Number_5"/>
          <p:cNvSpPr/>
          <p:nvPr>
            <p:custDataLst>
              <p:tags r:id="rId16"/>
            </p:custDataLst>
          </p:nvPr>
        </p:nvSpPr>
        <p:spPr>
          <a:xfrm>
            <a:off x="4267200" y="491575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05</a:t>
            </a:r>
            <a:endParaRPr lang="zh-CN" altLang="en-US" sz="2400">
              <a:solidFill>
                <a:srgbClr val="B2B2B2"/>
              </a:solidFill>
              <a:cs typeface="Times New Roman" panose="02020603050405020304" pitchFamily="18" charset="0"/>
            </a:endParaRPr>
          </a:p>
        </p:txBody>
      </p:sp>
      <p:sp>
        <p:nvSpPr>
          <p:cNvPr id="22" name="MH_Others_10"/>
          <p:cNvSpPr txBox="1"/>
          <p:nvPr>
            <p:custDataLst>
              <p:tags r:id="rId17"/>
            </p:custDataLst>
          </p:nvPr>
        </p:nvSpPr>
        <p:spPr>
          <a:xfrm>
            <a:off x="1317812" y="571056"/>
            <a:ext cx="2990476" cy="646331"/>
          </a:xfrm>
          <a:prstGeom prst="rect">
            <a:avLst/>
          </a:prstGeom>
          <a:noFill/>
          <a:ln>
            <a:noFill/>
          </a:ln>
        </p:spPr>
        <p:txBody>
          <a:bodyPr wrap="square" lIns="0" tIns="0" rIns="0" bIns="0" rtlCol="0" anchor="ctr" anchorCtr="0">
            <a:noAutofit/>
          </a:bodyPr>
          <a:lstStyle/>
          <a:p>
            <a:pPr algn="ctr"/>
            <a:r>
              <a:rPr lang="en-US" altLang="zh-CN" sz="4800" b="1" dirty="0" smtClean="0">
                <a:latin typeface="微软雅黑" panose="020B0503020204020204" pitchFamily="34" charset="-122"/>
                <a:ea typeface="微软雅黑" panose="020B0503020204020204" pitchFamily="34" charset="-122"/>
              </a:rPr>
              <a:t>Contents</a:t>
            </a:r>
            <a:endParaRPr lang="zh-CN" altLang="en-US" sz="48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4FAB73BC-B049-4115-A692-8D63A059BFB8}" type="slidenum">
              <a:rPr lang="en-US" smtClean="0"/>
              <a:pPr/>
              <a:t>27</a:t>
            </a:fld>
            <a:endParaRPr lang="en-US" dirty="0"/>
          </a:p>
        </p:txBody>
      </p:sp>
    </p:spTree>
    <p:custDataLst>
      <p:tags r:id="rId1"/>
    </p:custDataLst>
    <p:extLst>
      <p:ext uri="{BB962C8B-B14F-4D97-AF65-F5344CB8AC3E}">
        <p14:creationId xmlns:p14="http://schemas.microsoft.com/office/powerpoint/2010/main" val="3429188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Conclusions</a:t>
            </a:r>
            <a:endParaRPr lang="zh-CN" altLang="en-US" dirty="0"/>
          </a:p>
        </p:txBody>
      </p:sp>
      <p:sp>
        <p:nvSpPr>
          <p:cNvPr id="3" name="内容占位符 2"/>
          <p:cNvSpPr>
            <a:spLocks noGrp="1"/>
          </p:cNvSpPr>
          <p:nvPr>
            <p:ph idx="1"/>
          </p:nvPr>
        </p:nvSpPr>
        <p:spPr/>
        <p:txBody>
          <a:bodyPr/>
          <a:lstStyle/>
          <a:p>
            <a:pPr algn="just"/>
            <a:r>
              <a:rPr lang="en-US" altLang="zh-CN" dirty="0" smtClean="0"/>
              <a:t>One hour precipitation obtained from HRRR model, GOES satellite, StageIV multisensory data and METAR rain gauge data are evaluated using various methods.</a:t>
            </a:r>
          </a:p>
          <a:p>
            <a:pPr algn="just"/>
            <a:r>
              <a:rPr lang="en-US" altLang="zh-CN" dirty="0" smtClean="0"/>
              <a:t>All QPEs have an overall wet bias. There is significant wet bias during light rain and significant dry bias during heavy rain.</a:t>
            </a:r>
          </a:p>
          <a:p>
            <a:pPr algn="just"/>
            <a:r>
              <a:rPr lang="en-US" altLang="zh-CN" dirty="0" smtClean="0"/>
              <a:t>Generally, StageIV has the best performance in evaluating precipitation, since it is a combination of radar and rain gauge.</a:t>
            </a:r>
          </a:p>
          <a:p>
            <a:pPr algn="just"/>
            <a:r>
              <a:rPr lang="en-US" altLang="zh-CN" dirty="0" smtClean="0"/>
              <a:t>HRRR has more misses, while GOES has more false alarms.</a:t>
            </a:r>
            <a:endParaRPr lang="zh-CN" altLang="en-US" dirty="0"/>
          </a:p>
        </p:txBody>
      </p:sp>
      <p:sp>
        <p:nvSpPr>
          <p:cNvPr id="4" name="灯片编号占位符 3"/>
          <p:cNvSpPr>
            <a:spLocks noGrp="1"/>
          </p:cNvSpPr>
          <p:nvPr>
            <p:ph type="sldNum" sz="quarter" idx="12"/>
          </p:nvPr>
        </p:nvSpPr>
        <p:spPr/>
        <p:txBody>
          <a:bodyPr/>
          <a:lstStyle/>
          <a:p>
            <a:fld id="{4CE482DC-2269-4F26-9D2A-7E44B1A4CD85}" type="slidenum">
              <a:rPr lang="en-US" smtClean="0"/>
              <a:t>28</a:t>
            </a:fld>
            <a:endParaRPr lang="en-US" dirty="0"/>
          </a:p>
        </p:txBody>
      </p:sp>
    </p:spTree>
    <p:extLst>
      <p:ext uri="{BB962C8B-B14F-4D97-AF65-F5344CB8AC3E}">
        <p14:creationId xmlns:p14="http://schemas.microsoft.com/office/powerpoint/2010/main" val="2155249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Conclusions</a:t>
            </a:r>
            <a:endParaRPr lang="zh-CN" altLang="en-US" dirty="0"/>
          </a:p>
        </p:txBody>
      </p:sp>
      <p:sp>
        <p:nvSpPr>
          <p:cNvPr id="3" name="内容占位符 2"/>
          <p:cNvSpPr>
            <a:spLocks noGrp="1"/>
          </p:cNvSpPr>
          <p:nvPr>
            <p:ph idx="1"/>
          </p:nvPr>
        </p:nvSpPr>
        <p:spPr/>
        <p:txBody>
          <a:bodyPr/>
          <a:lstStyle/>
          <a:p>
            <a:pPr algn="just"/>
            <a:r>
              <a:rPr lang="en-US" altLang="zh-CN" dirty="0" smtClean="0"/>
              <a:t>Further study:</a:t>
            </a:r>
          </a:p>
          <a:p>
            <a:pPr lvl="1" algn="just"/>
            <a:r>
              <a:rPr lang="en-US" altLang="zh-CN" dirty="0" smtClean="0"/>
              <a:t>More characteristics of the error structure</a:t>
            </a:r>
          </a:p>
          <a:p>
            <a:pPr lvl="1" algn="just"/>
            <a:r>
              <a:rPr lang="en-US" altLang="zh-CN" dirty="0" smtClean="0"/>
              <a:t>Causes of these phenomena</a:t>
            </a:r>
          </a:p>
          <a:p>
            <a:pPr lvl="1" algn="just"/>
            <a:r>
              <a:rPr lang="en-US" altLang="zh-CN" dirty="0" smtClean="0"/>
              <a:t>How to improve the precipitation estimation</a:t>
            </a:r>
            <a:endParaRPr lang="zh-CN" altLang="en-US" dirty="0"/>
          </a:p>
        </p:txBody>
      </p:sp>
      <p:sp>
        <p:nvSpPr>
          <p:cNvPr id="4" name="灯片编号占位符 3"/>
          <p:cNvSpPr>
            <a:spLocks noGrp="1"/>
          </p:cNvSpPr>
          <p:nvPr>
            <p:ph type="sldNum" sz="quarter" idx="12"/>
          </p:nvPr>
        </p:nvSpPr>
        <p:spPr/>
        <p:txBody>
          <a:bodyPr/>
          <a:lstStyle/>
          <a:p>
            <a:fld id="{4CE482DC-2269-4F26-9D2A-7E44B1A4CD85}" type="slidenum">
              <a:rPr lang="en-US" smtClean="0"/>
              <a:t>29</a:t>
            </a:fld>
            <a:endParaRPr lang="en-US" dirty="0"/>
          </a:p>
        </p:txBody>
      </p:sp>
    </p:spTree>
    <p:extLst>
      <p:ext uri="{BB962C8B-B14F-4D97-AF65-F5344CB8AC3E}">
        <p14:creationId xmlns:p14="http://schemas.microsoft.com/office/powerpoint/2010/main" val="948330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Others_1"/>
          <p:cNvSpPr/>
          <p:nvPr>
            <p:custDataLst>
              <p:tags r:id="rId2"/>
            </p:custDataLst>
          </p:nvPr>
        </p:nvSpPr>
        <p:spPr>
          <a:xfrm>
            <a:off x="3949699" y="1558568"/>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9" name="MH_Others_2"/>
          <p:cNvSpPr/>
          <p:nvPr>
            <p:custDataLst>
              <p:tags r:id="rId3"/>
            </p:custDataLst>
          </p:nvPr>
        </p:nvSpPr>
        <p:spPr>
          <a:xfrm>
            <a:off x="3949699" y="241088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61" name="MH_Others_3"/>
          <p:cNvSpPr/>
          <p:nvPr>
            <p:custDataLst>
              <p:tags r:id="rId4"/>
            </p:custDataLst>
          </p:nvPr>
        </p:nvSpPr>
        <p:spPr>
          <a:xfrm>
            <a:off x="3949699" y="326320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3" name="MH_Others_4"/>
          <p:cNvSpPr/>
          <p:nvPr>
            <p:custDataLst>
              <p:tags r:id="rId5"/>
            </p:custDataLst>
          </p:nvPr>
        </p:nvSpPr>
        <p:spPr>
          <a:xfrm>
            <a:off x="3949699" y="411552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9" name="MH_Others_5"/>
          <p:cNvSpPr/>
          <p:nvPr>
            <p:custDataLst>
              <p:tags r:id="rId6"/>
            </p:custDataLst>
          </p:nvPr>
        </p:nvSpPr>
        <p:spPr>
          <a:xfrm>
            <a:off x="3949699" y="496784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1" name="MH_Entry_1"/>
          <p:cNvSpPr/>
          <p:nvPr>
            <p:custDataLst>
              <p:tags r:id="rId7"/>
            </p:custDataLst>
          </p:nvPr>
        </p:nvSpPr>
        <p:spPr>
          <a:xfrm>
            <a:off x="4038600" y="150648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Introduction</a:t>
            </a:r>
            <a:endParaRPr lang="zh-CN" altLang="en-US" spc="200">
              <a:solidFill>
                <a:srgbClr val="FFFFFF"/>
              </a:solidFill>
            </a:endParaRPr>
          </a:p>
        </p:txBody>
      </p:sp>
      <p:sp>
        <p:nvSpPr>
          <p:cNvPr id="39" name="MH_Number_1"/>
          <p:cNvSpPr/>
          <p:nvPr>
            <p:custDataLst>
              <p:tags r:id="rId8"/>
            </p:custDataLst>
          </p:nvPr>
        </p:nvSpPr>
        <p:spPr>
          <a:xfrm>
            <a:off x="4267200" y="150647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01</a:t>
            </a:r>
            <a:endParaRPr lang="zh-CN" altLang="en-US" sz="2800">
              <a:solidFill>
                <a:schemeClr val="tx1"/>
              </a:solidFill>
              <a:cs typeface="Times New Roman" panose="02020603050405020304" pitchFamily="18" charset="0"/>
            </a:endParaRPr>
          </a:p>
        </p:txBody>
      </p:sp>
      <p:sp>
        <p:nvSpPr>
          <p:cNvPr id="53" name="MH_Entry_2"/>
          <p:cNvSpPr/>
          <p:nvPr>
            <p:custDataLst>
              <p:tags r:id="rId9"/>
            </p:custDataLst>
          </p:nvPr>
        </p:nvSpPr>
        <p:spPr>
          <a:xfrm>
            <a:off x="4038600" y="235880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Data and Method</a:t>
            </a:r>
            <a:endParaRPr lang="zh-CN" altLang="en-US" spc="200">
              <a:solidFill>
                <a:srgbClr val="FFFFFF"/>
              </a:solidFill>
            </a:endParaRPr>
          </a:p>
        </p:txBody>
      </p:sp>
      <p:sp>
        <p:nvSpPr>
          <p:cNvPr id="57" name="MH_Number_2"/>
          <p:cNvSpPr/>
          <p:nvPr>
            <p:custDataLst>
              <p:tags r:id="rId10"/>
            </p:custDataLst>
          </p:nvPr>
        </p:nvSpPr>
        <p:spPr>
          <a:xfrm>
            <a:off x="4267200" y="235879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02</a:t>
            </a:r>
            <a:endParaRPr lang="zh-CN" altLang="en-US" sz="2400">
              <a:solidFill>
                <a:srgbClr val="B2B2B2"/>
              </a:solidFill>
              <a:cs typeface="Times New Roman" panose="02020603050405020304" pitchFamily="18" charset="0"/>
            </a:endParaRPr>
          </a:p>
        </p:txBody>
      </p:sp>
      <p:sp>
        <p:nvSpPr>
          <p:cNvPr id="65" name="MH_Entry_3"/>
          <p:cNvSpPr/>
          <p:nvPr>
            <p:custDataLst>
              <p:tags r:id="rId11"/>
            </p:custDataLst>
          </p:nvPr>
        </p:nvSpPr>
        <p:spPr>
          <a:xfrm>
            <a:off x="4038600" y="321112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Result Analyses</a:t>
            </a:r>
            <a:endParaRPr lang="zh-CN" altLang="en-US" spc="200">
              <a:solidFill>
                <a:srgbClr val="FFFFFF"/>
              </a:solidFill>
            </a:endParaRPr>
          </a:p>
        </p:txBody>
      </p:sp>
      <p:sp>
        <p:nvSpPr>
          <p:cNvPr id="69" name="MH_Number_3"/>
          <p:cNvSpPr/>
          <p:nvPr>
            <p:custDataLst>
              <p:tags r:id="rId12"/>
            </p:custDataLst>
          </p:nvPr>
        </p:nvSpPr>
        <p:spPr>
          <a:xfrm>
            <a:off x="4267200" y="321111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03</a:t>
            </a:r>
            <a:endParaRPr lang="zh-CN" altLang="en-US" sz="2400">
              <a:solidFill>
                <a:srgbClr val="B2B2B2"/>
              </a:solidFill>
              <a:cs typeface="Times New Roman" panose="02020603050405020304" pitchFamily="18" charset="0"/>
            </a:endParaRPr>
          </a:p>
        </p:txBody>
      </p:sp>
      <p:sp>
        <p:nvSpPr>
          <p:cNvPr id="77" name="MH_Entry_4"/>
          <p:cNvSpPr/>
          <p:nvPr>
            <p:custDataLst>
              <p:tags r:id="rId13"/>
            </p:custDataLst>
          </p:nvPr>
        </p:nvSpPr>
        <p:spPr>
          <a:xfrm>
            <a:off x="4038600" y="406344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Conclusions</a:t>
            </a:r>
            <a:endParaRPr lang="zh-CN" altLang="en-US" spc="200">
              <a:solidFill>
                <a:srgbClr val="FFFFFF"/>
              </a:solidFill>
            </a:endParaRPr>
          </a:p>
        </p:txBody>
      </p:sp>
      <p:sp>
        <p:nvSpPr>
          <p:cNvPr id="78" name="MH_Number_4"/>
          <p:cNvSpPr/>
          <p:nvPr>
            <p:custDataLst>
              <p:tags r:id="rId14"/>
            </p:custDataLst>
          </p:nvPr>
        </p:nvSpPr>
        <p:spPr>
          <a:xfrm>
            <a:off x="4267200" y="406343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04</a:t>
            </a:r>
            <a:endParaRPr lang="zh-CN" altLang="en-US" sz="2400">
              <a:solidFill>
                <a:srgbClr val="B2B2B2"/>
              </a:solidFill>
              <a:cs typeface="Times New Roman" panose="02020603050405020304" pitchFamily="18" charset="0"/>
            </a:endParaRPr>
          </a:p>
        </p:txBody>
      </p:sp>
      <p:sp>
        <p:nvSpPr>
          <p:cNvPr id="80" name="MH_Entry_5"/>
          <p:cNvSpPr/>
          <p:nvPr>
            <p:custDataLst>
              <p:tags r:id="rId15"/>
            </p:custDataLst>
          </p:nvPr>
        </p:nvSpPr>
        <p:spPr>
          <a:xfrm>
            <a:off x="4038600" y="491576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References</a:t>
            </a:r>
          </a:p>
        </p:txBody>
      </p:sp>
      <p:sp>
        <p:nvSpPr>
          <p:cNvPr id="81" name="MH_Number_5"/>
          <p:cNvSpPr/>
          <p:nvPr>
            <p:custDataLst>
              <p:tags r:id="rId16"/>
            </p:custDataLst>
          </p:nvPr>
        </p:nvSpPr>
        <p:spPr>
          <a:xfrm>
            <a:off x="4267200" y="491575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05</a:t>
            </a:r>
            <a:endParaRPr lang="zh-CN" altLang="en-US" sz="2400">
              <a:solidFill>
                <a:srgbClr val="B2B2B2"/>
              </a:solidFill>
              <a:cs typeface="Times New Roman" panose="02020603050405020304" pitchFamily="18" charset="0"/>
            </a:endParaRPr>
          </a:p>
        </p:txBody>
      </p:sp>
      <p:sp>
        <p:nvSpPr>
          <p:cNvPr id="22" name="MH_Others_10"/>
          <p:cNvSpPr txBox="1"/>
          <p:nvPr>
            <p:custDataLst>
              <p:tags r:id="rId17"/>
            </p:custDataLst>
          </p:nvPr>
        </p:nvSpPr>
        <p:spPr>
          <a:xfrm>
            <a:off x="1317812" y="571056"/>
            <a:ext cx="2990476" cy="646331"/>
          </a:xfrm>
          <a:prstGeom prst="rect">
            <a:avLst/>
          </a:prstGeom>
          <a:noFill/>
          <a:ln>
            <a:noFill/>
          </a:ln>
        </p:spPr>
        <p:txBody>
          <a:bodyPr wrap="square" lIns="0" tIns="0" rIns="0" bIns="0" rtlCol="0" anchor="ctr" anchorCtr="0">
            <a:noAutofit/>
          </a:bodyPr>
          <a:lstStyle/>
          <a:p>
            <a:pPr algn="ctr"/>
            <a:r>
              <a:rPr lang="en-US" altLang="zh-CN" sz="4800" b="1" dirty="0" smtClean="0">
                <a:latin typeface="微软雅黑" panose="020B0503020204020204" pitchFamily="34" charset="-122"/>
                <a:ea typeface="微软雅黑" panose="020B0503020204020204" pitchFamily="34" charset="-122"/>
              </a:rPr>
              <a:t>Contents</a:t>
            </a:r>
            <a:endParaRPr lang="zh-CN" altLang="en-US" sz="48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4FAB73BC-B049-4115-A692-8D63A059BFB8}" type="slidenum">
              <a:rPr lang="en-US" smtClean="0"/>
              <a:pPr/>
              <a:t>3</a:t>
            </a:fld>
            <a:endParaRPr lang="en-US" dirty="0"/>
          </a:p>
        </p:txBody>
      </p:sp>
    </p:spTree>
    <p:custDataLst>
      <p:tags r:id="rId1"/>
    </p:custDataLst>
    <p:extLst>
      <p:ext uri="{BB962C8B-B14F-4D97-AF65-F5344CB8AC3E}">
        <p14:creationId xmlns:p14="http://schemas.microsoft.com/office/powerpoint/2010/main" val="301997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Others_1"/>
          <p:cNvSpPr/>
          <p:nvPr>
            <p:custDataLst>
              <p:tags r:id="rId2"/>
            </p:custDataLst>
          </p:nvPr>
        </p:nvSpPr>
        <p:spPr>
          <a:xfrm>
            <a:off x="3949699" y="1558568"/>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9" name="MH_Others_2"/>
          <p:cNvSpPr/>
          <p:nvPr>
            <p:custDataLst>
              <p:tags r:id="rId3"/>
            </p:custDataLst>
          </p:nvPr>
        </p:nvSpPr>
        <p:spPr>
          <a:xfrm>
            <a:off x="3949699" y="241088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61" name="MH_Others_3"/>
          <p:cNvSpPr/>
          <p:nvPr>
            <p:custDataLst>
              <p:tags r:id="rId4"/>
            </p:custDataLst>
          </p:nvPr>
        </p:nvSpPr>
        <p:spPr>
          <a:xfrm>
            <a:off x="3949699" y="326320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3" name="MH_Others_4"/>
          <p:cNvSpPr/>
          <p:nvPr>
            <p:custDataLst>
              <p:tags r:id="rId5"/>
            </p:custDataLst>
          </p:nvPr>
        </p:nvSpPr>
        <p:spPr>
          <a:xfrm>
            <a:off x="3949699" y="411552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9" name="MH_Others_5"/>
          <p:cNvSpPr/>
          <p:nvPr>
            <p:custDataLst>
              <p:tags r:id="rId6"/>
            </p:custDataLst>
          </p:nvPr>
        </p:nvSpPr>
        <p:spPr>
          <a:xfrm>
            <a:off x="3949699" y="496784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1" name="MH_Entry_1">
            <a:hlinkClick r:id="rId20" action="ppaction://hlinksldjump"/>
          </p:cNvPr>
          <p:cNvSpPr/>
          <p:nvPr>
            <p:custDataLst>
              <p:tags r:id="rId7"/>
            </p:custDataLst>
          </p:nvPr>
        </p:nvSpPr>
        <p:spPr>
          <a:xfrm>
            <a:off x="4038600" y="150648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Introduction</a:t>
            </a:r>
            <a:endParaRPr lang="zh-CN" altLang="en-US" spc="200">
              <a:solidFill>
                <a:srgbClr val="FFFFFF"/>
              </a:solidFill>
            </a:endParaRPr>
          </a:p>
        </p:txBody>
      </p:sp>
      <p:sp>
        <p:nvSpPr>
          <p:cNvPr id="39" name="MH_Number_1">
            <a:hlinkClick r:id="rId20" action="ppaction://hlinksldjump"/>
          </p:cNvPr>
          <p:cNvSpPr/>
          <p:nvPr>
            <p:custDataLst>
              <p:tags r:id="rId8"/>
            </p:custDataLst>
          </p:nvPr>
        </p:nvSpPr>
        <p:spPr>
          <a:xfrm>
            <a:off x="4267200" y="150647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01</a:t>
            </a:r>
            <a:endParaRPr lang="zh-CN" altLang="en-US" sz="2400">
              <a:solidFill>
                <a:srgbClr val="B2B2B2"/>
              </a:solidFill>
              <a:cs typeface="Times New Roman" panose="02020603050405020304" pitchFamily="18" charset="0"/>
            </a:endParaRPr>
          </a:p>
        </p:txBody>
      </p:sp>
      <p:sp>
        <p:nvSpPr>
          <p:cNvPr id="53" name="MH_Entry_2">
            <a:hlinkClick r:id="rId21" action="ppaction://hlinksldjump"/>
          </p:cNvPr>
          <p:cNvSpPr/>
          <p:nvPr>
            <p:custDataLst>
              <p:tags r:id="rId9"/>
            </p:custDataLst>
          </p:nvPr>
        </p:nvSpPr>
        <p:spPr>
          <a:xfrm>
            <a:off x="4038600" y="235880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Data and Method</a:t>
            </a:r>
            <a:endParaRPr lang="zh-CN" altLang="en-US" spc="200">
              <a:solidFill>
                <a:srgbClr val="FFFFFF"/>
              </a:solidFill>
            </a:endParaRPr>
          </a:p>
        </p:txBody>
      </p:sp>
      <p:sp>
        <p:nvSpPr>
          <p:cNvPr id="57" name="MH_Number_2">
            <a:hlinkClick r:id="rId21" action="ppaction://hlinksldjump"/>
          </p:cNvPr>
          <p:cNvSpPr/>
          <p:nvPr>
            <p:custDataLst>
              <p:tags r:id="rId10"/>
            </p:custDataLst>
          </p:nvPr>
        </p:nvSpPr>
        <p:spPr>
          <a:xfrm>
            <a:off x="4267200" y="235879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02</a:t>
            </a:r>
            <a:endParaRPr lang="zh-CN" altLang="en-US" sz="2400">
              <a:solidFill>
                <a:srgbClr val="B2B2B2"/>
              </a:solidFill>
              <a:cs typeface="Times New Roman" panose="02020603050405020304" pitchFamily="18" charset="0"/>
            </a:endParaRPr>
          </a:p>
        </p:txBody>
      </p:sp>
      <p:sp>
        <p:nvSpPr>
          <p:cNvPr id="65" name="MH_Entry_3">
            <a:hlinkClick r:id="rId22" action="ppaction://hlinksldjump"/>
          </p:cNvPr>
          <p:cNvSpPr/>
          <p:nvPr>
            <p:custDataLst>
              <p:tags r:id="rId11"/>
            </p:custDataLst>
          </p:nvPr>
        </p:nvSpPr>
        <p:spPr>
          <a:xfrm>
            <a:off x="4038600" y="321112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Result Analyses</a:t>
            </a:r>
            <a:endParaRPr lang="zh-CN" altLang="en-US" spc="200">
              <a:solidFill>
                <a:srgbClr val="FFFFFF"/>
              </a:solidFill>
            </a:endParaRPr>
          </a:p>
        </p:txBody>
      </p:sp>
      <p:sp>
        <p:nvSpPr>
          <p:cNvPr id="69" name="MH_Number_3">
            <a:hlinkClick r:id="rId22" action="ppaction://hlinksldjump"/>
          </p:cNvPr>
          <p:cNvSpPr/>
          <p:nvPr>
            <p:custDataLst>
              <p:tags r:id="rId12"/>
            </p:custDataLst>
          </p:nvPr>
        </p:nvSpPr>
        <p:spPr>
          <a:xfrm>
            <a:off x="4267200" y="321111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03</a:t>
            </a:r>
            <a:endParaRPr lang="zh-CN" altLang="en-US" sz="2400">
              <a:solidFill>
                <a:srgbClr val="B2B2B2"/>
              </a:solidFill>
              <a:cs typeface="Times New Roman" panose="02020603050405020304" pitchFamily="18" charset="0"/>
            </a:endParaRPr>
          </a:p>
        </p:txBody>
      </p:sp>
      <p:sp>
        <p:nvSpPr>
          <p:cNvPr id="77" name="MH_Entry_4">
            <a:hlinkClick r:id="rId23" action="ppaction://hlinksldjump"/>
          </p:cNvPr>
          <p:cNvSpPr/>
          <p:nvPr>
            <p:custDataLst>
              <p:tags r:id="rId13"/>
            </p:custDataLst>
          </p:nvPr>
        </p:nvSpPr>
        <p:spPr>
          <a:xfrm>
            <a:off x="4038600" y="406344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Conclusions</a:t>
            </a:r>
            <a:endParaRPr lang="zh-CN" altLang="en-US" spc="200">
              <a:solidFill>
                <a:srgbClr val="FFFFFF"/>
              </a:solidFill>
            </a:endParaRPr>
          </a:p>
        </p:txBody>
      </p:sp>
      <p:sp>
        <p:nvSpPr>
          <p:cNvPr id="78" name="MH_Number_4">
            <a:hlinkClick r:id="rId23" action="ppaction://hlinksldjump"/>
          </p:cNvPr>
          <p:cNvSpPr/>
          <p:nvPr>
            <p:custDataLst>
              <p:tags r:id="rId14"/>
            </p:custDataLst>
          </p:nvPr>
        </p:nvSpPr>
        <p:spPr>
          <a:xfrm>
            <a:off x="4267200" y="406343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04</a:t>
            </a:r>
            <a:endParaRPr lang="zh-CN" altLang="en-US" sz="2400">
              <a:solidFill>
                <a:srgbClr val="B2B2B2"/>
              </a:solidFill>
              <a:cs typeface="Times New Roman" panose="02020603050405020304" pitchFamily="18" charset="0"/>
            </a:endParaRPr>
          </a:p>
        </p:txBody>
      </p:sp>
      <p:sp>
        <p:nvSpPr>
          <p:cNvPr id="80" name="MH_Entry_5"/>
          <p:cNvSpPr/>
          <p:nvPr>
            <p:custDataLst>
              <p:tags r:id="rId15"/>
            </p:custDataLst>
          </p:nvPr>
        </p:nvSpPr>
        <p:spPr>
          <a:xfrm>
            <a:off x="4038600" y="491576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References</a:t>
            </a:r>
            <a:endParaRPr lang="zh-CN" altLang="en-US" spc="200" dirty="0">
              <a:solidFill>
                <a:srgbClr val="FFFFFF"/>
              </a:solidFill>
            </a:endParaRPr>
          </a:p>
        </p:txBody>
      </p:sp>
      <p:sp>
        <p:nvSpPr>
          <p:cNvPr id="81" name="MH_Number_5"/>
          <p:cNvSpPr/>
          <p:nvPr>
            <p:custDataLst>
              <p:tags r:id="rId16"/>
            </p:custDataLst>
          </p:nvPr>
        </p:nvSpPr>
        <p:spPr>
          <a:xfrm>
            <a:off x="4267200" y="491575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05</a:t>
            </a:r>
            <a:endParaRPr lang="zh-CN" altLang="en-US" sz="2800">
              <a:solidFill>
                <a:schemeClr val="tx1"/>
              </a:solidFill>
              <a:cs typeface="Times New Roman" panose="02020603050405020304" pitchFamily="18" charset="0"/>
            </a:endParaRPr>
          </a:p>
        </p:txBody>
      </p:sp>
      <p:sp>
        <p:nvSpPr>
          <p:cNvPr id="22" name="MH_Others_10"/>
          <p:cNvSpPr txBox="1"/>
          <p:nvPr>
            <p:custDataLst>
              <p:tags r:id="rId17"/>
            </p:custDataLst>
          </p:nvPr>
        </p:nvSpPr>
        <p:spPr>
          <a:xfrm>
            <a:off x="1317812" y="571056"/>
            <a:ext cx="2990476" cy="646331"/>
          </a:xfrm>
          <a:prstGeom prst="rect">
            <a:avLst/>
          </a:prstGeom>
          <a:noFill/>
          <a:ln>
            <a:noFill/>
          </a:ln>
        </p:spPr>
        <p:txBody>
          <a:bodyPr wrap="square" lIns="0" tIns="0" rIns="0" bIns="0" rtlCol="0" anchor="ctr" anchorCtr="0">
            <a:noAutofit/>
          </a:bodyPr>
          <a:lstStyle/>
          <a:p>
            <a:pPr algn="ctr"/>
            <a:r>
              <a:rPr lang="en-US" altLang="zh-CN" sz="4800" b="1" dirty="0" smtClean="0">
                <a:latin typeface="微软雅黑" panose="020B0503020204020204" pitchFamily="34" charset="-122"/>
                <a:ea typeface="微软雅黑" panose="020B0503020204020204" pitchFamily="34" charset="-122"/>
              </a:rPr>
              <a:t>Contents</a:t>
            </a:r>
            <a:endParaRPr lang="zh-CN" altLang="en-US" sz="48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4FAB73BC-B049-4115-A692-8D63A059BFB8}" type="slidenum">
              <a:rPr lang="en-US" smtClean="0"/>
              <a:pPr/>
              <a:t>30</a:t>
            </a:fld>
            <a:endParaRPr lang="en-US" dirty="0"/>
          </a:p>
        </p:txBody>
      </p:sp>
    </p:spTree>
    <p:custDataLst>
      <p:tags r:id="rId1"/>
    </p:custDataLst>
    <p:extLst>
      <p:ext uri="{BB962C8B-B14F-4D97-AF65-F5344CB8AC3E}">
        <p14:creationId xmlns:p14="http://schemas.microsoft.com/office/powerpoint/2010/main" val="26731498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Acknowledgements</a:t>
            </a:r>
            <a:endParaRPr lang="zh-CN" altLang="en-US" dirty="0"/>
          </a:p>
        </p:txBody>
      </p:sp>
      <p:sp>
        <p:nvSpPr>
          <p:cNvPr id="3" name="内容占位符 2"/>
          <p:cNvSpPr>
            <a:spLocks noGrp="1"/>
          </p:cNvSpPr>
          <p:nvPr>
            <p:ph idx="1"/>
          </p:nvPr>
        </p:nvSpPr>
        <p:spPr/>
        <p:txBody>
          <a:bodyPr/>
          <a:lstStyle/>
          <a:p>
            <a:pPr algn="just"/>
            <a:r>
              <a:rPr lang="en-US" altLang="zh-CN" dirty="0" smtClean="0"/>
              <a:t>Thanks to Professor Chen for supervising my research.</a:t>
            </a:r>
          </a:p>
          <a:p>
            <a:pPr algn="just"/>
            <a:r>
              <a:rPr lang="en-US" altLang="zh-CN" dirty="0" smtClean="0"/>
              <a:t>Thanks to Mitacs and CSC for the opportunity and financial support.</a:t>
            </a:r>
          </a:p>
          <a:p>
            <a:pPr algn="just"/>
            <a:r>
              <a:rPr lang="en-US" altLang="zh-CN" dirty="0" smtClean="0"/>
              <a:t>Thanks to my family for their support.</a:t>
            </a:r>
            <a:endParaRPr lang="zh-CN" altLang="en-US" dirty="0"/>
          </a:p>
        </p:txBody>
      </p:sp>
      <p:sp>
        <p:nvSpPr>
          <p:cNvPr id="4" name="灯片编号占位符 3"/>
          <p:cNvSpPr>
            <a:spLocks noGrp="1"/>
          </p:cNvSpPr>
          <p:nvPr>
            <p:ph type="sldNum" sz="quarter" idx="12"/>
          </p:nvPr>
        </p:nvSpPr>
        <p:spPr/>
        <p:txBody>
          <a:bodyPr/>
          <a:lstStyle/>
          <a:p>
            <a:fld id="{4CE482DC-2269-4F26-9D2A-7E44B1A4CD85}" type="slidenum">
              <a:rPr lang="en-US" smtClean="0"/>
              <a:t>31</a:t>
            </a:fld>
            <a:endParaRPr lang="en-US" dirty="0"/>
          </a:p>
        </p:txBody>
      </p:sp>
    </p:spTree>
    <p:extLst>
      <p:ext uri="{BB962C8B-B14F-4D97-AF65-F5344CB8AC3E}">
        <p14:creationId xmlns:p14="http://schemas.microsoft.com/office/powerpoint/2010/main" val="2423837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a:t>Blaylock, B.K., Horel, J.D., Liston, S.T., 2017. Cloud archiving and data mining of High-Resolution Rapid Refresh forecast model output. Computers &amp; Geosciences 109, 43–50. </a:t>
            </a:r>
            <a:r>
              <a:rPr lang="en-US" altLang="zh-CN" dirty="0" smtClean="0"/>
              <a:t>doi:10.1016/j.cageo.2017.08.005</a:t>
            </a:r>
          </a:p>
          <a:p>
            <a:pPr marL="514350" indent="-514350">
              <a:buFont typeface="+mj-lt"/>
              <a:buAutoNum type="arabicPeriod"/>
            </a:pPr>
            <a:r>
              <a:rPr lang="en-US" altLang="zh-CN" dirty="0" smtClean="0"/>
              <a:t>Ebert</a:t>
            </a:r>
            <a:r>
              <a:rPr lang="en-US" altLang="zh-CN" dirty="0"/>
              <a:t>, B., 2009. Forecast Verification - Issues, Methods and FAQ [WWW Document]. URL http://www.cawcr.gov.au/projects/verification/verif_web_page.html</a:t>
            </a:r>
            <a:endParaRPr lang="zh-CN" altLang="en-US" dirty="0"/>
          </a:p>
        </p:txBody>
      </p:sp>
      <p:sp>
        <p:nvSpPr>
          <p:cNvPr id="4" name="灯片编号占位符 3"/>
          <p:cNvSpPr>
            <a:spLocks noGrp="1"/>
          </p:cNvSpPr>
          <p:nvPr>
            <p:ph type="sldNum" sz="quarter" idx="12"/>
          </p:nvPr>
        </p:nvSpPr>
        <p:spPr/>
        <p:txBody>
          <a:bodyPr/>
          <a:lstStyle/>
          <a:p>
            <a:fld id="{4CE482DC-2269-4F26-9D2A-7E44B1A4CD85}" type="slidenum">
              <a:rPr lang="en-US" smtClean="0"/>
              <a:t>32</a:t>
            </a:fld>
            <a:endParaRPr lang="en-US" dirty="0"/>
          </a:p>
        </p:txBody>
      </p:sp>
    </p:spTree>
    <p:extLst>
      <p:ext uri="{BB962C8B-B14F-4D97-AF65-F5344CB8AC3E}">
        <p14:creationId xmlns:p14="http://schemas.microsoft.com/office/powerpoint/2010/main" val="3032172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Thank you for listening!</a:t>
            </a:r>
            <a:endParaRPr lang="zh-CN" altLang="en-US" dirty="0"/>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250036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pPr algn="just"/>
            <a:r>
              <a:rPr lang="en-US" altLang="zh-CN" dirty="0" smtClean="0"/>
              <a:t>Observation including satellite, radar and rain gauge data is combined with model to produce analysis field.</a:t>
            </a:r>
          </a:p>
          <a:p>
            <a:pPr algn="just"/>
            <a:r>
              <a:rPr lang="en-US" altLang="zh-CN" dirty="0" smtClean="0"/>
              <a:t>Error structure of observations and forecasts have to be understood to improve data assimilation.</a:t>
            </a:r>
            <a:endParaRPr lang="zh-CN" altLang="en-US" dirty="0"/>
          </a:p>
        </p:txBody>
      </p:sp>
      <p:pic>
        <p:nvPicPr>
          <p:cNvPr id="4" name="图片 3"/>
          <p:cNvPicPr>
            <a:picLocks noChangeAspect="1"/>
          </p:cNvPicPr>
          <p:nvPr/>
        </p:nvPicPr>
        <p:blipFill>
          <a:blip r:embed="rId3"/>
          <a:stretch>
            <a:fillRect/>
          </a:stretch>
        </p:blipFill>
        <p:spPr>
          <a:xfrm>
            <a:off x="2815303" y="3857414"/>
            <a:ext cx="6622354" cy="1828958"/>
          </a:xfrm>
          <a:prstGeom prst="rect">
            <a:avLst/>
          </a:prstGeom>
        </p:spPr>
      </p:pic>
      <p:sp>
        <p:nvSpPr>
          <p:cNvPr id="5" name="灯片编号占位符 4"/>
          <p:cNvSpPr>
            <a:spLocks noGrp="1"/>
          </p:cNvSpPr>
          <p:nvPr>
            <p:ph type="sldNum" sz="quarter" idx="12"/>
          </p:nvPr>
        </p:nvSpPr>
        <p:spPr/>
        <p:txBody>
          <a:bodyPr/>
          <a:lstStyle/>
          <a:p>
            <a:fld id="{4CE482DC-2269-4F26-9D2A-7E44B1A4CD85}" type="slidenum">
              <a:rPr lang="en-US" smtClean="0"/>
              <a:t>4</a:t>
            </a:fld>
            <a:endParaRPr lang="en-US" dirty="0"/>
          </a:p>
        </p:txBody>
      </p:sp>
      <p:cxnSp>
        <p:nvCxnSpPr>
          <p:cNvPr id="7" name="直接连接符 6"/>
          <p:cNvCxnSpPr/>
          <p:nvPr/>
        </p:nvCxnSpPr>
        <p:spPr>
          <a:xfrm>
            <a:off x="5020887" y="2277687"/>
            <a:ext cx="1130531"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直接连接符 9"/>
          <p:cNvCxnSpPr/>
          <p:nvPr/>
        </p:nvCxnSpPr>
        <p:spPr>
          <a:xfrm>
            <a:off x="6384174" y="2277687"/>
            <a:ext cx="88115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直接连接符 11"/>
          <p:cNvCxnSpPr/>
          <p:nvPr/>
        </p:nvCxnSpPr>
        <p:spPr>
          <a:xfrm>
            <a:off x="8163099" y="2277687"/>
            <a:ext cx="170410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直接连接符 13"/>
          <p:cNvCxnSpPr/>
          <p:nvPr/>
        </p:nvCxnSpPr>
        <p:spPr>
          <a:xfrm>
            <a:off x="3760124" y="2712720"/>
            <a:ext cx="994757"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6471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Others_1"/>
          <p:cNvSpPr/>
          <p:nvPr>
            <p:custDataLst>
              <p:tags r:id="rId2"/>
            </p:custDataLst>
          </p:nvPr>
        </p:nvSpPr>
        <p:spPr>
          <a:xfrm>
            <a:off x="3949699" y="1558568"/>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9" name="MH_Others_2"/>
          <p:cNvSpPr/>
          <p:nvPr>
            <p:custDataLst>
              <p:tags r:id="rId3"/>
            </p:custDataLst>
          </p:nvPr>
        </p:nvSpPr>
        <p:spPr>
          <a:xfrm>
            <a:off x="3949699" y="241088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61" name="MH_Others_3"/>
          <p:cNvSpPr/>
          <p:nvPr>
            <p:custDataLst>
              <p:tags r:id="rId4"/>
            </p:custDataLst>
          </p:nvPr>
        </p:nvSpPr>
        <p:spPr>
          <a:xfrm>
            <a:off x="3949699" y="3263206"/>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3" name="MH_Others_4"/>
          <p:cNvSpPr/>
          <p:nvPr>
            <p:custDataLst>
              <p:tags r:id="rId5"/>
            </p:custDataLst>
          </p:nvPr>
        </p:nvSpPr>
        <p:spPr>
          <a:xfrm>
            <a:off x="3949699" y="411552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79" name="MH_Others_5"/>
          <p:cNvSpPr/>
          <p:nvPr>
            <p:custDataLst>
              <p:tags r:id="rId6"/>
            </p:custDataLst>
          </p:nvPr>
        </p:nvSpPr>
        <p:spPr>
          <a:xfrm>
            <a:off x="3949699" y="4967845"/>
            <a:ext cx="317500" cy="492528"/>
          </a:xfrm>
          <a:custGeom>
            <a:avLst/>
            <a:gdLst>
              <a:gd name="connsiteX0" fmla="*/ 203199 w 203199"/>
              <a:gd name="connsiteY0" fmla="*/ 0 h 210018"/>
              <a:gd name="connsiteX1" fmla="*/ 203199 w 203199"/>
              <a:gd name="connsiteY1" fmla="*/ 210018 h 210018"/>
              <a:gd name="connsiteX2" fmla="*/ 0 w 203199"/>
              <a:gd name="connsiteY2" fmla="*/ 210018 h 210018"/>
              <a:gd name="connsiteX3" fmla="*/ 0 w 203199"/>
              <a:gd name="connsiteY3" fmla="*/ 209707 h 210018"/>
            </a:gdLst>
            <a:ahLst/>
            <a:cxnLst>
              <a:cxn ang="0">
                <a:pos x="connsiteX0" y="connsiteY0"/>
              </a:cxn>
              <a:cxn ang="0">
                <a:pos x="connsiteX1" y="connsiteY1"/>
              </a:cxn>
              <a:cxn ang="0">
                <a:pos x="connsiteX2" y="connsiteY2"/>
              </a:cxn>
              <a:cxn ang="0">
                <a:pos x="connsiteX3" y="connsiteY3"/>
              </a:cxn>
            </a:cxnLst>
            <a:rect l="l" t="t" r="r" b="b"/>
            <a:pathLst>
              <a:path w="203199" h="210018">
                <a:moveTo>
                  <a:pt x="203199" y="0"/>
                </a:moveTo>
                <a:lnTo>
                  <a:pt x="203199" y="210018"/>
                </a:lnTo>
                <a:lnTo>
                  <a:pt x="0" y="210018"/>
                </a:lnTo>
                <a:lnTo>
                  <a:pt x="0" y="20970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Autofit/>
          </a:bodyPr>
          <a:lstStyle/>
          <a:p>
            <a:pPr algn="ctr"/>
            <a:endParaRPr lang="zh-CN" altLang="en-US">
              <a:solidFill>
                <a:schemeClr val="tx1"/>
              </a:solidFill>
            </a:endParaRPr>
          </a:p>
        </p:txBody>
      </p:sp>
      <p:sp>
        <p:nvSpPr>
          <p:cNvPr id="41" name="MH_Entry_1">
            <a:hlinkClick r:id="rId20" action="ppaction://hlinksldjump"/>
          </p:cNvPr>
          <p:cNvSpPr/>
          <p:nvPr>
            <p:custDataLst>
              <p:tags r:id="rId7"/>
            </p:custDataLst>
          </p:nvPr>
        </p:nvSpPr>
        <p:spPr>
          <a:xfrm>
            <a:off x="4038600" y="150648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Introduction</a:t>
            </a:r>
            <a:endParaRPr lang="zh-CN" altLang="en-US" spc="200">
              <a:solidFill>
                <a:srgbClr val="FFFFFF"/>
              </a:solidFill>
            </a:endParaRPr>
          </a:p>
        </p:txBody>
      </p:sp>
      <p:sp>
        <p:nvSpPr>
          <p:cNvPr id="39" name="MH_Number_1">
            <a:hlinkClick r:id="rId20" action="ppaction://hlinksldjump"/>
          </p:cNvPr>
          <p:cNvSpPr/>
          <p:nvPr>
            <p:custDataLst>
              <p:tags r:id="rId8"/>
            </p:custDataLst>
          </p:nvPr>
        </p:nvSpPr>
        <p:spPr>
          <a:xfrm>
            <a:off x="4267200" y="150647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01</a:t>
            </a:r>
            <a:endParaRPr lang="zh-CN" altLang="en-US" sz="2400">
              <a:solidFill>
                <a:srgbClr val="B2B2B2"/>
              </a:solidFill>
              <a:cs typeface="Times New Roman" panose="02020603050405020304" pitchFamily="18" charset="0"/>
            </a:endParaRPr>
          </a:p>
        </p:txBody>
      </p:sp>
      <p:sp>
        <p:nvSpPr>
          <p:cNvPr id="53" name="MH_Entry_2"/>
          <p:cNvSpPr/>
          <p:nvPr>
            <p:custDataLst>
              <p:tags r:id="rId9"/>
            </p:custDataLst>
          </p:nvPr>
        </p:nvSpPr>
        <p:spPr>
          <a:xfrm>
            <a:off x="4038600" y="235880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Data and Method</a:t>
            </a:r>
            <a:endParaRPr lang="zh-CN" altLang="en-US" spc="200">
              <a:solidFill>
                <a:srgbClr val="FFFFFF"/>
              </a:solidFill>
            </a:endParaRPr>
          </a:p>
        </p:txBody>
      </p:sp>
      <p:sp>
        <p:nvSpPr>
          <p:cNvPr id="57" name="MH_Number_2"/>
          <p:cNvSpPr/>
          <p:nvPr>
            <p:custDataLst>
              <p:tags r:id="rId10"/>
            </p:custDataLst>
          </p:nvPr>
        </p:nvSpPr>
        <p:spPr>
          <a:xfrm>
            <a:off x="4267200" y="235879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800" dirty="0">
                <a:solidFill>
                  <a:schemeClr val="tx1"/>
                </a:solidFill>
                <a:cs typeface="Times New Roman" panose="02020603050405020304" pitchFamily="18" charset="0"/>
              </a:rPr>
              <a:t>02</a:t>
            </a:r>
            <a:endParaRPr lang="zh-CN" altLang="en-US" sz="2800">
              <a:solidFill>
                <a:schemeClr val="tx1"/>
              </a:solidFill>
              <a:cs typeface="Times New Roman" panose="02020603050405020304" pitchFamily="18" charset="0"/>
            </a:endParaRPr>
          </a:p>
        </p:txBody>
      </p:sp>
      <p:sp>
        <p:nvSpPr>
          <p:cNvPr id="65" name="MH_Entry_3"/>
          <p:cNvSpPr/>
          <p:nvPr>
            <p:custDataLst>
              <p:tags r:id="rId11"/>
            </p:custDataLst>
          </p:nvPr>
        </p:nvSpPr>
        <p:spPr>
          <a:xfrm>
            <a:off x="4038600" y="321112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Result Analyses</a:t>
            </a:r>
            <a:endParaRPr lang="zh-CN" altLang="en-US" spc="200">
              <a:solidFill>
                <a:srgbClr val="FFFFFF"/>
              </a:solidFill>
            </a:endParaRPr>
          </a:p>
        </p:txBody>
      </p:sp>
      <p:sp>
        <p:nvSpPr>
          <p:cNvPr id="69" name="MH_Number_3"/>
          <p:cNvSpPr/>
          <p:nvPr>
            <p:custDataLst>
              <p:tags r:id="rId12"/>
            </p:custDataLst>
          </p:nvPr>
        </p:nvSpPr>
        <p:spPr>
          <a:xfrm>
            <a:off x="4267200" y="321111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03</a:t>
            </a:r>
            <a:endParaRPr lang="zh-CN" altLang="en-US" sz="2400">
              <a:solidFill>
                <a:srgbClr val="B2B2B2"/>
              </a:solidFill>
              <a:cs typeface="Times New Roman" panose="02020603050405020304" pitchFamily="18" charset="0"/>
            </a:endParaRPr>
          </a:p>
        </p:txBody>
      </p:sp>
      <p:sp>
        <p:nvSpPr>
          <p:cNvPr id="77" name="MH_Entry_4"/>
          <p:cNvSpPr/>
          <p:nvPr>
            <p:custDataLst>
              <p:tags r:id="rId13"/>
            </p:custDataLst>
          </p:nvPr>
        </p:nvSpPr>
        <p:spPr>
          <a:xfrm>
            <a:off x="4038600" y="406344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a:solidFill>
                  <a:srgbClr val="FFFFFF"/>
                </a:solidFill>
              </a:rPr>
              <a:t>Conclusions</a:t>
            </a:r>
            <a:endParaRPr lang="zh-CN" altLang="en-US" spc="200">
              <a:solidFill>
                <a:srgbClr val="FFFFFF"/>
              </a:solidFill>
            </a:endParaRPr>
          </a:p>
        </p:txBody>
      </p:sp>
      <p:sp>
        <p:nvSpPr>
          <p:cNvPr id="78" name="MH_Number_4"/>
          <p:cNvSpPr/>
          <p:nvPr>
            <p:custDataLst>
              <p:tags r:id="rId14"/>
            </p:custDataLst>
          </p:nvPr>
        </p:nvSpPr>
        <p:spPr>
          <a:xfrm>
            <a:off x="4267200" y="4063438"/>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04</a:t>
            </a:r>
            <a:endParaRPr lang="zh-CN" altLang="en-US" sz="2400">
              <a:solidFill>
                <a:srgbClr val="B2B2B2"/>
              </a:solidFill>
              <a:cs typeface="Times New Roman" panose="02020603050405020304" pitchFamily="18" charset="0"/>
            </a:endParaRPr>
          </a:p>
        </p:txBody>
      </p:sp>
      <p:sp>
        <p:nvSpPr>
          <p:cNvPr id="80" name="MH_Entry_5"/>
          <p:cNvSpPr/>
          <p:nvPr>
            <p:custDataLst>
              <p:tags r:id="rId15"/>
            </p:custDataLst>
          </p:nvPr>
        </p:nvSpPr>
        <p:spPr>
          <a:xfrm>
            <a:off x="4038600" y="4915760"/>
            <a:ext cx="6629400" cy="544613"/>
          </a:xfrm>
          <a:custGeom>
            <a:avLst/>
            <a:gdLst>
              <a:gd name="connsiteX0" fmla="*/ 228599 w 6629400"/>
              <a:gd name="connsiteY0" fmla="*/ 126626 h 362857"/>
              <a:gd name="connsiteX1" fmla="*/ 228599 w 6629400"/>
              <a:gd name="connsiteY1" fmla="*/ 362857 h 362857"/>
              <a:gd name="connsiteX2" fmla="*/ 0 w 6629400"/>
              <a:gd name="connsiteY2" fmla="*/ 362857 h 362857"/>
              <a:gd name="connsiteX3" fmla="*/ 0 w 6629400"/>
              <a:gd name="connsiteY3" fmla="*/ 362546 h 362857"/>
              <a:gd name="connsiteX4" fmla="*/ 838200 w 6629400"/>
              <a:gd name="connsiteY4" fmla="*/ 0 h 362857"/>
              <a:gd name="connsiteX5" fmla="*/ 5791200 w 6629400"/>
              <a:gd name="connsiteY5" fmla="*/ 0 h 362857"/>
              <a:gd name="connsiteX6" fmla="*/ 6629400 w 6629400"/>
              <a:gd name="connsiteY6" fmla="*/ 0 h 362857"/>
              <a:gd name="connsiteX7" fmla="*/ 6629400 w 6629400"/>
              <a:gd name="connsiteY7" fmla="*/ 362857 h 362857"/>
              <a:gd name="connsiteX8" fmla="*/ 5791200 w 6629400"/>
              <a:gd name="connsiteY8" fmla="*/ 362857 h 362857"/>
              <a:gd name="connsiteX9" fmla="*/ 838200 w 6629400"/>
              <a:gd name="connsiteY9"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29400" h="362857">
                <a:moveTo>
                  <a:pt x="228599" y="126626"/>
                </a:moveTo>
                <a:lnTo>
                  <a:pt x="228599" y="362857"/>
                </a:lnTo>
                <a:lnTo>
                  <a:pt x="0" y="362857"/>
                </a:lnTo>
                <a:lnTo>
                  <a:pt x="0" y="362546"/>
                </a:lnTo>
                <a:close/>
                <a:moveTo>
                  <a:pt x="838200" y="0"/>
                </a:moveTo>
                <a:lnTo>
                  <a:pt x="5791200" y="0"/>
                </a:lnTo>
                <a:lnTo>
                  <a:pt x="6629400" y="0"/>
                </a:lnTo>
                <a:lnTo>
                  <a:pt x="6629400" y="362857"/>
                </a:lnTo>
                <a:lnTo>
                  <a:pt x="5791200" y="362857"/>
                </a:lnTo>
                <a:lnTo>
                  <a:pt x="838200" y="362857"/>
                </a:lnTo>
                <a:close/>
              </a:path>
            </a:pathLst>
          </a:cu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0" tIns="0" rIns="0" bIns="0" numCol="1" spcCol="0" rtlCol="0" fromWordArt="0" anchor="ctr" anchorCtr="0" forceAA="0" compatLnSpc="1">
            <a:normAutofit/>
          </a:bodyPr>
          <a:lstStyle/>
          <a:p>
            <a:r>
              <a:rPr lang="en-US" altLang="zh-CN" spc="200" dirty="0" smtClean="0">
                <a:solidFill>
                  <a:srgbClr val="FFFFFF"/>
                </a:solidFill>
              </a:rPr>
              <a:t>References</a:t>
            </a:r>
            <a:endParaRPr lang="zh-CN" altLang="en-US" spc="200" dirty="0">
              <a:solidFill>
                <a:srgbClr val="FFFFFF"/>
              </a:solidFill>
            </a:endParaRPr>
          </a:p>
        </p:txBody>
      </p:sp>
      <p:sp>
        <p:nvSpPr>
          <p:cNvPr id="81" name="MH_Number_5"/>
          <p:cNvSpPr/>
          <p:nvPr>
            <p:custDataLst>
              <p:tags r:id="rId16"/>
            </p:custDataLst>
          </p:nvPr>
        </p:nvSpPr>
        <p:spPr>
          <a:xfrm>
            <a:off x="4267200" y="4915759"/>
            <a:ext cx="609601" cy="544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en-US" altLang="zh-CN" sz="2400" dirty="0">
                <a:solidFill>
                  <a:srgbClr val="B2B2B2"/>
                </a:solidFill>
                <a:cs typeface="Times New Roman" panose="02020603050405020304" pitchFamily="18" charset="0"/>
              </a:rPr>
              <a:t>05</a:t>
            </a:r>
            <a:endParaRPr lang="zh-CN" altLang="en-US" sz="2400">
              <a:solidFill>
                <a:srgbClr val="B2B2B2"/>
              </a:solidFill>
              <a:cs typeface="Times New Roman" panose="02020603050405020304" pitchFamily="18" charset="0"/>
            </a:endParaRPr>
          </a:p>
        </p:txBody>
      </p:sp>
      <p:sp>
        <p:nvSpPr>
          <p:cNvPr id="22" name="MH_Others_10"/>
          <p:cNvSpPr txBox="1"/>
          <p:nvPr>
            <p:custDataLst>
              <p:tags r:id="rId17"/>
            </p:custDataLst>
          </p:nvPr>
        </p:nvSpPr>
        <p:spPr>
          <a:xfrm>
            <a:off x="1317812" y="571056"/>
            <a:ext cx="2990476" cy="646331"/>
          </a:xfrm>
          <a:prstGeom prst="rect">
            <a:avLst/>
          </a:prstGeom>
          <a:noFill/>
          <a:ln>
            <a:noFill/>
          </a:ln>
        </p:spPr>
        <p:txBody>
          <a:bodyPr wrap="square" lIns="0" tIns="0" rIns="0" bIns="0" rtlCol="0" anchor="ctr" anchorCtr="0">
            <a:noAutofit/>
          </a:bodyPr>
          <a:lstStyle/>
          <a:p>
            <a:pPr algn="ctr"/>
            <a:r>
              <a:rPr lang="en-US" altLang="zh-CN" sz="4800" b="1" dirty="0" smtClean="0">
                <a:latin typeface="微软雅黑" panose="020B0503020204020204" pitchFamily="34" charset="-122"/>
                <a:ea typeface="微软雅黑" panose="020B0503020204020204" pitchFamily="34" charset="-122"/>
              </a:rPr>
              <a:t>Contents</a:t>
            </a:r>
            <a:endParaRPr lang="zh-CN" altLang="en-US" sz="48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4FAB73BC-B049-4115-A692-8D63A059BFB8}" type="slidenum">
              <a:rPr lang="en-US" smtClean="0"/>
              <a:pPr/>
              <a:t>5</a:t>
            </a:fld>
            <a:endParaRPr lang="en-US" dirty="0"/>
          </a:p>
        </p:txBody>
      </p:sp>
    </p:spTree>
    <p:custDataLst>
      <p:tags r:id="rId1"/>
    </p:custDataLst>
    <p:extLst>
      <p:ext uri="{BB962C8B-B14F-4D97-AF65-F5344CB8AC3E}">
        <p14:creationId xmlns:p14="http://schemas.microsoft.com/office/powerpoint/2010/main" val="4091724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a:t>
            </a:r>
            <a:endParaRPr lang="zh-CN" altLang="en-US" dirty="0"/>
          </a:p>
        </p:txBody>
      </p:sp>
      <p:sp>
        <p:nvSpPr>
          <p:cNvPr id="3" name="内容占位符 2"/>
          <p:cNvSpPr>
            <a:spLocks noGrp="1"/>
          </p:cNvSpPr>
          <p:nvPr>
            <p:ph idx="1"/>
          </p:nvPr>
        </p:nvSpPr>
        <p:spPr>
          <a:xfrm>
            <a:off x="1097280" y="1845734"/>
            <a:ext cx="4871258" cy="4023360"/>
          </a:xfrm>
        </p:spPr>
        <p:txBody>
          <a:bodyPr>
            <a:normAutofit fontScale="92500" lnSpcReduction="10000"/>
          </a:bodyPr>
          <a:lstStyle/>
          <a:p>
            <a:pPr algn="just"/>
            <a:r>
              <a:rPr lang="en-US" altLang="zh-CN" dirty="0" smtClean="0"/>
              <a:t>Model: High-Resolution Rapid Refresh(HRRR)</a:t>
            </a:r>
          </a:p>
          <a:p>
            <a:pPr lvl="1" algn="just"/>
            <a:r>
              <a:rPr lang="en-US" altLang="zh-CN" dirty="0" smtClean="0"/>
              <a:t>Spatial Resolution: 3km</a:t>
            </a:r>
          </a:p>
          <a:p>
            <a:pPr lvl="1" algn="just"/>
            <a:r>
              <a:rPr lang="en-US" altLang="zh-CN" dirty="0" smtClean="0"/>
              <a:t>Temporal Resolution: 1h</a:t>
            </a:r>
          </a:p>
          <a:p>
            <a:pPr lvl="1" algn="just"/>
            <a:r>
              <a:rPr lang="en-US" altLang="zh-CN" dirty="0" smtClean="0"/>
              <a:t>Domain: CONUS</a:t>
            </a:r>
          </a:p>
          <a:p>
            <a:pPr algn="just"/>
            <a:r>
              <a:rPr lang="en-US" altLang="zh-CN" dirty="0"/>
              <a:t>R</a:t>
            </a:r>
            <a:r>
              <a:rPr lang="en-US" altLang="zh-CN" dirty="0" smtClean="0"/>
              <a:t>eal-time </a:t>
            </a:r>
            <a:r>
              <a:rPr lang="en-US" altLang="zh-CN" dirty="0"/>
              <a:t>3-km resolution, hourly updated, cloud-resolving, convection-allowing atmospheric </a:t>
            </a:r>
            <a:r>
              <a:rPr lang="en-US" altLang="zh-CN" dirty="0" smtClean="0"/>
              <a:t>model</a:t>
            </a:r>
          </a:p>
          <a:p>
            <a:pPr algn="just"/>
            <a:r>
              <a:rPr lang="en-US" altLang="zh-CN" dirty="0" smtClean="0"/>
              <a:t>Radar assimilation included</a:t>
            </a:r>
          </a:p>
        </p:txBody>
      </p:sp>
      <p:pic>
        <p:nvPicPr>
          <p:cNvPr id="4" name="图片 3"/>
          <p:cNvPicPr>
            <a:picLocks noChangeAspect="1"/>
          </p:cNvPicPr>
          <p:nvPr/>
        </p:nvPicPr>
        <p:blipFill>
          <a:blip r:embed="rId3"/>
          <a:stretch>
            <a:fillRect/>
          </a:stretch>
        </p:blipFill>
        <p:spPr>
          <a:xfrm>
            <a:off x="6194429" y="1962468"/>
            <a:ext cx="4961251" cy="4015000"/>
          </a:xfrm>
          <a:prstGeom prst="rect">
            <a:avLst/>
          </a:prstGeom>
        </p:spPr>
      </p:pic>
      <p:sp>
        <p:nvSpPr>
          <p:cNvPr id="5" name="矩形标注 4"/>
          <p:cNvSpPr/>
          <p:nvPr/>
        </p:nvSpPr>
        <p:spPr>
          <a:xfrm>
            <a:off x="7561148" y="673331"/>
            <a:ext cx="2227811" cy="1064029"/>
          </a:xfrm>
          <a:prstGeom prst="wedgeRectCallout">
            <a:avLst>
              <a:gd name="adj1" fmla="val 17227"/>
              <a:gd name="adj2" fmla="val 256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3-km High-Resolution Rapid Refresh (HRRR) in CONUS area</a:t>
            </a:r>
            <a:endParaRPr lang="zh-CN" altLang="en-US" dirty="0"/>
          </a:p>
        </p:txBody>
      </p:sp>
      <p:sp>
        <p:nvSpPr>
          <p:cNvPr id="6" name="灯片编号占位符 5"/>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1479325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a:t>
            </a:r>
            <a:endParaRPr lang="zh-CN" altLang="en-US" dirty="0"/>
          </a:p>
        </p:txBody>
      </p:sp>
      <p:sp>
        <p:nvSpPr>
          <p:cNvPr id="3" name="内容占位符 2"/>
          <p:cNvSpPr>
            <a:spLocks noGrp="1"/>
          </p:cNvSpPr>
          <p:nvPr>
            <p:ph idx="1"/>
          </p:nvPr>
        </p:nvSpPr>
        <p:spPr>
          <a:xfrm>
            <a:off x="1097281" y="1845734"/>
            <a:ext cx="5652654" cy="4023360"/>
          </a:xfrm>
        </p:spPr>
        <p:txBody>
          <a:bodyPr>
            <a:normAutofit fontScale="85000" lnSpcReduction="20000"/>
          </a:bodyPr>
          <a:lstStyle/>
          <a:p>
            <a:pPr algn="just"/>
            <a:r>
              <a:rPr lang="en-US" altLang="zh-CN" dirty="0" smtClean="0"/>
              <a:t>Satellite Estimates: GOES-16 ABI L2+ RRQPE</a:t>
            </a:r>
          </a:p>
          <a:p>
            <a:pPr lvl="1" algn="just"/>
            <a:r>
              <a:rPr lang="en-US" altLang="zh-CN" dirty="0" smtClean="0"/>
              <a:t>Spatial Resolution: 2km</a:t>
            </a:r>
          </a:p>
          <a:p>
            <a:pPr lvl="1" algn="just"/>
            <a:r>
              <a:rPr lang="en-US" altLang="zh-CN" dirty="0" smtClean="0"/>
              <a:t>Temporal Resolution: 15mins</a:t>
            </a:r>
          </a:p>
          <a:p>
            <a:pPr lvl="1" algn="just"/>
            <a:r>
              <a:rPr lang="en-US" altLang="zh-CN" dirty="0" smtClean="0"/>
              <a:t>Domain: Full Disk</a:t>
            </a:r>
          </a:p>
          <a:p>
            <a:pPr algn="just"/>
            <a:r>
              <a:rPr lang="en-US" altLang="zh-CN" dirty="0"/>
              <a:t>The ABI Rainfall Rate algorithm generates the baseline Rainfall Rate product from ABI IR brightness temperatures and is calibrated in real time against microwave-derived rain rates to enhance accuracy. The algorithm generates estimates of the instantaneous rainfall rate at each ABI IR pixel.</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336" y="1845734"/>
            <a:ext cx="4820429" cy="3742175"/>
          </a:xfrm>
          <a:prstGeom prst="rect">
            <a:avLst/>
          </a:prstGeom>
        </p:spPr>
      </p:pic>
      <p:sp>
        <p:nvSpPr>
          <p:cNvPr id="5" name="灯片编号占位符 4"/>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1624161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a:t>
            </a:r>
            <a:endParaRPr lang="zh-CN" altLang="en-US" dirty="0"/>
          </a:p>
        </p:txBody>
      </p:sp>
      <p:sp>
        <p:nvSpPr>
          <p:cNvPr id="3" name="内容占位符 2"/>
          <p:cNvSpPr>
            <a:spLocks noGrp="1"/>
          </p:cNvSpPr>
          <p:nvPr>
            <p:ph idx="1"/>
          </p:nvPr>
        </p:nvSpPr>
        <p:spPr>
          <a:xfrm>
            <a:off x="1097281" y="1845734"/>
            <a:ext cx="5231802" cy="4023360"/>
          </a:xfrm>
        </p:spPr>
        <p:txBody>
          <a:bodyPr>
            <a:normAutofit fontScale="92500" lnSpcReduction="10000"/>
          </a:bodyPr>
          <a:lstStyle/>
          <a:p>
            <a:pPr algn="just"/>
            <a:r>
              <a:rPr lang="en-US" altLang="zh-CN" dirty="0" smtClean="0"/>
              <a:t>Radar + Gauge Estimates: StageIV</a:t>
            </a:r>
          </a:p>
          <a:p>
            <a:pPr lvl="1" algn="just"/>
            <a:r>
              <a:rPr lang="en-US" altLang="zh-CN" dirty="0" smtClean="0"/>
              <a:t>Spatial Resolution: 4km</a:t>
            </a:r>
          </a:p>
          <a:p>
            <a:pPr lvl="1" algn="just"/>
            <a:r>
              <a:rPr lang="en-US" altLang="zh-CN" dirty="0" smtClean="0"/>
              <a:t>Temporal Resolution: 1h</a:t>
            </a:r>
          </a:p>
          <a:p>
            <a:pPr lvl="1" algn="just"/>
            <a:r>
              <a:rPr lang="en-US" altLang="zh-CN" dirty="0" smtClean="0"/>
              <a:t>Domain: CONUS</a:t>
            </a:r>
          </a:p>
          <a:p>
            <a:pPr algn="just"/>
            <a:r>
              <a:rPr lang="en-US" altLang="zh-CN" dirty="0"/>
              <a:t>Mosaicked into a national product at NCEP, from the regional hourly/6-hourly multi-sensor (radar+gauges) precipitation analyses (MPEs) produced by the 12 River Forecast Centers over CONUS.</a:t>
            </a:r>
            <a:endParaRPr lang="zh-CN" altLang="en-US" dirty="0"/>
          </a:p>
        </p:txBody>
      </p:sp>
      <p:pic>
        <p:nvPicPr>
          <p:cNvPr id="4" name="图片 3"/>
          <p:cNvPicPr>
            <a:picLocks noChangeAspect="1"/>
          </p:cNvPicPr>
          <p:nvPr/>
        </p:nvPicPr>
        <p:blipFill>
          <a:blip r:embed="rId3"/>
          <a:stretch>
            <a:fillRect/>
          </a:stretch>
        </p:blipFill>
        <p:spPr>
          <a:xfrm>
            <a:off x="6392849" y="1737360"/>
            <a:ext cx="5799151" cy="2750000"/>
          </a:xfrm>
          <a:prstGeom prst="rect">
            <a:avLst/>
          </a:prstGeom>
        </p:spPr>
      </p:pic>
      <p:sp>
        <p:nvSpPr>
          <p:cNvPr id="5" name="文本框 4"/>
          <p:cNvSpPr txBox="1"/>
          <p:nvPr/>
        </p:nvSpPr>
        <p:spPr>
          <a:xfrm>
            <a:off x="6508376" y="4487360"/>
            <a:ext cx="5504330" cy="646331"/>
          </a:xfrm>
          <a:prstGeom prst="rect">
            <a:avLst/>
          </a:prstGeom>
          <a:noFill/>
        </p:spPr>
        <p:txBody>
          <a:bodyPr wrap="square" rtlCol="0">
            <a:spAutoFit/>
          </a:bodyPr>
          <a:lstStyle/>
          <a:p>
            <a:r>
              <a:rPr lang="en-US" altLang="zh-CN" dirty="0"/>
              <a:t>Snapshot of a one-hour Stage II (left) and Stage IV (right) analysis.</a:t>
            </a:r>
            <a:endParaRPr lang="zh-CN" altLang="en-US" dirty="0"/>
          </a:p>
        </p:txBody>
      </p:sp>
      <p:sp>
        <p:nvSpPr>
          <p:cNvPr id="6" name="灯片编号占位符 5"/>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3657125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a:t>
            </a:r>
            <a:endParaRPr lang="zh-CN" altLang="en-US" dirty="0"/>
          </a:p>
        </p:txBody>
      </p:sp>
      <p:sp>
        <p:nvSpPr>
          <p:cNvPr id="3" name="内容占位符 2"/>
          <p:cNvSpPr>
            <a:spLocks noGrp="1"/>
          </p:cNvSpPr>
          <p:nvPr>
            <p:ph idx="1"/>
          </p:nvPr>
        </p:nvSpPr>
        <p:spPr>
          <a:xfrm>
            <a:off x="1097280" y="1845734"/>
            <a:ext cx="6816436" cy="4023360"/>
          </a:xfrm>
        </p:spPr>
        <p:txBody>
          <a:bodyPr/>
          <a:lstStyle/>
          <a:p>
            <a:pPr algn="just"/>
            <a:r>
              <a:rPr lang="en-US" altLang="zh-CN" dirty="0" smtClean="0"/>
              <a:t>Observation: METAR</a:t>
            </a:r>
          </a:p>
          <a:p>
            <a:pPr lvl="1" algn="just"/>
            <a:r>
              <a:rPr lang="en-US" altLang="zh-CN" dirty="0" smtClean="0"/>
              <a:t>Spatial Resolution: 2388 stations</a:t>
            </a:r>
          </a:p>
          <a:p>
            <a:pPr lvl="1" algn="just"/>
            <a:r>
              <a:rPr lang="en-US" altLang="zh-CN" dirty="0" smtClean="0"/>
              <a:t>Temporal Resolution: ~5mins</a:t>
            </a:r>
          </a:p>
          <a:p>
            <a:pPr lvl="1" algn="just"/>
            <a:r>
              <a:rPr lang="en-US" altLang="zh-CN" dirty="0" smtClean="0"/>
              <a:t>Domain: CONUS</a:t>
            </a:r>
          </a:p>
          <a:p>
            <a:pPr algn="just"/>
            <a:r>
              <a:rPr lang="en-US" altLang="zh-CN" dirty="0"/>
              <a:t>Heated Tipping Bucket (</a:t>
            </a:r>
            <a:r>
              <a:rPr lang="en-US" altLang="zh-CN" dirty="0" smtClean="0"/>
              <a:t>HTB) Precipitation Gauge</a:t>
            </a:r>
          </a:p>
          <a:p>
            <a:pPr algn="just"/>
            <a:r>
              <a:rPr lang="en-US" altLang="zh-CN" dirty="0"/>
              <a:t>Precipitation </a:t>
            </a:r>
            <a:r>
              <a:rPr lang="en-US" altLang="zh-CN" dirty="0" smtClean="0"/>
              <a:t>Accumulation Algorithm</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4825" y="1845734"/>
            <a:ext cx="2480422" cy="3274157"/>
          </a:xfrm>
          <a:prstGeom prst="rect">
            <a:avLst/>
          </a:prstGeom>
        </p:spPr>
      </p:pic>
      <p:sp>
        <p:nvSpPr>
          <p:cNvPr id="5" name="灯片编号占位符 4"/>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36777501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71"/>
  <p:tag name="MH_SECTIONID" val="272,273,274,275,276,"/>
</p:tagLst>
</file>

<file path=ppt/tags/tag1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4"/>
</p:tagLst>
</file>

<file path=ppt/tags/tag10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5"/>
</p:tagLst>
</file>

<file path=ppt/tags/tag10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5"/>
</p:tagLst>
</file>

<file path=ppt/tags/tag10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1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AUTOCOLOR" val="TRUE"/>
  <p:tag name="ID" val="626781"/>
  <p:tag name="MH_TYPE" val="CONTENTS_SECTION"/>
</p:tagLst>
</file>

<file path=ppt/tags/tag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AUTOCOLOR" val="TRUE"/>
  <p:tag name="MH_TYPE" val="CONTENTS"/>
  <p:tag name="ID" val="626781"/>
</p:tagLst>
</file>

<file path=ppt/tags/tag2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2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2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2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2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2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3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5"/>
</p:tagLst>
</file>

<file path=ppt/tags/tag3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3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AUTOCOLOR" val="TRUE"/>
  <p:tag name="ID" val="626781"/>
  <p:tag name="MH_TYPE" val="CONTENTS_SECTION"/>
</p:tagLst>
</file>

<file path=ppt/tags/tag3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3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3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4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4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4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3"/>
</p:tagLst>
</file>

<file path=ppt/tags/tag4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4"/>
</p:tagLst>
</file>

<file path=ppt/tags/tag4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5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5"/>
</p:tagLst>
</file>

<file path=ppt/tags/tag5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5"/>
</p:tagLst>
</file>

<file path=ppt/tags/tag5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5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AUTOCOLOR" val="TRUE"/>
  <p:tag name="ID" val="626781"/>
  <p:tag name="MH_TYPE" val="CONTENTS_SECTION"/>
</p:tagLst>
</file>

<file path=ppt/tags/tag5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5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5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5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5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5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6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2"/>
</p:tagLst>
</file>

<file path=ppt/tags/tag6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4"/>
</p:tagLst>
</file>

<file path=ppt/tags/tag6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5"/>
</p:tagLst>
</file>

<file path=ppt/tags/tag6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5"/>
</p:tagLst>
</file>

<file path=ppt/tags/tag6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7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AUTOCOLOR" val="TRUE"/>
  <p:tag name="ID" val="626781"/>
  <p:tag name="MH_TYPE" val="CONTENTS_SECTION"/>
</p:tagLst>
</file>

<file path=ppt/tags/tag7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7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7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7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7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7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8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3"/>
</p:tagLst>
</file>

<file path=ppt/tags/tag8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4"/>
</p:tagLst>
</file>

<file path=ppt/tags/tag8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5"/>
</p:tagLst>
</file>

<file path=ppt/tags/tag8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5"/>
</p:tagLst>
</file>

<file path=ppt/tags/tag8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8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AUTOCOLOR" val="TRUE"/>
  <p:tag name="ID" val="626781"/>
  <p:tag name="MH_TYPE" val="CONTENTS_SECTION"/>
</p:tagLst>
</file>

<file path=ppt/tags/tag8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8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91.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92.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OTHERS"/>
  <p:tag name="ID" val="626781"/>
</p:tagLst>
</file>

<file path=ppt/tags/tag93.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2"/>
</p:tagLst>
</file>

<file path=ppt/tags/tag96.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2"/>
</p:tagLst>
</file>

<file path=ppt/tags/tag97.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3"/>
</p:tagLst>
</file>

<file path=ppt/tags/tag98.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NUMBER"/>
  <p:tag name="ID" val="626781"/>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180910131027"/>
  <p:tag name="MH_LIBRARY" val="CONTENTS"/>
  <p:tag name="MH_TYPE" val="ENTRY"/>
  <p:tag name="ID" val="626781"/>
  <p:tag name="MH_ORDER" val="4"/>
</p:tagLst>
</file>

<file path=ppt/theme/theme1.xml><?xml version="1.0" encoding="utf-8"?>
<a:theme xmlns:a="http://schemas.openxmlformats.org/drawingml/2006/main" name="回顾">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1550</TotalTime>
  <Words>2668</Words>
  <Application>Microsoft Office PowerPoint</Application>
  <PresentationFormat>宽屏</PresentationFormat>
  <Paragraphs>479</Paragraphs>
  <Slides>33</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宋体</vt:lpstr>
      <vt:lpstr>微软雅黑</vt:lpstr>
      <vt:lpstr>Arial</vt:lpstr>
      <vt:lpstr>Calibri</vt:lpstr>
      <vt:lpstr>Calibri Light</vt:lpstr>
      <vt:lpstr>Cambria Math</vt:lpstr>
      <vt:lpstr>Times New Roman</vt:lpstr>
      <vt:lpstr>Wingdings</vt:lpstr>
      <vt:lpstr>回顾</vt:lpstr>
      <vt:lpstr>Evaluation of Quantitative Precipitation Estimation from Model, Satellite and Radar</vt:lpstr>
      <vt:lpstr>PowerPoint 演示文稿</vt:lpstr>
      <vt:lpstr>PowerPoint 演示文稿</vt:lpstr>
      <vt:lpstr>Introduction</vt:lpstr>
      <vt:lpstr>PowerPoint 演示文稿</vt:lpstr>
      <vt:lpstr>Data</vt:lpstr>
      <vt:lpstr>Data</vt:lpstr>
      <vt:lpstr>Data</vt:lpstr>
      <vt:lpstr>Data</vt:lpstr>
      <vt:lpstr>Method</vt:lpstr>
      <vt:lpstr>PowerPoint 演示文稿</vt:lpstr>
      <vt:lpstr>Result Analyses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Conclusions</vt:lpstr>
      <vt:lpstr>Conclusions</vt:lpstr>
      <vt:lpstr>PowerPoint 演示文稿</vt:lpstr>
      <vt:lpstr>Acknowledgements</vt:lpstr>
      <vt:lpstr>References</vt:lpstr>
      <vt:lpstr>Thank you for listening!</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Analyses of Precipitation between Model, Estimates and Observation</dc:title>
  <dc:creator>范 崇星</dc:creator>
  <cp:lastModifiedBy>范 崇星</cp:lastModifiedBy>
  <cp:revision>97</cp:revision>
  <dcterms:created xsi:type="dcterms:W3CDTF">2018-09-09T18:22:51Z</dcterms:created>
  <dcterms:modified xsi:type="dcterms:W3CDTF">2018-09-25T15:54:51Z</dcterms:modified>
</cp:coreProperties>
</file>