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handoutMasterIdLst>
    <p:handoutMasterId r:id="rId32"/>
  </p:handoutMasterIdLst>
  <p:sldIdLst>
    <p:sldId id="271" r:id="rId2"/>
    <p:sldId id="269" r:id="rId3"/>
    <p:sldId id="268" r:id="rId4"/>
    <p:sldId id="272" r:id="rId5"/>
    <p:sldId id="274" r:id="rId6"/>
    <p:sldId id="280" r:id="rId7"/>
    <p:sldId id="281" r:id="rId8"/>
    <p:sldId id="282" r:id="rId9"/>
    <p:sldId id="283" r:id="rId10"/>
    <p:sldId id="302" r:id="rId11"/>
    <p:sldId id="297" r:id="rId12"/>
    <p:sldId id="284" r:id="rId13"/>
    <p:sldId id="285" r:id="rId14"/>
    <p:sldId id="298" r:id="rId15"/>
    <p:sldId id="286" r:id="rId16"/>
    <p:sldId id="287" r:id="rId17"/>
    <p:sldId id="275" r:id="rId18"/>
    <p:sldId id="276" r:id="rId19"/>
    <p:sldId id="278" r:id="rId20"/>
    <p:sldId id="299" r:id="rId21"/>
    <p:sldId id="300" r:id="rId22"/>
    <p:sldId id="289" r:id="rId23"/>
    <p:sldId id="290" r:id="rId24"/>
    <p:sldId id="291" r:id="rId25"/>
    <p:sldId id="293" r:id="rId26"/>
    <p:sldId id="294" r:id="rId27"/>
    <p:sldId id="295" r:id="rId28"/>
    <p:sldId id="301" r:id="rId29"/>
    <p:sldId id="273" r:id="rId3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5" autoAdjust="0"/>
    <p:restoredTop sz="64419" autoAdjust="0"/>
  </p:normalViewPr>
  <p:slideViewPr>
    <p:cSldViewPr snapToGrid="0">
      <p:cViewPr varScale="1">
        <p:scale>
          <a:sx n="55" d="100"/>
          <a:sy n="55" d="100"/>
        </p:scale>
        <p:origin x="1243" y="34"/>
      </p:cViewPr>
      <p:guideLst/>
    </p:cSldViewPr>
  </p:slideViewPr>
  <p:notesTextViewPr>
    <p:cViewPr>
      <p:scale>
        <a:sx n="1" d="1"/>
        <a:sy n="1" d="1"/>
      </p:scale>
      <p:origin x="0" y="0"/>
    </p:cViewPr>
  </p:notesTextViewPr>
  <p:notesViewPr>
    <p:cSldViewPr snapToGrid="0">
      <p:cViewPr varScale="1">
        <p:scale>
          <a:sx n="98" d="100"/>
          <a:sy n="98" d="100"/>
        </p:scale>
        <p:origin x="167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ey Rusincovitch" userId="c2430f47adc1a984" providerId="LiveId" clId="{CAD6B7C3-595F-4F27-AFA9-19DD2EC6EC74}"/>
    <pc:docChg chg="custSel delSld modNotesMaster modHandout">
      <pc:chgData name="Shelley Rusincovitch" userId="c2430f47adc1a984" providerId="LiveId" clId="{CAD6B7C3-595F-4F27-AFA9-19DD2EC6EC74}" dt="2019-01-10T16:08:46.614" v="4"/>
      <pc:docMkLst>
        <pc:docMk/>
      </pc:docMkLst>
    </pc:docChg>
  </pc:docChgLst>
  <pc:docChgLst>
    <pc:chgData name="Shelley Rusincovitch" userId="c2430f47adc1a984" providerId="LiveId" clId="{C58A0939-45F5-4B54-A9FD-FE79E2BDFDE2}"/>
    <pc:docChg chg="undo custSel addSld delSld modSld">
      <pc:chgData name="Shelley Rusincovitch" userId="c2430f47adc1a984" providerId="LiveId" clId="{C58A0939-45F5-4B54-A9FD-FE79E2BDFDE2}" dt="2019-01-18T14:59:54.934" v="114" actId="20577"/>
      <pc:docMkLst>
        <pc:docMk/>
      </pc:docMkLst>
      <pc:sldChg chg="modSp">
        <pc:chgData name="Shelley Rusincovitch" userId="c2430f47adc1a984" providerId="LiveId" clId="{C58A0939-45F5-4B54-A9FD-FE79E2BDFDE2}" dt="2019-01-18T14:59:54.934" v="114" actId="20577"/>
        <pc:sldMkLst>
          <pc:docMk/>
          <pc:sldMk cId="3339992308" sldId="256"/>
        </pc:sldMkLst>
        <pc:spChg chg="mod">
          <ac:chgData name="Shelley Rusincovitch" userId="c2430f47adc1a984" providerId="LiveId" clId="{C58A0939-45F5-4B54-A9FD-FE79E2BDFDE2}" dt="2019-01-18T14:59:54.934" v="114" actId="20577"/>
          <ac:spMkLst>
            <pc:docMk/>
            <pc:sldMk cId="3339992308" sldId="256"/>
            <ac:spMk id="3" creationId="{78099EDE-FBD5-4DD9-A601-562C54ECE72E}"/>
          </ac:spMkLst>
        </pc:spChg>
      </pc:sldChg>
      <pc:sldChg chg="modSp">
        <pc:chgData name="Shelley Rusincovitch" userId="c2430f47adc1a984" providerId="LiveId" clId="{C58A0939-45F5-4B54-A9FD-FE79E2BDFDE2}" dt="2019-01-18T14:58:43.998" v="99" actId="20577"/>
        <pc:sldMkLst>
          <pc:docMk/>
          <pc:sldMk cId="756579583" sldId="258"/>
        </pc:sldMkLst>
        <pc:spChg chg="mod">
          <ac:chgData name="Shelley Rusincovitch" userId="c2430f47adc1a984" providerId="LiveId" clId="{C58A0939-45F5-4B54-A9FD-FE79E2BDFDE2}" dt="2019-01-18T14:58:43.998" v="99" actId="20577"/>
          <ac:spMkLst>
            <pc:docMk/>
            <pc:sldMk cId="756579583" sldId="258"/>
            <ac:spMk id="2" creationId="{4E40D2A4-0D01-46A7-A85E-1ED8CA55FB6A}"/>
          </ac:spMkLst>
        </pc:spChg>
        <pc:spChg chg="mod">
          <ac:chgData name="Shelley Rusincovitch" userId="c2430f47adc1a984" providerId="LiveId" clId="{C58A0939-45F5-4B54-A9FD-FE79E2BDFDE2}" dt="2019-01-18T14:58:41.834" v="92" actId="20577"/>
          <ac:spMkLst>
            <pc:docMk/>
            <pc:sldMk cId="756579583" sldId="258"/>
            <ac:spMk id="4" creationId="{AE3BDA2C-AA1F-4A4C-B8B8-3909859097C7}"/>
          </ac:spMkLst>
        </pc:spChg>
      </pc:sldChg>
      <pc:sldChg chg="del">
        <pc:chgData name="Shelley Rusincovitch" userId="c2430f47adc1a984" providerId="LiveId" clId="{C58A0939-45F5-4B54-A9FD-FE79E2BDFDE2}" dt="2019-01-18T14:58:36.900" v="85" actId="2696"/>
        <pc:sldMkLst>
          <pc:docMk/>
          <pc:sldMk cId="248508311" sldId="260"/>
        </pc:sldMkLst>
      </pc:sldChg>
      <pc:sldChg chg="del">
        <pc:chgData name="Shelley Rusincovitch" userId="c2430f47adc1a984" providerId="LiveId" clId="{C58A0939-45F5-4B54-A9FD-FE79E2BDFDE2}" dt="2019-01-18T14:58:27.466" v="74" actId="2696"/>
        <pc:sldMkLst>
          <pc:docMk/>
          <pc:sldMk cId="2547843446" sldId="261"/>
        </pc:sldMkLst>
      </pc:sldChg>
      <pc:sldChg chg="modSp del">
        <pc:chgData name="Shelley Rusincovitch" userId="c2430f47adc1a984" providerId="LiveId" clId="{C58A0939-45F5-4B54-A9FD-FE79E2BDFDE2}" dt="2019-01-18T14:59:01.460" v="113" actId="2696"/>
        <pc:sldMkLst>
          <pc:docMk/>
          <pc:sldMk cId="2918780310" sldId="262"/>
        </pc:sldMkLst>
        <pc:spChg chg="mod">
          <ac:chgData name="Shelley Rusincovitch" userId="c2430f47adc1a984" providerId="LiveId" clId="{C58A0939-45F5-4B54-A9FD-FE79E2BDFDE2}" dt="2019-01-18T14:58:25.846" v="73" actId="6549"/>
          <ac:spMkLst>
            <pc:docMk/>
            <pc:sldMk cId="2918780310" sldId="262"/>
            <ac:spMk id="10" creationId="{45939B2F-D5BB-4D6C-8353-7EBA46012DC2}"/>
          </ac:spMkLst>
        </pc:spChg>
      </pc:sldChg>
      <pc:sldChg chg="del">
        <pc:chgData name="Shelley Rusincovitch" userId="c2430f47adc1a984" providerId="LiveId" clId="{C58A0939-45F5-4B54-A9FD-FE79E2BDFDE2}" dt="2019-01-18T14:58:30.480" v="77" actId="2696"/>
        <pc:sldMkLst>
          <pc:docMk/>
          <pc:sldMk cId="1171365876" sldId="263"/>
        </pc:sldMkLst>
      </pc:sldChg>
      <pc:sldChg chg="addSp delSp modSp add">
        <pc:chgData name="Shelley Rusincovitch" userId="c2430f47adc1a984" providerId="LiveId" clId="{C58A0939-45F5-4B54-A9FD-FE79E2BDFDE2}" dt="2019-01-18T14:58:57.995" v="112" actId="20577"/>
        <pc:sldMkLst>
          <pc:docMk/>
          <pc:sldMk cId="2544753162" sldId="263"/>
        </pc:sldMkLst>
        <pc:spChg chg="del">
          <ac:chgData name="Shelley Rusincovitch" userId="c2430f47adc1a984" providerId="LiveId" clId="{C58A0939-45F5-4B54-A9FD-FE79E2BDFDE2}" dt="2019-01-18T14:58:54.665" v="101"/>
          <ac:spMkLst>
            <pc:docMk/>
            <pc:sldMk cId="2544753162" sldId="263"/>
            <ac:spMk id="2" creationId="{B0FC1912-CA99-4971-B848-8D66926181A3}"/>
          </ac:spMkLst>
        </pc:spChg>
        <pc:spChg chg="del">
          <ac:chgData name="Shelley Rusincovitch" userId="c2430f47adc1a984" providerId="LiveId" clId="{C58A0939-45F5-4B54-A9FD-FE79E2BDFDE2}" dt="2019-01-18T14:58:54.665" v="101"/>
          <ac:spMkLst>
            <pc:docMk/>
            <pc:sldMk cId="2544753162" sldId="263"/>
            <ac:spMk id="3" creationId="{1F1A525C-6442-4C95-A7AB-F1D52AB7FF6A}"/>
          </ac:spMkLst>
        </pc:spChg>
        <pc:spChg chg="del">
          <ac:chgData name="Shelley Rusincovitch" userId="c2430f47adc1a984" providerId="LiveId" clId="{C58A0939-45F5-4B54-A9FD-FE79E2BDFDE2}" dt="2019-01-18T14:58:54.665" v="101"/>
          <ac:spMkLst>
            <pc:docMk/>
            <pc:sldMk cId="2544753162" sldId="263"/>
            <ac:spMk id="4" creationId="{60535B9C-D9AA-47C8-BB09-9356E3DDA904}"/>
          </ac:spMkLst>
        </pc:spChg>
        <pc:spChg chg="add mod">
          <ac:chgData name="Shelley Rusincovitch" userId="c2430f47adc1a984" providerId="LiveId" clId="{C58A0939-45F5-4B54-A9FD-FE79E2BDFDE2}" dt="2019-01-18T14:58:57.995" v="112" actId="20577"/>
          <ac:spMkLst>
            <pc:docMk/>
            <pc:sldMk cId="2544753162" sldId="263"/>
            <ac:spMk id="5" creationId="{3880C59B-4B77-4B98-99A8-005588F428E4}"/>
          </ac:spMkLst>
        </pc:spChg>
      </pc:sldChg>
      <pc:sldChg chg="del">
        <pc:chgData name="Shelley Rusincovitch" userId="c2430f47adc1a984" providerId="LiveId" clId="{C58A0939-45F5-4B54-A9FD-FE79E2BDFDE2}" dt="2019-01-18T14:58:33.906" v="82" actId="2696"/>
        <pc:sldMkLst>
          <pc:docMk/>
          <pc:sldMk cId="1919688572" sldId="264"/>
        </pc:sldMkLst>
      </pc:sldChg>
      <pc:sldChg chg="del">
        <pc:chgData name="Shelley Rusincovitch" userId="c2430f47adc1a984" providerId="LiveId" clId="{C58A0939-45F5-4B54-A9FD-FE79E2BDFDE2}" dt="2019-01-18T14:58:38.290" v="86" actId="2696"/>
        <pc:sldMkLst>
          <pc:docMk/>
          <pc:sldMk cId="153423123" sldId="265"/>
        </pc:sldMkLst>
      </pc:sldChg>
      <pc:sldChg chg="del">
        <pc:chgData name="Shelley Rusincovitch" userId="c2430f47adc1a984" providerId="LiveId" clId="{C58A0939-45F5-4B54-A9FD-FE79E2BDFDE2}" dt="2019-01-18T14:58:31.350" v="78" actId="2696"/>
        <pc:sldMkLst>
          <pc:docMk/>
          <pc:sldMk cId="2946438942" sldId="268"/>
        </pc:sldMkLst>
      </pc:sldChg>
      <pc:sldChg chg="del">
        <pc:chgData name="Shelley Rusincovitch" userId="c2430f47adc1a984" providerId="LiveId" clId="{C58A0939-45F5-4B54-A9FD-FE79E2BDFDE2}" dt="2019-01-18T14:58:28.497" v="75" actId="2696"/>
        <pc:sldMkLst>
          <pc:docMk/>
          <pc:sldMk cId="3236640914" sldId="270"/>
        </pc:sldMkLst>
      </pc:sldChg>
      <pc:sldChg chg="del">
        <pc:chgData name="Shelley Rusincovitch" userId="c2430f47adc1a984" providerId="LiveId" clId="{C58A0939-45F5-4B54-A9FD-FE79E2BDFDE2}" dt="2019-01-18T14:58:29.718" v="76" actId="2696"/>
        <pc:sldMkLst>
          <pc:docMk/>
          <pc:sldMk cId="3744691686" sldId="272"/>
        </pc:sldMkLst>
      </pc:sldChg>
      <pc:sldChg chg="del">
        <pc:chgData name="Shelley Rusincovitch" userId="c2430f47adc1a984" providerId="LiveId" clId="{C58A0939-45F5-4B54-A9FD-FE79E2BDFDE2}" dt="2019-01-18T14:58:38.840" v="87" actId="2696"/>
        <pc:sldMkLst>
          <pc:docMk/>
          <pc:sldMk cId="281986146" sldId="273"/>
        </pc:sldMkLst>
      </pc:sldChg>
      <pc:sldChg chg="del">
        <pc:chgData name="Shelley Rusincovitch" userId="c2430f47adc1a984" providerId="LiveId" clId="{C58A0939-45F5-4B54-A9FD-FE79E2BDFDE2}" dt="2019-01-18T14:58:31.903" v="79" actId="2696"/>
        <pc:sldMkLst>
          <pc:docMk/>
          <pc:sldMk cId="3742019178" sldId="274"/>
        </pc:sldMkLst>
      </pc:sldChg>
      <pc:sldChg chg="del">
        <pc:chgData name="Shelley Rusincovitch" userId="c2430f47adc1a984" providerId="LiveId" clId="{C58A0939-45F5-4B54-A9FD-FE79E2BDFDE2}" dt="2019-01-18T14:58:32.403" v="80" actId="2696"/>
        <pc:sldMkLst>
          <pc:docMk/>
          <pc:sldMk cId="1549714347" sldId="275"/>
        </pc:sldMkLst>
      </pc:sldChg>
      <pc:sldChg chg="del">
        <pc:chgData name="Shelley Rusincovitch" userId="c2430f47adc1a984" providerId="LiveId" clId="{C58A0939-45F5-4B54-A9FD-FE79E2BDFDE2}" dt="2019-01-18T14:58:32.963" v="81" actId="2696"/>
        <pc:sldMkLst>
          <pc:docMk/>
          <pc:sldMk cId="1906248706" sldId="276"/>
        </pc:sldMkLst>
      </pc:sldChg>
      <pc:sldChg chg="del">
        <pc:chgData name="Shelley Rusincovitch" userId="c2430f47adc1a984" providerId="LiveId" clId="{C58A0939-45F5-4B54-A9FD-FE79E2BDFDE2}" dt="2019-01-18T14:58:34.410" v="83" actId="2696"/>
        <pc:sldMkLst>
          <pc:docMk/>
          <pc:sldMk cId="241850594" sldId="277"/>
        </pc:sldMkLst>
      </pc:sldChg>
      <pc:sldChg chg="del">
        <pc:chgData name="Shelley Rusincovitch" userId="c2430f47adc1a984" providerId="LiveId" clId="{C58A0939-45F5-4B54-A9FD-FE79E2BDFDE2}" dt="2019-01-18T14:58:35.130" v="84" actId="2696"/>
        <pc:sldMkLst>
          <pc:docMk/>
          <pc:sldMk cId="497855110" sldId="278"/>
        </pc:sldMkLst>
      </pc:sldChg>
    </pc:docChg>
  </pc:docChgLst>
  <pc:docChgLst>
    <pc:chgData name="Shelley Rusincovitch" userId="c2430f47adc1a984" providerId="LiveId" clId="{7302FED7-4646-4FA6-B100-46F43DC7AE0A}"/>
    <pc:docChg chg="addSld modSld">
      <pc:chgData name="Shelley Rusincovitch" userId="c2430f47adc1a984" providerId="LiveId" clId="{7302FED7-4646-4FA6-B100-46F43DC7AE0A}" dt="2019-01-10T22:24:52.270" v="66" actId="20577"/>
      <pc:docMkLst>
        <pc:docMk/>
      </pc:docMkLst>
    </pc:docChg>
  </pc:docChgLst>
  <pc:docChgLst>
    <pc:chgData name="Shelley Rusincovitch" userId="c2430f47adc1a984" providerId="LiveId" clId="{C5C4FD9C-17E1-496A-BE13-FF636E0CBE06}"/>
    <pc:docChg chg="undo custSel addSld delSld modSld sldOrd modMainMaster">
      <pc:chgData name="Shelley Rusincovitch" userId="c2430f47adc1a984" providerId="LiveId" clId="{C5C4FD9C-17E1-496A-BE13-FF636E0CBE06}" dt="2019-01-07T22:13:38.568" v="2774" actId="20577"/>
      <pc:docMkLst>
        <pc:docMk/>
      </pc:docMkLst>
      <pc:sldChg chg="modSp">
        <pc:chgData name="Shelley Rusincovitch" userId="c2430f47adc1a984" providerId="LiveId" clId="{C5C4FD9C-17E1-496A-BE13-FF636E0CBE06}" dt="2019-01-07T16:46:05.811" v="60" actId="20577"/>
        <pc:sldMkLst>
          <pc:docMk/>
          <pc:sldMk cId="3339992308" sldId="256"/>
        </pc:sldMkLst>
        <pc:spChg chg="mod">
          <ac:chgData name="Shelley Rusincovitch" userId="c2430f47adc1a984" providerId="LiveId" clId="{C5C4FD9C-17E1-496A-BE13-FF636E0CBE06}" dt="2019-01-07T16:46:05.811" v="60" actId="20577"/>
          <ac:spMkLst>
            <pc:docMk/>
            <pc:sldMk cId="3339992308" sldId="256"/>
            <ac:spMk id="3" creationId="{78099EDE-FBD5-4DD9-A601-562C54ECE72E}"/>
          </ac:spMkLst>
        </pc:spChg>
      </pc:sldChg>
      <pc:sldChg chg="addSp modSp">
        <pc:chgData name="Shelley Rusincovitch" userId="c2430f47adc1a984" providerId="LiveId" clId="{C5C4FD9C-17E1-496A-BE13-FF636E0CBE06}" dt="2019-01-07T16:49:39.216" v="139" actId="20577"/>
        <pc:sldMkLst>
          <pc:docMk/>
          <pc:sldMk cId="756579583" sldId="258"/>
        </pc:sldMkLst>
        <pc:spChg chg="add mod">
          <ac:chgData name="Shelley Rusincovitch" userId="c2430f47adc1a984" providerId="LiveId" clId="{C5C4FD9C-17E1-496A-BE13-FF636E0CBE06}" dt="2019-01-07T16:49:39.216" v="139" actId="20577"/>
          <ac:spMkLst>
            <pc:docMk/>
            <pc:sldMk cId="756579583" sldId="258"/>
            <ac:spMk id="2" creationId="{4E40D2A4-0D01-46A7-A85E-1ED8CA55FB6A}"/>
          </ac:spMkLst>
        </pc:spChg>
        <pc:spChg chg="mod">
          <ac:chgData name="Shelley Rusincovitch" userId="c2430f47adc1a984" providerId="LiveId" clId="{C5C4FD9C-17E1-496A-BE13-FF636E0CBE06}" dt="2019-01-07T16:48:39.089" v="81" actId="20577"/>
          <ac:spMkLst>
            <pc:docMk/>
            <pc:sldMk cId="756579583" sldId="258"/>
            <ac:spMk id="4" creationId="{AE3BDA2C-AA1F-4A4C-B8B8-3909859097C7}"/>
          </ac:spMkLst>
        </pc:spChg>
      </pc:sldChg>
      <pc:sldMasterChg chg="addSp modSp modSldLayout">
        <pc:chgData name="Shelley Rusincovitch" userId="c2430f47adc1a984" providerId="LiveId" clId="{C5C4FD9C-17E1-496A-BE13-FF636E0CBE06}" dt="2019-01-07T21:29:17.925" v="2017" actId="1035"/>
        <pc:sldMasterMkLst>
          <pc:docMk/>
          <pc:sldMasterMk cId="2840691841" sldId="2147483660"/>
        </pc:sldMasterMkLst>
        <pc:picChg chg="add mod modCrop">
          <ac:chgData name="Shelley Rusincovitch" userId="c2430f47adc1a984" providerId="LiveId" clId="{C5C4FD9C-17E1-496A-BE13-FF636E0CBE06}" dt="2019-01-07T16:48:14.582" v="74" actId="1076"/>
          <ac:picMkLst>
            <pc:docMk/>
            <pc:sldMasterMk cId="2840691841" sldId="2147483660"/>
            <ac:picMk id="9" creationId="{03313AF7-2C78-4A52-BF34-3A1F97EC220A}"/>
          </ac:picMkLst>
        </pc:picChg>
        <pc:sldLayoutChg chg="addSp delSp modSp">
          <pc:chgData name="Shelley Rusincovitch" userId="c2430f47adc1a984" providerId="LiveId" clId="{C5C4FD9C-17E1-496A-BE13-FF636E0CBE06}" dt="2019-01-07T21:29:17.925" v="2017" actId="1035"/>
          <pc:sldLayoutMkLst>
            <pc:docMk/>
            <pc:sldMasterMk cId="2840691841" sldId="2147483660"/>
            <pc:sldLayoutMk cId="992946603" sldId="2147483664"/>
          </pc:sldLayoutMkLst>
          <pc:picChg chg="del">
            <ac:chgData name="Shelley Rusincovitch" userId="c2430f47adc1a984" providerId="LiveId" clId="{C5C4FD9C-17E1-496A-BE13-FF636E0CBE06}" dt="2019-01-07T21:28:52.492" v="1954" actId="478"/>
            <ac:picMkLst>
              <pc:docMk/>
              <pc:sldMasterMk cId="2840691841" sldId="2147483660"/>
              <pc:sldLayoutMk cId="992946603" sldId="2147483664"/>
              <ac:picMk id="6" creationId="{451F5154-D434-41B3-9D40-264BD460AA12}"/>
            </ac:picMkLst>
          </pc:picChg>
          <pc:picChg chg="del">
            <ac:chgData name="Shelley Rusincovitch" userId="c2430f47adc1a984" providerId="LiveId" clId="{C5C4FD9C-17E1-496A-BE13-FF636E0CBE06}" dt="2019-01-07T21:28:48.873" v="1953" actId="478"/>
            <ac:picMkLst>
              <pc:docMk/>
              <pc:sldMasterMk cId="2840691841" sldId="2147483660"/>
              <pc:sldLayoutMk cId="992946603" sldId="2147483664"/>
              <ac:picMk id="7" creationId="{9873DAFC-368B-4FC5-AF70-24464C6BC800}"/>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8" creationId="{62DC9F57-F039-45AC-B252-AC36A5F46978}"/>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0" creationId="{F136D3D0-0351-451C-9A03-AB76901B6D7C}"/>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1" creationId="{F1C3B84E-EEF8-46AA-A3A5-4B2658D30985}"/>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2" creationId="{0DF1ABBA-DDF5-4A44-9766-6A9E22DE57F4}"/>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3" creationId="{58FAB422-C8A9-443E-AB94-6DB55495530C}"/>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4" creationId="{857E6272-41B0-48FC-B7C8-4CC35439F6DD}"/>
            </ac:picMkLst>
          </pc:picChg>
        </pc:sldLayoutChg>
        <pc:sldLayoutChg chg="addSp delSp modSp">
          <pc:chgData name="Shelley Rusincovitch" userId="c2430f47adc1a984" providerId="LiveId" clId="{C5C4FD9C-17E1-496A-BE13-FF636E0CBE06}" dt="2019-01-07T21:29:08.658" v="1978" actId="1036"/>
          <pc:sldLayoutMkLst>
            <pc:docMk/>
            <pc:sldMasterMk cId="2840691841" sldId="2147483660"/>
            <pc:sldLayoutMk cId="4188456446" sldId="2147483665"/>
          </pc:sldLayoutMkLst>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7" creationId="{1FDFCF2A-F78E-4D4B-BDED-C84AB9996E52}"/>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0" creationId="{C4A4D7EA-DAB4-43FE-A4DC-9AE1393FF43B}"/>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2" creationId="{4A604DA1-CADB-4E66-BC64-964252648369}"/>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3" creationId="{7D8626AE-947D-4D0E-A02B-4B13DBBC0A96}"/>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4" creationId="{D0C03146-ECB1-4180-A576-1AD7FE40CB0A}"/>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5" creationId="{E59AB113-DF05-4AE6-9564-06EC1FAE704C}"/>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6" creationId="{5640D069-1AEB-448B-B4D3-3B80F34C74A0}"/>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7" creationId="{99476E41-65A3-4C82-AB90-DCC678B754D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5B94DC-03DB-4A49-93CF-AD57A44F32E0}"/>
              </a:ext>
            </a:extLst>
          </p:cNvPr>
          <p:cNvSpPr>
            <a:spLocks noGrp="1"/>
          </p:cNvSpPr>
          <p:nvPr>
            <p:ph type="hdr" sz="quarter"/>
          </p:nvPr>
        </p:nvSpPr>
        <p:spPr>
          <a:xfrm>
            <a:off x="0" y="0"/>
            <a:ext cx="4068339" cy="356768"/>
          </a:xfrm>
          <a:prstGeom prst="rect">
            <a:avLst/>
          </a:prstGeom>
        </p:spPr>
        <p:txBody>
          <a:bodyPr vert="horz" lIns="94229" tIns="47114" rIns="94229" bIns="47114" rtlCol="0"/>
          <a:lstStyle>
            <a:lvl1pPr algn="l">
              <a:defRPr sz="1200"/>
            </a:lvl1pPr>
          </a:lstStyle>
          <a:p>
            <a:endParaRPr lang="en-US"/>
          </a:p>
        </p:txBody>
      </p:sp>
      <p:sp>
        <p:nvSpPr>
          <p:cNvPr id="4" name="Footer Placeholder 3">
            <a:extLst>
              <a:ext uri="{FF2B5EF4-FFF2-40B4-BE49-F238E27FC236}">
                <a16:creationId xmlns:a16="http://schemas.microsoft.com/office/drawing/2014/main" id="{D35D3FA9-D3A3-49F2-ABA7-F10A129769B6}"/>
              </a:ext>
            </a:extLst>
          </p:cNvPr>
          <p:cNvSpPr>
            <a:spLocks noGrp="1"/>
          </p:cNvSpPr>
          <p:nvPr>
            <p:ph type="ftr" sz="quarter" idx="2"/>
          </p:nvPr>
        </p:nvSpPr>
        <p:spPr>
          <a:xfrm>
            <a:off x="0" y="6745708"/>
            <a:ext cx="4068339" cy="356767"/>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E28649-684E-40C6-8D5C-89D6E205841A}"/>
              </a:ext>
            </a:extLst>
          </p:cNvPr>
          <p:cNvSpPr>
            <a:spLocks noGrp="1"/>
          </p:cNvSpPr>
          <p:nvPr>
            <p:ph type="sldNum" sz="quarter" idx="3"/>
          </p:nvPr>
        </p:nvSpPr>
        <p:spPr>
          <a:xfrm>
            <a:off x="5318506" y="6745708"/>
            <a:ext cx="4068339" cy="356767"/>
          </a:xfrm>
          <a:prstGeom prst="rect">
            <a:avLst/>
          </a:prstGeom>
        </p:spPr>
        <p:txBody>
          <a:bodyPr vert="horz" lIns="94229" tIns="47114" rIns="94229" bIns="47114" rtlCol="0" anchor="b"/>
          <a:lstStyle>
            <a:lvl1pPr algn="r">
              <a:defRPr sz="1200"/>
            </a:lvl1pPr>
          </a:lstStyle>
          <a:p>
            <a:fld id="{F3864CB1-4A92-4A05-8E2A-389CA494FD18}" type="slidenum">
              <a:rPr lang="en-US" smtClean="0"/>
              <a:t>‹#›</a:t>
            </a:fld>
            <a:endParaRPr lang="en-US"/>
          </a:p>
        </p:txBody>
      </p:sp>
    </p:spTree>
    <p:extLst>
      <p:ext uri="{BB962C8B-B14F-4D97-AF65-F5344CB8AC3E}">
        <p14:creationId xmlns:p14="http://schemas.microsoft.com/office/powerpoint/2010/main" val="80288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3701FA4F-E39D-43F9-9258-C31888D95BE9}" type="datetimeFigureOut">
              <a:rPr lang="en-US" smtClean="0"/>
              <a:t>9/30/2021</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7BDFDB59-1B3F-45D0-B182-340F4C53FA99}" type="slidenum">
              <a:rPr lang="en-US" smtClean="0"/>
              <a:t>‹#›</a:t>
            </a:fld>
            <a:endParaRPr lang="en-US"/>
          </a:p>
        </p:txBody>
      </p:sp>
    </p:spTree>
    <p:extLst>
      <p:ext uri="{BB962C8B-B14F-4D97-AF65-F5344CB8AC3E}">
        <p14:creationId xmlns:p14="http://schemas.microsoft.com/office/powerpoint/2010/main" val="304371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Powered by Recurrent Neural Network (RNN) architectures with Long Short-Term Memory (LSTM) units, deep neural networks have achieved state-of-the-art results in several clinical prediction tasks.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a:t>
            </a:fld>
            <a:endParaRPr lang="en-US"/>
          </a:p>
        </p:txBody>
      </p:sp>
    </p:spTree>
    <p:extLst>
      <p:ext uri="{BB962C8B-B14F-4D97-AF65-F5344CB8AC3E}">
        <p14:creationId xmlns:p14="http://schemas.microsoft.com/office/powerpoint/2010/main" val="1953800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simplest approach to obtain a unified representation for a sequence, while preserving order, is to simply concatenate embeddings at every time step. However, in our case, this can lead to a very high-dimensional, “cursed” representation which is not suitable for learning and inference.</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12</a:t>
            </a:fld>
            <a:endParaRPr lang="en-US"/>
          </a:p>
        </p:txBody>
      </p:sp>
    </p:spTree>
    <p:extLst>
      <p:ext uri="{BB962C8B-B14F-4D97-AF65-F5344CB8AC3E}">
        <p14:creationId xmlns:p14="http://schemas.microsoft.com/office/powerpoint/2010/main" val="2620113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pseudocode to perform dense interpolation for a given sequence is shown in Algorithm 1.</a:t>
            </a:r>
          </a:p>
          <a:p>
            <a:pPr algn="l"/>
            <a:r>
              <a:rPr lang="en-US" sz="1800" b="0" i="0" u="none" strike="noStrike" baseline="0" dirty="0">
                <a:latin typeface="CMMI10"/>
              </a:rPr>
              <a:t>S</a:t>
            </a:r>
            <a:r>
              <a:rPr lang="en-US" sz="1800" b="0" i="0" u="none" strike="noStrike" baseline="0" dirty="0">
                <a:latin typeface="NimbusRomNo9L-Regu"/>
              </a:rPr>
              <a:t> the relative position of time step </a:t>
            </a:r>
            <a:r>
              <a:rPr lang="en-US" sz="1800" b="0" i="0" u="none" strike="noStrike" baseline="0" dirty="0">
                <a:latin typeface="CMMI10"/>
              </a:rPr>
              <a:t>t </a:t>
            </a:r>
            <a:r>
              <a:rPr lang="en-US" sz="1800" b="0" i="0" u="none" strike="noStrike" baseline="0" dirty="0">
                <a:latin typeface="NimbusRomNo9L-Regu"/>
              </a:rPr>
              <a:t>in the final representation </a:t>
            </a:r>
            <a:r>
              <a:rPr lang="en-US" sz="1800" b="0" i="0" u="none" strike="noStrike" baseline="0" dirty="0">
                <a:latin typeface="CMBX10"/>
              </a:rPr>
              <a:t>u</a:t>
            </a:r>
            <a:endParaRPr lang="en-US"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7BDFDB59-1B3F-45D0-B182-340F4C53FA99}" type="slidenum">
              <a:rPr lang="en-US" smtClean="0"/>
              <a:t>13</a:t>
            </a:fld>
            <a:endParaRPr lang="en-US"/>
          </a:p>
        </p:txBody>
      </p:sp>
    </p:spTree>
    <p:extLst>
      <p:ext uri="{BB962C8B-B14F-4D97-AF65-F5344CB8AC3E}">
        <p14:creationId xmlns:p14="http://schemas.microsoft.com/office/powerpoint/2010/main" val="319854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They visualize the dense interpolation process in Figure 2 for the toy case of </a:t>
            </a:r>
            <a:r>
              <a:rPr lang="en-US" sz="1800" b="0" i="0" u="none" strike="noStrike" baseline="0" dirty="0">
                <a:latin typeface="CMMI10"/>
              </a:rPr>
              <a:t>T </a:t>
            </a:r>
            <a:r>
              <a:rPr lang="en-US" sz="1800" b="0" i="0" u="none" strike="noStrike" baseline="0" dirty="0">
                <a:latin typeface="CMR10"/>
              </a:rPr>
              <a:t>= 5</a:t>
            </a:r>
            <a:r>
              <a:rPr lang="en-US" sz="1800" b="0" i="0" u="none" strike="noStrike" baseline="0" dirty="0">
                <a:latin typeface="CMMI10"/>
              </a:rPr>
              <a:t>;M </a:t>
            </a:r>
            <a:r>
              <a:rPr lang="en-US" sz="1800" b="0" i="0" u="none" strike="noStrike" baseline="0" dirty="0">
                <a:latin typeface="CMR10"/>
              </a:rPr>
              <a:t>= 3</a:t>
            </a:r>
            <a:endParaRPr lang="en-US" sz="1800" b="0" i="0" u="none" strike="noStrike" baseline="0" dirty="0">
              <a:latin typeface="NimbusRomNo9L-Regu"/>
            </a:endParaRPr>
          </a:p>
          <a:p>
            <a:pPr algn="l"/>
            <a:r>
              <a:rPr lang="en-US" sz="1800" b="0" i="0" u="none" strike="noStrike" baseline="0" dirty="0">
                <a:latin typeface="NimbusRomNo9L-Regu"/>
              </a:rPr>
              <a:t>The larger weights in </a:t>
            </a:r>
            <a:r>
              <a:rPr lang="en-US" sz="1800" b="0" i="0" u="none" strike="noStrike" baseline="0" dirty="0">
                <a:latin typeface="CMMI10"/>
              </a:rPr>
              <a:t>w </a:t>
            </a:r>
            <a:r>
              <a:rPr lang="en-US" sz="1800" b="0" i="0" u="none" strike="noStrike" baseline="0" dirty="0">
                <a:latin typeface="NimbusRomNo9L-Regu"/>
              </a:rPr>
              <a:t>are indicated by darker edges while the lighter edges indicates lesser influence. </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14</a:t>
            </a:fld>
            <a:endParaRPr lang="en-US"/>
          </a:p>
        </p:txBody>
      </p:sp>
    </p:spTree>
    <p:extLst>
      <p:ext uri="{BB962C8B-B14F-4D97-AF65-F5344CB8AC3E}">
        <p14:creationId xmlns:p14="http://schemas.microsoft.com/office/powerpoint/2010/main" val="1842006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dirty="0"/>
              <a:t>After obtaining a single vector representation from dense interpolation, </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15</a:t>
            </a:fld>
            <a:endParaRPr lang="en-US"/>
          </a:p>
        </p:txBody>
      </p:sp>
    </p:spTree>
    <p:extLst>
      <p:ext uri="{BB962C8B-B14F-4D97-AF65-F5344CB8AC3E}">
        <p14:creationId xmlns:p14="http://schemas.microsoft.com/office/powerpoint/2010/main" val="241958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dirty="0"/>
              <a:t>After obtaining a single vector representation from dense interpolation, </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16</a:t>
            </a:fld>
            <a:endParaRPr lang="en-US"/>
          </a:p>
        </p:txBody>
      </p:sp>
    </p:spTree>
    <p:extLst>
      <p:ext uri="{BB962C8B-B14F-4D97-AF65-F5344CB8AC3E}">
        <p14:creationId xmlns:p14="http://schemas.microsoft.com/office/powerpoint/2010/main" val="2352590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They use the cohort of </a:t>
            </a:r>
            <a:r>
              <a:rPr lang="en-US" sz="1800" b="0" i="0" u="none" strike="noStrike" baseline="0" dirty="0">
                <a:latin typeface="CMR10"/>
              </a:rPr>
              <a:t>33798 </a:t>
            </a:r>
            <a:r>
              <a:rPr lang="en-US" sz="1800" b="0" i="0" u="none" strike="noStrike" baseline="0" dirty="0">
                <a:latin typeface="NimbusRomNo9L-Regu"/>
              </a:rPr>
              <a:t>unique patients with a total of </a:t>
            </a:r>
            <a:r>
              <a:rPr lang="en-US" sz="1800" b="0" i="0" u="none" strike="noStrike" baseline="0" dirty="0">
                <a:latin typeface="CMR10"/>
              </a:rPr>
              <a:t>42276 </a:t>
            </a:r>
            <a:r>
              <a:rPr lang="en-US" sz="1800" b="0" i="0" u="none" strike="noStrike" baseline="0" dirty="0">
                <a:latin typeface="NimbusRomNo9L-Regu"/>
              </a:rPr>
              <a:t>hospital admissions and ICU stays.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17</a:t>
            </a:fld>
            <a:endParaRPr lang="en-US"/>
          </a:p>
        </p:txBody>
      </p:sp>
    </p:spTree>
    <p:extLst>
      <p:ext uri="{BB962C8B-B14F-4D97-AF65-F5344CB8AC3E}">
        <p14:creationId xmlns:p14="http://schemas.microsoft.com/office/powerpoint/2010/main" val="412531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In Hospital Mortality is defined as the outcome of whether a patient dies during the period of hospital admission or lives to be discharged.</a:t>
            </a:r>
          </a:p>
          <a:p>
            <a:pPr algn="l"/>
            <a:endParaRPr lang="en-US" sz="1800" b="0" i="0" u="none" strike="noStrike" baseline="0" dirty="0">
              <a:latin typeface="NimbusRomNo9L-Regu"/>
            </a:endParaRPr>
          </a:p>
          <a:p>
            <a:pPr algn="l"/>
            <a:r>
              <a:rPr lang="en-US" sz="4000" b="1" dirty="0"/>
              <a:t>Decompensation </a:t>
            </a:r>
            <a:r>
              <a:rPr lang="en-US" sz="1800" b="0" i="0" u="none" strike="noStrike" baseline="0" dirty="0">
                <a:latin typeface="NimbusRomNo9L-Regu"/>
              </a:rPr>
              <a:t>requires prediction at each time-step. True decompensation labels were curated based on occurrence of patient’s DOD within the next </a:t>
            </a:r>
            <a:r>
              <a:rPr lang="en-US" sz="1800" b="0" i="0" u="none" strike="noStrike" baseline="0" dirty="0">
                <a:latin typeface="CMR10"/>
              </a:rPr>
              <a:t>24 </a:t>
            </a:r>
            <a:r>
              <a:rPr lang="en-US" sz="1800" b="0" i="0" u="none" strike="noStrike" baseline="0" dirty="0">
                <a:latin typeface="NimbusRomNo9L-Regu"/>
              </a:rPr>
              <a:t>hours,</a:t>
            </a:r>
          </a:p>
          <a:p>
            <a:pPr algn="l"/>
            <a:endParaRPr lang="en-US"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7BDFDB59-1B3F-45D0-B182-340F4C53FA99}" type="slidenum">
              <a:rPr lang="en-US" smtClean="0"/>
              <a:t>18</a:t>
            </a:fld>
            <a:endParaRPr lang="en-US"/>
          </a:p>
        </p:txBody>
      </p:sp>
    </p:spTree>
    <p:extLst>
      <p:ext uri="{BB962C8B-B14F-4D97-AF65-F5344CB8AC3E}">
        <p14:creationId xmlns:p14="http://schemas.microsoft.com/office/powerpoint/2010/main" val="1840259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These true range of values were then transformed into ten buckets to repose this into a classification task, namely: a bucket for less than a day, seven one day long buckets for each day of the 1st week, and two outlier buckets-one for stays more than a week but less than two weeks, and one for stays greater than two weeks</a:t>
            </a:r>
          </a:p>
          <a:p>
            <a:pPr algn="l"/>
            <a:endParaRPr lang="en-US" sz="1800" b="0" i="0" u="none" strike="noStrike" baseline="0" dirty="0">
              <a:latin typeface="NimbusRomNo9L-Regu"/>
            </a:endParaRPr>
          </a:p>
          <a:p>
            <a:pPr algn="l"/>
            <a:r>
              <a:rPr lang="en-US" sz="1200" b="0" i="0" u="none" strike="noStrike" baseline="0" dirty="0">
                <a:latin typeface="NimbusRomNo9L-Regu"/>
              </a:rPr>
              <a:t>The benchmark dataset deals with </a:t>
            </a:r>
            <a:r>
              <a:rPr lang="en-US" sz="1200" b="0" i="0" u="none" strike="noStrike" baseline="0" dirty="0">
                <a:latin typeface="CMR10"/>
              </a:rPr>
              <a:t>25 </a:t>
            </a:r>
            <a:r>
              <a:rPr lang="en-US" sz="1200" b="0" i="0" u="none" strike="noStrike" baseline="0" dirty="0">
                <a:latin typeface="NimbusRomNo9L-Regu"/>
              </a:rPr>
              <a:t>disease conditions of which </a:t>
            </a:r>
            <a:r>
              <a:rPr lang="en-US" sz="1200" b="0" i="0" u="none" strike="noStrike" baseline="0" dirty="0">
                <a:latin typeface="CMR10"/>
              </a:rPr>
              <a:t>12 </a:t>
            </a:r>
            <a:r>
              <a:rPr lang="en-US" sz="1200" b="0" i="0" u="none" strike="noStrike" baseline="0" dirty="0">
                <a:latin typeface="NimbusRomNo9L-Regu"/>
              </a:rPr>
              <a:t>are critical such as respiratory/renal failure, </a:t>
            </a:r>
            <a:r>
              <a:rPr lang="en-US" sz="1200" b="0" i="0" u="none" strike="noStrike" baseline="0" dirty="0">
                <a:latin typeface="CMR10"/>
              </a:rPr>
              <a:t>8 </a:t>
            </a:r>
            <a:r>
              <a:rPr lang="en-US" sz="1200" b="0" i="0" u="none" strike="noStrike" baseline="0" dirty="0">
                <a:latin typeface="NimbusRomNo9L-Regu"/>
              </a:rPr>
              <a:t>conditions are chronic such as diabetes, atherosclerosis, and </a:t>
            </a:r>
            <a:r>
              <a:rPr lang="en-US" sz="1200" b="0" i="0" u="none" strike="noStrike" baseline="0" dirty="0">
                <a:latin typeface="CMR10"/>
              </a:rPr>
              <a:t>5 </a:t>
            </a:r>
            <a:r>
              <a:rPr lang="en-US" sz="1200" b="0" i="0" u="none" strike="noStrike" baseline="0" dirty="0">
                <a:latin typeface="NimbusRomNo9L-Regu"/>
              </a:rPr>
              <a:t>are ’mixed’ conditions such as liver infections. Typically, a patient is diagnosed with multiple conditions and hence this can be posed as a multi-label classification problem.</a:t>
            </a:r>
            <a:endParaRPr lang="en-US" dirty="0"/>
          </a:p>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19</a:t>
            </a:fld>
            <a:endParaRPr lang="en-US"/>
          </a:p>
        </p:txBody>
      </p:sp>
    </p:spTree>
    <p:extLst>
      <p:ext uri="{BB962C8B-B14F-4D97-AF65-F5344CB8AC3E}">
        <p14:creationId xmlns:p14="http://schemas.microsoft.com/office/powerpoint/2010/main" val="1032134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In order to solve the benchmark tasks with </a:t>
            </a:r>
            <a:r>
              <a:rPr lang="en-US" sz="1800" b="0" i="0" u="none" strike="noStrike" baseline="0" dirty="0" err="1">
                <a:latin typeface="NimbusRomNo9L-ReguItal"/>
              </a:rPr>
              <a:t>SAnD</a:t>
            </a:r>
            <a:r>
              <a:rPr lang="en-US" sz="1800" b="0" i="0" u="none" strike="noStrike" baseline="0" dirty="0">
                <a:latin typeface="NimbusRomNo9L-Regu"/>
              </a:rPr>
              <a:t>, need to make a few key parameter choices for effective modeling.</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20</a:t>
            </a:fld>
            <a:endParaRPr lang="en-US"/>
          </a:p>
        </p:txBody>
      </p:sp>
    </p:spTree>
    <p:extLst>
      <p:ext uri="{BB962C8B-B14F-4D97-AF65-F5344CB8AC3E}">
        <p14:creationId xmlns:p14="http://schemas.microsoft.com/office/powerpoint/2010/main" val="977028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correspond to the losses for the four tasks.</a:t>
            </a:r>
          </a:p>
          <a:p>
            <a:pPr algn="l"/>
            <a:endParaRPr lang="en-US" sz="1800" b="0" i="0" u="none" strike="noStrike" baseline="0" dirty="0">
              <a:latin typeface="NimbusRomNo9L-Regu"/>
            </a:endParaRPr>
          </a:p>
          <a:p>
            <a:pPr algn="l"/>
            <a:r>
              <a:rPr lang="en-US" sz="1800" b="0" i="0" u="none" strike="noStrike" baseline="0" dirty="0">
                <a:latin typeface="NimbusRomNo9L-Regu"/>
              </a:rPr>
              <a:t>Our approach allows the use of different mask sizes and interpolation factors for each task, but requires the use of the same </a:t>
            </a:r>
            <a:r>
              <a:rPr lang="en-US" sz="1800" b="0" i="0" u="none" strike="noStrike" baseline="0" dirty="0">
                <a:latin typeface="CMMI10"/>
              </a:rPr>
              <a:t>N</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21</a:t>
            </a:fld>
            <a:endParaRPr lang="en-US"/>
          </a:p>
        </p:txBody>
      </p:sp>
    </p:spTree>
    <p:extLst>
      <p:ext uri="{BB962C8B-B14F-4D97-AF65-F5344CB8AC3E}">
        <p14:creationId xmlns:p14="http://schemas.microsoft.com/office/powerpoint/2010/main" val="309694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Recently, architectures which are based solely on attention mechanisms have shown remarkable success in transduction tasks</a:t>
            </a:r>
          </a:p>
          <a:p>
            <a:pPr algn="l"/>
            <a:r>
              <a:rPr lang="en-US" sz="1800" b="0" i="0" u="none" strike="noStrike" baseline="0" dirty="0">
                <a:latin typeface="NimbusRomNo9L-Regu"/>
              </a:rPr>
              <a:t>in NLP, while being computationally superior. </a:t>
            </a:r>
          </a:p>
        </p:txBody>
      </p:sp>
      <p:sp>
        <p:nvSpPr>
          <p:cNvPr id="4" name="Slide Number Placeholder 3"/>
          <p:cNvSpPr>
            <a:spLocks noGrp="1"/>
          </p:cNvSpPr>
          <p:nvPr>
            <p:ph type="sldNum" sz="quarter" idx="5"/>
          </p:nvPr>
        </p:nvSpPr>
        <p:spPr/>
        <p:txBody>
          <a:bodyPr/>
          <a:lstStyle/>
          <a:p>
            <a:fld id="{7BDFDB59-1B3F-45D0-B182-340F4C53FA99}" type="slidenum">
              <a:rPr lang="en-US" smtClean="0"/>
              <a:t>3</a:t>
            </a:fld>
            <a:endParaRPr lang="en-US"/>
          </a:p>
        </p:txBody>
      </p:sp>
    </p:spTree>
    <p:extLst>
      <p:ext uri="{BB962C8B-B14F-4D97-AF65-F5344CB8AC3E}">
        <p14:creationId xmlns:p14="http://schemas.microsoft.com/office/powerpoint/2010/main" val="2318801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evaluate the proposed </a:t>
            </a:r>
            <a:r>
              <a:rPr lang="en-US" sz="1800" b="0" i="0" u="none" strike="noStrike" baseline="0" dirty="0" err="1">
                <a:latin typeface="NimbusRomNo9L-ReguItal"/>
              </a:rPr>
              <a:t>SAnD</a:t>
            </a:r>
            <a:r>
              <a:rPr lang="en-US" sz="1800" b="0" i="0" u="none" strike="noStrike" baseline="0" dirty="0">
                <a:latin typeface="NimbusRomNo9L-ReguItal"/>
              </a:rPr>
              <a:t> </a:t>
            </a:r>
            <a:r>
              <a:rPr lang="en-US" sz="1800" b="0" i="0" u="none" strike="noStrike" baseline="0" dirty="0">
                <a:latin typeface="NimbusRomNo9L-Regu"/>
              </a:rPr>
              <a:t>framework on the benchmark tasks and present comparisons to the </a:t>
            </a:r>
            <a:r>
              <a:rPr lang="en-US" sz="1800" b="0" i="0" u="none" strike="noStrike" baseline="0" dirty="0" err="1">
                <a:latin typeface="NimbusRomNo9L-Regu"/>
              </a:rPr>
              <a:t>stateof</a:t>
            </a:r>
            <a:r>
              <a:rPr lang="en-US" sz="1800" b="0" i="0" u="none" strike="noStrike" baseline="0" dirty="0">
                <a:latin typeface="NimbusRomNo9L-Regu"/>
              </a:rPr>
              <a:t>-the-art RNNs based on LSTM and baseline logistic regression (LR) with hand-engineered features.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22</a:t>
            </a:fld>
            <a:endParaRPr lang="en-US"/>
          </a:p>
        </p:txBody>
      </p:sp>
    </p:spTree>
    <p:extLst>
      <p:ext uri="{BB962C8B-B14F-4D97-AF65-F5344CB8AC3E}">
        <p14:creationId xmlns:p14="http://schemas.microsoft.com/office/powerpoint/2010/main" val="146497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23</a:t>
            </a:fld>
            <a:endParaRPr lang="en-US"/>
          </a:p>
        </p:txBody>
      </p:sp>
    </p:spTree>
    <p:extLst>
      <p:ext uri="{BB962C8B-B14F-4D97-AF65-F5344CB8AC3E}">
        <p14:creationId xmlns:p14="http://schemas.microsoft.com/office/powerpoint/2010/main" val="201014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24</a:t>
            </a:fld>
            <a:endParaRPr lang="en-US"/>
          </a:p>
        </p:txBody>
      </p:sp>
    </p:spTree>
    <p:extLst>
      <p:ext uri="{BB962C8B-B14F-4D97-AF65-F5344CB8AC3E}">
        <p14:creationId xmlns:p14="http://schemas.microsoft.com/office/powerpoint/2010/main" val="3470324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2124"/>
                </a:solidFill>
                <a:effectLst/>
                <a:latin typeface="Roboto" panose="02000000000000000000" pitchFamily="2" charset="0"/>
              </a:rPr>
              <a:t>sensitivity identifies the rate at which observations from the positive class are correctly predicted.</a:t>
            </a:r>
            <a:r>
              <a:rPr lang="en-US" b="0" i="0" dirty="0">
                <a:solidFill>
                  <a:srgbClr val="202124"/>
                </a:solidFill>
                <a:effectLst/>
                <a:latin typeface="Roboto" panose="02000000000000000000" pitchFamily="2" charset="0"/>
              </a:rPr>
              <a:t> </a:t>
            </a:r>
          </a:p>
          <a:p>
            <a:pPr algn="l"/>
            <a:r>
              <a:rPr lang="en-US" b="0" i="0" dirty="0">
                <a:solidFill>
                  <a:srgbClr val="202124"/>
                </a:solidFill>
                <a:effectLst/>
                <a:latin typeface="Roboto" panose="02000000000000000000" pitchFamily="2" charset="0"/>
              </a:rPr>
              <a:t>precision indicates the rate at which positive predictions are correct.</a:t>
            </a:r>
            <a:endParaRPr lang="en-US" b="0" dirty="0"/>
          </a:p>
        </p:txBody>
      </p:sp>
      <p:sp>
        <p:nvSpPr>
          <p:cNvPr id="4" name="Slide Number Placeholder 3"/>
          <p:cNvSpPr>
            <a:spLocks noGrp="1"/>
          </p:cNvSpPr>
          <p:nvPr>
            <p:ph type="sldNum" sz="quarter" idx="5"/>
          </p:nvPr>
        </p:nvSpPr>
        <p:spPr/>
        <p:txBody>
          <a:bodyPr/>
          <a:lstStyle/>
          <a:p>
            <a:fld id="{7BDFDB59-1B3F-45D0-B182-340F4C53FA99}" type="slidenum">
              <a:rPr lang="en-US" smtClean="0"/>
              <a:t>25</a:t>
            </a:fld>
            <a:endParaRPr lang="en-US"/>
          </a:p>
        </p:txBody>
      </p:sp>
    </p:spTree>
    <p:extLst>
      <p:ext uri="{BB962C8B-B14F-4D97-AF65-F5344CB8AC3E}">
        <p14:creationId xmlns:p14="http://schemas.microsoft.com/office/powerpoint/2010/main" val="1986697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 under Receiver Operator Curve (AUROC)</a:t>
            </a:r>
          </a:p>
          <a:p>
            <a:r>
              <a:rPr lang="en-US" dirty="0"/>
              <a:t>Area under Precision-Recall Curve (AUPRC) </a:t>
            </a:r>
          </a:p>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26</a:t>
            </a:fld>
            <a:endParaRPr lang="en-US"/>
          </a:p>
        </p:txBody>
      </p:sp>
    </p:spTree>
    <p:extLst>
      <p:ext uri="{BB962C8B-B14F-4D97-AF65-F5344CB8AC3E}">
        <p14:creationId xmlns:p14="http://schemas.microsoft.com/office/powerpoint/2010/main" val="664642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27</a:t>
            </a:fld>
            <a:endParaRPr lang="en-US"/>
          </a:p>
        </p:txBody>
      </p:sp>
    </p:spTree>
    <p:extLst>
      <p:ext uri="{BB962C8B-B14F-4D97-AF65-F5344CB8AC3E}">
        <p14:creationId xmlns:p14="http://schemas.microsoft.com/office/powerpoint/2010/main" val="2878170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produces the best performance in almost all cases, with respect to all the evaluation metrics.</a:t>
            </a:r>
          </a:p>
          <a:p>
            <a:pPr algn="l"/>
            <a:endParaRPr lang="en-US" sz="1800" b="0" i="0" u="none" strike="noStrike" baseline="0" dirty="0">
              <a:latin typeface="NimbusRomNo9L-Regu"/>
            </a:endParaRPr>
          </a:p>
          <a:p>
            <a:pPr algn="l"/>
            <a:r>
              <a:rPr lang="en-US" sz="1800" b="0" i="0" u="none" strike="noStrike" baseline="0" dirty="0">
                <a:latin typeface="NimbusRomNo9L-Regu"/>
              </a:rPr>
              <a:t>Interestingly, in the multi-task case, the best results for phenotyping were obtained with a much lower mask size (</a:t>
            </a:r>
            <a:r>
              <a:rPr lang="en-US" sz="1800" b="0" i="0" u="none" strike="noStrike" baseline="0" dirty="0">
                <a:latin typeface="CMR10"/>
              </a:rPr>
              <a:t>72</a:t>
            </a:r>
            <a:r>
              <a:rPr lang="en-US" sz="1800" b="0" i="0" u="none" strike="noStrike" baseline="0" dirty="0">
                <a:latin typeface="NimbusRomNo9L-Regu"/>
              </a:rPr>
              <a:t>), thereby making the training more efficient.</a:t>
            </a:r>
          </a:p>
          <a:p>
            <a:pPr algn="l"/>
            <a:r>
              <a:rPr lang="en-US" sz="1800" b="0" i="0" u="none" strike="noStrike" baseline="0" dirty="0">
                <a:latin typeface="NimbusRomNo9L-Regu"/>
              </a:rPr>
              <a:t>The set of hyperparameters were set at batch size = </a:t>
            </a:r>
            <a:r>
              <a:rPr lang="en-US" sz="1800" b="0" i="0" u="none" strike="noStrike" baseline="0" dirty="0">
                <a:latin typeface="CMR10"/>
              </a:rPr>
              <a:t>128</a:t>
            </a:r>
            <a:r>
              <a:rPr lang="en-US" sz="1800" b="0" i="0" u="none" strike="noStrike" baseline="0" dirty="0">
                <a:latin typeface="NimbusRomNo9L-Regu"/>
              </a:rPr>
              <a:t>, learning rate = </a:t>
            </a:r>
            <a:r>
              <a:rPr lang="en-US" sz="1800" b="0" i="0" u="none" strike="noStrike" baseline="0" dirty="0">
                <a:latin typeface="CMR10"/>
              </a:rPr>
              <a:t>0</a:t>
            </a:r>
            <a:r>
              <a:rPr lang="en-US" sz="1800" b="0" i="0" u="none" strike="noStrike" baseline="0" dirty="0">
                <a:latin typeface="CMMI10"/>
              </a:rPr>
              <a:t>:</a:t>
            </a:r>
            <a:r>
              <a:rPr lang="en-US" sz="1800" b="0" i="0" u="none" strike="noStrike" baseline="0" dirty="0">
                <a:latin typeface="CMR10"/>
              </a:rPr>
              <a:t>0001</a:t>
            </a:r>
            <a:r>
              <a:rPr lang="en-US" sz="1800" b="0" i="0" u="none" strike="noStrike" baseline="0" dirty="0">
                <a:latin typeface="NimbusRomNo9L-Regu"/>
              </a:rPr>
              <a:t>, </a:t>
            </a:r>
            <a:r>
              <a:rPr lang="en-US" sz="1800" b="0" i="0" u="none" strike="noStrike" baseline="0" dirty="0">
                <a:latin typeface="CMMI10"/>
              </a:rPr>
              <a:t>N </a:t>
            </a:r>
            <a:r>
              <a:rPr lang="en-US" sz="1800" b="0" i="0" u="none" strike="noStrike" baseline="0" dirty="0">
                <a:latin typeface="CMR10"/>
              </a:rPr>
              <a:t>= 2</a:t>
            </a:r>
            <a:r>
              <a:rPr lang="en-US" sz="1800" b="0" i="0" u="none" strike="noStrike" baseline="0" dirty="0">
                <a:latin typeface="NimbusRomNo9L-Regu"/>
              </a:rPr>
              <a:t>, </a:t>
            </a:r>
            <a:r>
              <a:rPr lang="en-US" sz="1800" b="0" i="0" u="none" strike="noStrike" baseline="0" dirty="0">
                <a:latin typeface="CMMI10"/>
              </a:rPr>
              <a:t>M </a:t>
            </a:r>
            <a:r>
              <a:rPr lang="en-US" sz="1800" b="0" i="0" u="none" strike="noStrike" baseline="0" dirty="0">
                <a:latin typeface="CMR10"/>
              </a:rPr>
              <a:t>= 36 </a:t>
            </a:r>
            <a:r>
              <a:rPr lang="en-US" sz="1800" b="0" i="0" u="none" strike="noStrike" baseline="0" dirty="0">
                <a:latin typeface="NimbusRomNo9L-Regu"/>
              </a:rPr>
              <a:t>for phenotyping and </a:t>
            </a:r>
            <a:r>
              <a:rPr lang="en-US" sz="1800" b="0" i="0" u="none" strike="noStrike" baseline="0" dirty="0">
                <a:latin typeface="CMMI10"/>
              </a:rPr>
              <a:t>M </a:t>
            </a:r>
            <a:r>
              <a:rPr lang="en-US" sz="1800" b="0" i="0" u="none" strike="noStrike" baseline="0" dirty="0">
                <a:latin typeface="CMR10"/>
              </a:rPr>
              <a:t>= 12 </a:t>
            </a:r>
            <a:r>
              <a:rPr lang="en-US" sz="1800" b="0" i="0" u="none" strike="noStrike" baseline="0" dirty="0">
                <a:latin typeface="NimbusRomNo9L-Regu"/>
              </a:rPr>
              <a:t>for the other three cases.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28</a:t>
            </a:fld>
            <a:endParaRPr lang="en-US"/>
          </a:p>
        </p:txBody>
      </p:sp>
    </p:spTree>
    <p:extLst>
      <p:ext uri="{BB962C8B-B14F-4D97-AF65-F5344CB8AC3E}">
        <p14:creationId xmlns:p14="http://schemas.microsoft.com/office/powerpoint/2010/main" val="25772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5</a:t>
            </a:fld>
            <a:endParaRPr lang="en-US"/>
          </a:p>
        </p:txBody>
      </p:sp>
    </p:spTree>
    <p:extLst>
      <p:ext uri="{BB962C8B-B14F-4D97-AF65-F5344CB8AC3E}">
        <p14:creationId xmlns:p14="http://schemas.microsoft.com/office/powerpoint/2010/main" val="287621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To this end, we employ a </a:t>
            </a:r>
            <a:r>
              <a:rPr lang="en-US" sz="1800" b="0" i="0" u="none" strike="noStrike" baseline="0" dirty="0">
                <a:latin typeface="CMR10"/>
              </a:rPr>
              <a:t>1</a:t>
            </a:r>
            <a:r>
              <a:rPr lang="en-US" sz="1800" b="0" i="0" u="none" strike="noStrike" baseline="0" dirty="0">
                <a:latin typeface="NimbusRomNo9L-Regu"/>
              </a:rPr>
              <a:t>D convolutional layer to obtain the </a:t>
            </a:r>
            <a:r>
              <a:rPr lang="en-US" sz="1800" b="0" i="0" u="none" strike="noStrike" baseline="0" dirty="0">
                <a:latin typeface="CMMI10"/>
              </a:rPr>
              <a:t>d</a:t>
            </a:r>
            <a:r>
              <a:rPr lang="en-US" sz="1800" b="0" i="0" u="none" strike="noStrike" baseline="0" dirty="0">
                <a:latin typeface="NimbusRomNo9L-Regu"/>
              </a:rPr>
              <a:t>-dimensional (</a:t>
            </a:r>
            <a:r>
              <a:rPr lang="en-US" sz="1800" b="0" i="0" u="none" strike="noStrike" baseline="0" dirty="0">
                <a:latin typeface="CMMI10"/>
              </a:rPr>
              <a:t>d &gt; R</a:t>
            </a:r>
            <a:r>
              <a:rPr lang="en-US" sz="1800" b="0" i="0" u="none" strike="noStrike" baseline="0" dirty="0">
                <a:latin typeface="NimbusRomNo9L-Regu"/>
              </a:rPr>
              <a:t>) embeddings for each </a:t>
            </a:r>
            <a:r>
              <a:rPr lang="en-US" sz="1800" b="0" i="0" u="none" strike="noStrike" baseline="0" dirty="0">
                <a:latin typeface="CMMI10"/>
              </a:rPr>
              <a:t>t</a:t>
            </a:r>
            <a:r>
              <a:rPr lang="en-US" sz="1800" b="0" i="0" u="none" strike="noStrike" baseline="0" dirty="0">
                <a:latin typeface="NimbusRomNo9L-Regu"/>
              </a:rPr>
              <a:t>.</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6</a:t>
            </a:fld>
            <a:endParaRPr lang="en-US"/>
          </a:p>
        </p:txBody>
      </p:sp>
    </p:spTree>
    <p:extLst>
      <p:ext uri="{BB962C8B-B14F-4D97-AF65-F5344CB8AC3E}">
        <p14:creationId xmlns:p14="http://schemas.microsoft.com/office/powerpoint/2010/main" val="105664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dirty="0"/>
              <a:t>architecture contains no recurrence, in order </a:t>
            </a:r>
            <a:r>
              <a:rPr lang="en-US" dirty="0"/>
              <a:t>to incorporate information about the order of the sequence, </a:t>
            </a:r>
          </a:p>
          <a:p>
            <a:pPr algn="l"/>
            <a:r>
              <a:rPr lang="en-US" sz="1800" b="0" i="0" u="none" strike="noStrike" baseline="0" dirty="0">
                <a:latin typeface="NimbusRomNo9L-Regu"/>
              </a:rPr>
              <a:t>Note that, there are alternative approaches to positional encoding. However, the proposed strategy is highly effective in all our tasks.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7</a:t>
            </a:fld>
            <a:endParaRPr lang="en-US"/>
          </a:p>
        </p:txBody>
      </p:sp>
    </p:spTree>
    <p:extLst>
      <p:ext uri="{BB962C8B-B14F-4D97-AF65-F5344CB8AC3E}">
        <p14:creationId xmlns:p14="http://schemas.microsoft.com/office/powerpoint/2010/main" val="393406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Self-attention has been used successfully in a variety of NLP tasks including reading comprehension and abstractive summarization.</a:t>
            </a:r>
          </a:p>
          <a:p>
            <a:pPr algn="l"/>
            <a:r>
              <a:rPr lang="en-US" sz="1800" b="0" i="0" u="none" strike="noStrike" baseline="0" dirty="0">
                <a:latin typeface="NimbusRomNo9L-Regu"/>
              </a:rPr>
              <a:t>depending on the task we also determine the range of dependency to consider. </a:t>
            </a:r>
          </a:p>
          <a:p>
            <a:pPr algn="l"/>
            <a:r>
              <a:rPr lang="en-US" sz="1800" b="0" i="0" u="none" strike="noStrike" baseline="0" dirty="0">
                <a:latin typeface="NimbusRomNo9L-Regu"/>
              </a:rPr>
              <a:t>For example, phenotyping tasks require a longer range dependency compared to mortality prediction.</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8</a:t>
            </a:fld>
            <a:endParaRPr lang="en-US"/>
          </a:p>
        </p:txBody>
      </p:sp>
    </p:spTree>
    <p:extLst>
      <p:ext uri="{BB962C8B-B14F-4D97-AF65-F5344CB8AC3E}">
        <p14:creationId xmlns:p14="http://schemas.microsoft.com/office/powerpoint/2010/main" val="191309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9</a:t>
            </a:fld>
            <a:endParaRPr lang="en-US"/>
          </a:p>
        </p:txBody>
      </p:sp>
    </p:spTree>
    <p:extLst>
      <p:ext uri="{BB962C8B-B14F-4D97-AF65-F5344CB8AC3E}">
        <p14:creationId xmlns:p14="http://schemas.microsoft.com/office/powerpoint/2010/main" val="274430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10</a:t>
            </a:fld>
            <a:endParaRPr lang="en-US"/>
          </a:p>
        </p:txBody>
      </p:sp>
    </p:spTree>
    <p:extLst>
      <p:ext uri="{BB962C8B-B14F-4D97-AF65-F5344CB8AC3E}">
        <p14:creationId xmlns:p14="http://schemas.microsoft.com/office/powerpoint/2010/main" val="190204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They actually create multiple attention graphs.</a:t>
            </a:r>
          </a:p>
          <a:p>
            <a:pPr algn="l"/>
            <a:r>
              <a:rPr lang="en-US" sz="1800" b="0" i="0" u="none" strike="noStrike" baseline="0" dirty="0">
                <a:latin typeface="NimbusRomNo9L-Regu"/>
              </a:rPr>
              <a:t>each attention graph is defined by different parameters. Each of these attention graphs can be interpreted to encode different types of edges and hence can provide complementary information about different types of dependencies. Hence, we use “multi-head attention” where </a:t>
            </a:r>
            <a:r>
              <a:rPr lang="en-US" sz="1800" b="0" i="0" u="none" strike="noStrike" baseline="0" dirty="0">
                <a:latin typeface="CMR10"/>
              </a:rPr>
              <a:t>8 </a:t>
            </a:r>
            <a:r>
              <a:rPr lang="en-US" sz="1800" b="0" i="0" u="none" strike="noStrike" baseline="0" dirty="0">
                <a:latin typeface="NimbusRomNo9L-Regu"/>
              </a:rPr>
              <a:t>heads are used to create multiple attention graphs and the resulting weighted representations are concatenated and linearly projected to obtain the final representation. </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11</a:t>
            </a:fld>
            <a:endParaRPr lang="en-US"/>
          </a:p>
        </p:txBody>
      </p:sp>
    </p:spTree>
    <p:extLst>
      <p:ext uri="{BB962C8B-B14F-4D97-AF65-F5344CB8AC3E}">
        <p14:creationId xmlns:p14="http://schemas.microsoft.com/office/powerpoint/2010/main" val="2145031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lus.datascience.duke.edu/"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2841171"/>
            <a:ext cx="11018970" cy="3510643"/>
          </a:xfrm>
        </p:spPr>
        <p:txBody>
          <a:bodyPr/>
          <a:lstStyle>
            <a:lvl1pPr algn="ctr">
              <a:defRPr/>
            </a:lvl1pPr>
          </a:lstStyle>
          <a:p>
            <a:r>
              <a:rPr lang="en-US" dirty="0"/>
              <a:t>Click to edit Master title style</a:t>
            </a:r>
          </a:p>
        </p:txBody>
      </p:sp>
      <p:pic>
        <p:nvPicPr>
          <p:cNvPr id="3" name="Picture 2">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29" b="48952"/>
          <a:stretch/>
        </p:blipFill>
        <p:spPr>
          <a:xfrm>
            <a:off x="0" y="0"/>
            <a:ext cx="12192000" cy="2579916"/>
          </a:xfrm>
          <a:prstGeom prst="rect">
            <a:avLst/>
          </a:prstGeom>
        </p:spPr>
      </p:pic>
    </p:spTree>
    <p:extLst>
      <p:ext uri="{BB962C8B-B14F-4D97-AF65-F5344CB8AC3E}">
        <p14:creationId xmlns:p14="http://schemas.microsoft.com/office/powerpoint/2010/main" val="15504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29"/>
            <a:ext cx="10515600" cy="5036271"/>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8010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co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E473536-002E-4670-95A5-966A73E97E82}"/>
              </a:ext>
            </a:extLst>
          </p:cNvPr>
          <p:cNvSpPr>
            <a:spLocks noGrp="1"/>
          </p:cNvSpPr>
          <p:nvPr>
            <p:ph idx="10"/>
          </p:nvPr>
        </p:nvSpPr>
        <p:spPr>
          <a:xfrm>
            <a:off x="60960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827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518947"/>
            <a:ext cx="9046132" cy="444567"/>
          </a:xfrm>
        </p:spPr>
        <p:txBody>
          <a:bodyPr/>
          <a:lstStyle/>
          <a:p>
            <a:r>
              <a:rPr lang="en-US" dirty="0"/>
              <a:t>Click to edit Master title style</a:t>
            </a:r>
          </a:p>
        </p:txBody>
      </p:sp>
    </p:spTree>
    <p:extLst>
      <p:ext uri="{BB962C8B-B14F-4D97-AF65-F5344CB8AC3E}">
        <p14:creationId xmlns:p14="http://schemas.microsoft.com/office/powerpoint/2010/main" val="198540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7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8833"/>
          <a:stretch/>
        </p:blipFill>
        <p:spPr>
          <a:xfrm>
            <a:off x="0" y="456476"/>
            <a:ext cx="12192000" cy="4194810"/>
          </a:xfrm>
          <a:prstGeom prst="rect">
            <a:avLst/>
          </a:prstGeom>
        </p:spPr>
      </p:pic>
      <p:sp>
        <p:nvSpPr>
          <p:cNvPr id="3" name="Title 3">
            <a:extLst>
              <a:ext uri="{FF2B5EF4-FFF2-40B4-BE49-F238E27FC236}">
                <a16:creationId xmlns:a16="http://schemas.microsoft.com/office/drawing/2014/main" id="{78099EDE-FBD5-4DD9-A601-562C54ECE72E}"/>
              </a:ext>
            </a:extLst>
          </p:cNvPr>
          <p:cNvSpPr txBox="1">
            <a:spLocks/>
          </p:cNvSpPr>
          <p:nvPr userDrawn="1"/>
        </p:nvSpPr>
        <p:spPr>
          <a:xfrm>
            <a:off x="297180" y="4844184"/>
            <a:ext cx="11673840" cy="1647232"/>
          </a:xfrm>
          <a:prstGeom prst="rect">
            <a:avLst/>
          </a:prstGeom>
        </p:spPr>
        <p:txBody>
          <a:bodyPr/>
          <a:lst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a:lstStyle>
          <a:p>
            <a:r>
              <a:rPr lang="en-US" sz="1600" b="0" dirty="0" err="1"/>
              <a:t>Duke+DataScience</a:t>
            </a:r>
            <a:r>
              <a:rPr lang="en-US" sz="1600" b="0" dirty="0"/>
              <a:t> (+DS) is a Duke-wide educational initiative devoted to expanding knowledge of and facility with machine learning and other artificial intelligence tools across multiple academic fields, including the arts, humanities, and social sciences as well as medicine and quantitative sciences. With an extensive and growing curriculum that includes both online and in-person courses in neural networks, natural language processing, deep learning, and other machine learning applications, +DS offerings span learning needs ranging from novice to expert and are tailored to specific academic and professional applications.</a:t>
            </a:r>
          </a:p>
          <a:p>
            <a:endParaRPr lang="en-US" sz="1600" b="0" dirty="0"/>
          </a:p>
          <a:p>
            <a:r>
              <a:rPr lang="en-US" sz="1600" b="0" dirty="0"/>
              <a:t>Learn more at </a:t>
            </a:r>
            <a:r>
              <a:rPr lang="en-US" sz="1600" b="0" dirty="0">
                <a:hlinkClick r:id="rId3"/>
              </a:rPr>
              <a:t>https://plus.datascience.duke.edu/</a:t>
            </a:r>
            <a:endParaRPr lang="en-US" sz="1600" b="0" dirty="0"/>
          </a:p>
        </p:txBody>
      </p:sp>
    </p:spTree>
    <p:extLst>
      <p:ext uri="{BB962C8B-B14F-4D97-AF65-F5344CB8AC3E}">
        <p14:creationId xmlns:p14="http://schemas.microsoft.com/office/powerpoint/2010/main" val="318115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69" y="656239"/>
            <a:ext cx="6400800" cy="4325179"/>
          </a:xfrm>
          <a:prstGeom prst="rect">
            <a:avLst/>
          </a:prstGeom>
        </p:spPr>
      </p:pic>
      <p:sp>
        <p:nvSpPr>
          <p:cNvPr id="3" name="Content Placeholder 7"/>
          <p:cNvSpPr txBox="1">
            <a:spLocks/>
          </p:cNvSpPr>
          <p:nvPr userDrawn="1"/>
        </p:nvSpPr>
        <p:spPr>
          <a:xfrm>
            <a:off x="0" y="5528345"/>
            <a:ext cx="12192000" cy="847288"/>
          </a:xfrm>
          <a:prstGeom prst="rect">
            <a:avLst/>
          </a:prstGeom>
        </p:spPr>
        <p:txBody>
          <a:bodyPr anchor="ctr"/>
          <a:lst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3200" dirty="0"/>
              <a:t>To learn more: plus.datascience.duke.edu</a:t>
            </a:r>
          </a:p>
        </p:txBody>
      </p:sp>
    </p:spTree>
    <p:extLst>
      <p:ext uri="{BB962C8B-B14F-4D97-AF65-F5344CB8AC3E}">
        <p14:creationId xmlns:p14="http://schemas.microsoft.com/office/powerpoint/2010/main" val="1351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02227"/>
            <a:ext cx="10515600" cy="55750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059730"/>
            <a:ext cx="10515600" cy="505358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4005407"/>
      </p:ext>
    </p:extLst>
  </p:cSld>
  <p:clrMap bg1="lt1" tx1="dk1" bg2="lt2" tx2="dk2" accent1="accent1" accent2="accent2" accent3="accent3" accent4="accent4" accent5="accent5" accent6="accent6" hlink="hlink" folHlink="folHlink"/>
  <p:sldLayoutIdLst>
    <p:sldLayoutId id="2147483682" r:id="rId1"/>
    <p:sldLayoutId id="2147483676" r:id="rId2"/>
    <p:sldLayoutId id="2147483677" r:id="rId3"/>
    <p:sldLayoutId id="2147483678" r:id="rId4"/>
    <p:sldLayoutId id="2147483679" r:id="rId5"/>
    <p:sldLayoutId id="2147483680" r:id="rId6"/>
    <p:sldLayoutId id="2147483681" r:id="rId7"/>
  </p:sldLayoutIdLst>
  <p:txStyles>
    <p:title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73" rtl="0" eaLnBrk="1" latinLnBrk="0" hangingPunct="1">
        <a:defRPr sz="1800" kern="1200">
          <a:solidFill>
            <a:schemeClr val="tx1"/>
          </a:solidFill>
          <a:latin typeface="+mn-lt"/>
          <a:ea typeface="+mn-ea"/>
          <a:cs typeface="+mn-cs"/>
        </a:defRPr>
      </a:lvl1pPr>
      <a:lvl2pPr marL="457237" algn="l" defTabSz="914473" rtl="0" eaLnBrk="1" latinLnBrk="0" hangingPunct="1">
        <a:defRPr sz="1800" kern="1200">
          <a:solidFill>
            <a:schemeClr val="tx1"/>
          </a:solidFill>
          <a:latin typeface="+mn-lt"/>
          <a:ea typeface="+mn-ea"/>
          <a:cs typeface="+mn-cs"/>
        </a:defRPr>
      </a:lvl2pPr>
      <a:lvl3pPr marL="914473" algn="l" defTabSz="914473" rtl="0" eaLnBrk="1" latinLnBrk="0" hangingPunct="1">
        <a:defRPr sz="1800" kern="1200">
          <a:solidFill>
            <a:schemeClr val="tx1"/>
          </a:solidFill>
          <a:latin typeface="+mn-lt"/>
          <a:ea typeface="+mn-ea"/>
          <a:cs typeface="+mn-cs"/>
        </a:defRPr>
      </a:lvl3pPr>
      <a:lvl4pPr marL="1371710" algn="l" defTabSz="914473" rtl="0" eaLnBrk="1" latinLnBrk="0" hangingPunct="1">
        <a:defRPr sz="1800" kern="1200">
          <a:solidFill>
            <a:schemeClr val="tx1"/>
          </a:solidFill>
          <a:latin typeface="+mn-lt"/>
          <a:ea typeface="+mn-ea"/>
          <a:cs typeface="+mn-cs"/>
        </a:defRPr>
      </a:lvl4pPr>
      <a:lvl5pPr marL="1828946" algn="l" defTabSz="914473" rtl="0" eaLnBrk="1" latinLnBrk="0" hangingPunct="1">
        <a:defRPr sz="1800" kern="1200">
          <a:solidFill>
            <a:schemeClr val="tx1"/>
          </a:solidFill>
          <a:latin typeface="+mn-lt"/>
          <a:ea typeface="+mn-ea"/>
          <a:cs typeface="+mn-cs"/>
        </a:defRPr>
      </a:lvl5pPr>
      <a:lvl6pPr marL="2286183" algn="l" defTabSz="914473" rtl="0" eaLnBrk="1" latinLnBrk="0" hangingPunct="1">
        <a:defRPr sz="1800" kern="1200">
          <a:solidFill>
            <a:schemeClr val="tx1"/>
          </a:solidFill>
          <a:latin typeface="+mn-lt"/>
          <a:ea typeface="+mn-ea"/>
          <a:cs typeface="+mn-cs"/>
        </a:defRPr>
      </a:lvl6pPr>
      <a:lvl7pPr marL="2743419" algn="l" defTabSz="914473" rtl="0" eaLnBrk="1" latinLnBrk="0" hangingPunct="1">
        <a:defRPr sz="1800" kern="1200">
          <a:solidFill>
            <a:schemeClr val="tx1"/>
          </a:solidFill>
          <a:latin typeface="+mn-lt"/>
          <a:ea typeface="+mn-ea"/>
          <a:cs typeface="+mn-cs"/>
        </a:defRPr>
      </a:lvl7pPr>
      <a:lvl8pPr marL="3200656" algn="l" defTabSz="914473" rtl="0" eaLnBrk="1" latinLnBrk="0" hangingPunct="1">
        <a:defRPr sz="1800" kern="1200">
          <a:solidFill>
            <a:schemeClr val="tx1"/>
          </a:solidFill>
          <a:latin typeface="+mn-lt"/>
          <a:ea typeface="+mn-ea"/>
          <a:cs typeface="+mn-cs"/>
        </a:defRPr>
      </a:lvl8pPr>
      <a:lvl9pPr marL="3657893" algn="l" defTabSz="9144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Attend and Diagnose: Clinical Time Series Analysis using Attention Models</a:t>
            </a:r>
            <a:br>
              <a:rPr lang="en-US" dirty="0"/>
            </a:br>
            <a:r>
              <a:rPr lang="en-US" sz="1800" b="0" i="0" u="none" strike="noStrike" baseline="0" dirty="0">
                <a:latin typeface="NimbusRomNo9L-Medi"/>
              </a:rPr>
              <a:t>Huan </a:t>
            </a:r>
            <a:r>
              <a:rPr lang="en-US" sz="1800" b="0" i="0" u="none" strike="noStrike" baseline="0" dirty="0" err="1">
                <a:latin typeface="NimbusRomNo9L-Medi"/>
              </a:rPr>
              <a:t>Song</a:t>
            </a:r>
            <a:r>
              <a:rPr lang="en-US" sz="1800" b="0" i="0" u="none" strike="noStrike" baseline="0" dirty="0" err="1">
                <a:latin typeface="CMSY8"/>
              </a:rPr>
              <a:t>y</a:t>
            </a:r>
            <a:r>
              <a:rPr lang="en-US" sz="1800" b="0" i="0" u="none" strike="noStrike" baseline="0" dirty="0">
                <a:latin typeface="NimbusRomNo9L-Medi"/>
              </a:rPr>
              <a:t>, </a:t>
            </a:r>
            <a:r>
              <a:rPr lang="en-US" sz="1800" b="0" i="0" u="none" strike="noStrike" baseline="0" dirty="0" err="1">
                <a:latin typeface="NimbusRomNo9L-Medi"/>
              </a:rPr>
              <a:t>Deepta</a:t>
            </a:r>
            <a:r>
              <a:rPr lang="en-US" sz="1800" b="0" i="0" u="none" strike="noStrike" baseline="0" dirty="0">
                <a:latin typeface="NimbusRomNo9L-Medi"/>
              </a:rPr>
              <a:t> </a:t>
            </a:r>
            <a:r>
              <a:rPr lang="en-US" sz="1800" b="0" i="0" u="none" strike="noStrike" baseline="0" dirty="0" err="1">
                <a:latin typeface="NimbusRomNo9L-Medi"/>
              </a:rPr>
              <a:t>Rajan</a:t>
            </a:r>
            <a:r>
              <a:rPr lang="en-US" sz="1800" b="0" i="0" u="none" strike="noStrike" baseline="0" dirty="0" err="1">
                <a:latin typeface="CMSY8"/>
              </a:rPr>
              <a:t>z</a:t>
            </a:r>
            <a:r>
              <a:rPr lang="en-US" sz="1800" b="0" i="0" u="none" strike="noStrike" baseline="0" dirty="0">
                <a:latin typeface="CMSY8"/>
              </a:rPr>
              <a:t> </a:t>
            </a:r>
            <a:r>
              <a:rPr lang="en-US" sz="1800" b="0" i="0" u="none" strike="noStrike" baseline="0" dirty="0">
                <a:latin typeface="NimbusRomNo9L-Medi"/>
              </a:rPr>
              <a:t>, Jayaraman J. </a:t>
            </a:r>
            <a:r>
              <a:rPr lang="en-US" sz="1800" b="0" i="0" u="none" strike="noStrike" baseline="0" dirty="0" err="1">
                <a:latin typeface="NimbusRomNo9L-Medi"/>
              </a:rPr>
              <a:t>Thiagarajan</a:t>
            </a:r>
            <a:r>
              <a:rPr lang="en-US" sz="1800" b="0" i="0" u="none" strike="noStrike" baseline="0" dirty="0" err="1">
                <a:latin typeface="CMSY8"/>
              </a:rPr>
              <a:t>yy</a:t>
            </a:r>
            <a:r>
              <a:rPr lang="en-US" sz="1800" b="0" i="0" u="none" strike="noStrike" baseline="0" dirty="0">
                <a:latin typeface="NimbusRomNo9L-Medi"/>
              </a:rPr>
              <a:t>, Andreas </a:t>
            </a:r>
            <a:r>
              <a:rPr lang="en-US" sz="1800" b="0" i="0" u="none" strike="noStrike" baseline="0" dirty="0" err="1">
                <a:latin typeface="NimbusRomNo9L-Medi"/>
              </a:rPr>
              <a:t>Spanias</a:t>
            </a:r>
            <a:br>
              <a:rPr lang="en-US" dirty="0"/>
            </a:br>
            <a:br>
              <a:rPr lang="en-US" dirty="0"/>
            </a:br>
            <a:r>
              <a:rPr lang="en-US" dirty="0"/>
              <a:t>X</a:t>
            </a:r>
            <a:r>
              <a:rPr lang="en-US" altLang="zh-CN" dirty="0"/>
              <a:t>iaohan Cheng</a:t>
            </a:r>
            <a:br>
              <a:rPr lang="en-US" dirty="0"/>
            </a:br>
            <a:r>
              <a:rPr lang="en-US" dirty="0"/>
              <a:t>Sept 30, 2021</a:t>
            </a:r>
          </a:p>
        </p:txBody>
      </p:sp>
    </p:spTree>
    <p:extLst>
      <p:ext uri="{BB962C8B-B14F-4D97-AF65-F5344CB8AC3E}">
        <p14:creationId xmlns:p14="http://schemas.microsoft.com/office/powerpoint/2010/main" val="57003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Attention Function</a:t>
            </a:r>
          </a:p>
        </p:txBody>
      </p:sp>
      <p:sp>
        <p:nvSpPr>
          <p:cNvPr id="6" name="Content Placeholder 5"/>
          <p:cNvSpPr>
            <a:spLocks noGrp="1"/>
          </p:cNvSpPr>
          <p:nvPr>
            <p:ph idx="1"/>
          </p:nvPr>
        </p:nvSpPr>
        <p:spPr/>
        <p:txBody>
          <a:bodyPr/>
          <a:lstStyle/>
          <a:p>
            <a:r>
              <a:rPr lang="en-US" dirty="0"/>
              <a:t>An attention function can be defined as </a:t>
            </a:r>
            <a:r>
              <a:rPr lang="en-US" dirty="0">
                <a:solidFill>
                  <a:srgbClr val="FF0000"/>
                </a:solidFill>
              </a:rPr>
              <a:t>mapping a query </a:t>
            </a:r>
            <a:r>
              <a:rPr lang="en-US" b="1" dirty="0">
                <a:solidFill>
                  <a:srgbClr val="FF0000"/>
                </a:solidFill>
              </a:rPr>
              <a:t>q</a:t>
            </a:r>
            <a:r>
              <a:rPr lang="en-US" dirty="0">
                <a:solidFill>
                  <a:srgbClr val="FF0000"/>
                </a:solidFill>
              </a:rPr>
              <a:t> and a set of key-value pairs </a:t>
            </a:r>
            <a:r>
              <a:rPr lang="en-US" b="1" dirty="0">
                <a:solidFill>
                  <a:srgbClr val="FF0000"/>
                </a:solidFill>
              </a:rPr>
              <a:t>{k, v} </a:t>
            </a:r>
            <a:r>
              <a:rPr lang="en-US" dirty="0">
                <a:solidFill>
                  <a:srgbClr val="FF0000"/>
                </a:solidFill>
              </a:rPr>
              <a:t>to an output </a:t>
            </a:r>
            <a:r>
              <a:rPr lang="en-US" b="1" dirty="0">
                <a:solidFill>
                  <a:srgbClr val="FF0000"/>
                </a:solidFill>
              </a:rPr>
              <a:t>o</a:t>
            </a:r>
            <a:r>
              <a:rPr lang="en-US" dirty="0"/>
              <a:t>.</a:t>
            </a:r>
          </a:p>
          <a:p>
            <a:pPr algn="l"/>
            <a:endParaRPr lang="en-US" dirty="0"/>
          </a:p>
          <a:p>
            <a:pPr algn="l"/>
            <a:endParaRPr lang="en-US" dirty="0"/>
          </a:p>
          <a:p>
            <a:r>
              <a:rPr lang="en-US" b="1" i="1" dirty="0"/>
              <a:t>Q</a:t>
            </a:r>
            <a:r>
              <a:rPr lang="en-US" dirty="0"/>
              <a:t>, </a:t>
            </a:r>
            <a:r>
              <a:rPr lang="en-US" b="1" i="1" dirty="0"/>
              <a:t>K</a:t>
            </a:r>
            <a:r>
              <a:rPr lang="en-US" dirty="0"/>
              <a:t>, </a:t>
            </a:r>
            <a:r>
              <a:rPr lang="en-US" b="1" i="1" dirty="0"/>
              <a:t>V</a:t>
            </a:r>
            <a:r>
              <a:rPr lang="en-US" dirty="0"/>
              <a:t> are the matrices formed by query, key and value vectors </a:t>
            </a:r>
          </a:p>
          <a:p>
            <a:r>
              <a:rPr lang="en-US" b="1" i="1" dirty="0"/>
              <a:t>d</a:t>
            </a:r>
            <a:r>
              <a:rPr lang="en-US" dirty="0"/>
              <a:t> is the dimension of the key vectors.</a:t>
            </a:r>
          </a:p>
          <a:p>
            <a:pPr algn="l"/>
            <a:endParaRPr lang="en-US" dirty="0"/>
          </a:p>
        </p:txBody>
      </p:sp>
      <p:pic>
        <p:nvPicPr>
          <p:cNvPr id="4" name="Picture 3">
            <a:extLst>
              <a:ext uri="{FF2B5EF4-FFF2-40B4-BE49-F238E27FC236}">
                <a16:creationId xmlns:a16="http://schemas.microsoft.com/office/drawing/2014/main" id="{7ACF9E74-4A41-44BF-ABE9-AB0C56417305}"/>
              </a:ext>
            </a:extLst>
          </p:cNvPr>
          <p:cNvPicPr>
            <a:picLocks noChangeAspect="1"/>
          </p:cNvPicPr>
          <p:nvPr/>
        </p:nvPicPr>
        <p:blipFill>
          <a:blip r:embed="rId3"/>
          <a:stretch>
            <a:fillRect/>
          </a:stretch>
        </p:blipFill>
        <p:spPr>
          <a:xfrm>
            <a:off x="3204409" y="1891146"/>
            <a:ext cx="5783182" cy="947527"/>
          </a:xfrm>
          <a:prstGeom prst="rect">
            <a:avLst/>
          </a:prstGeom>
        </p:spPr>
      </p:pic>
      <p:pic>
        <p:nvPicPr>
          <p:cNvPr id="7" name="Picture 4" descr="这里写图片描述">
            <a:extLst>
              <a:ext uri="{FF2B5EF4-FFF2-40B4-BE49-F238E27FC236}">
                <a16:creationId xmlns:a16="http://schemas.microsoft.com/office/drawing/2014/main" id="{12D0B1EA-18DD-49DD-8238-FADA18E6E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105" y="3429000"/>
            <a:ext cx="4485695" cy="321338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eview">
            <a:extLst>
              <a:ext uri="{FF2B5EF4-FFF2-40B4-BE49-F238E27FC236}">
                <a16:creationId xmlns:a16="http://schemas.microsoft.com/office/drawing/2014/main" id="{C8842ABB-A6FF-4FDF-BB6C-AAC2EE969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889492"/>
            <a:ext cx="4927455" cy="275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8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Self-Attention</a:t>
            </a:r>
          </a:p>
        </p:txBody>
      </p:sp>
      <p:sp>
        <p:nvSpPr>
          <p:cNvPr id="6" name="Content Placeholder 5"/>
          <p:cNvSpPr>
            <a:spLocks noGrp="1"/>
          </p:cNvSpPr>
          <p:nvPr>
            <p:ph idx="1"/>
          </p:nvPr>
        </p:nvSpPr>
        <p:spPr/>
        <p:txBody>
          <a:bodyPr/>
          <a:lstStyle/>
          <a:p>
            <a:r>
              <a:rPr lang="en-US" b="1" dirty="0"/>
              <a:t>Masked self-attention</a:t>
            </a:r>
            <a:r>
              <a:rPr lang="en-US" dirty="0"/>
              <a:t>: Mask the sequence to specify </a:t>
            </a:r>
            <a:r>
              <a:rPr lang="en-US" b="1" dirty="0">
                <a:solidFill>
                  <a:srgbClr val="FF0000"/>
                </a:solidFill>
              </a:rPr>
              <a:t>how far the attention models can look into the past</a:t>
            </a:r>
            <a:r>
              <a:rPr lang="en-US" dirty="0"/>
              <a:t> for obtaining the representation for each position. </a:t>
            </a:r>
          </a:p>
          <a:p>
            <a:r>
              <a:rPr lang="en-US" dirty="0"/>
              <a:t>Self-attention creates a graph structure for the sequence, where edges indicate the temporal dependencies.</a:t>
            </a:r>
          </a:p>
          <a:p>
            <a:r>
              <a:rPr lang="en-US" dirty="0"/>
              <a:t>Stack the attention module N times and perform the actual prediction task using representations obtained at the final attention module. </a:t>
            </a:r>
          </a:p>
          <a:p>
            <a:r>
              <a:rPr lang="en-US" b="1" dirty="0"/>
              <a:t>There is a need to create a concise representation for the entire sequence using the learned representations</a:t>
            </a:r>
            <a:r>
              <a:rPr lang="en-US" dirty="0"/>
              <a:t>, for which we employ a dense interpolated embedding scheme, that encodes partial temporal ordering.</a:t>
            </a:r>
          </a:p>
          <a:p>
            <a:endParaRPr lang="en-US" dirty="0"/>
          </a:p>
          <a:p>
            <a:pPr algn="l"/>
            <a:endParaRPr lang="en-US" dirty="0"/>
          </a:p>
        </p:txBody>
      </p:sp>
    </p:spTree>
    <p:extLst>
      <p:ext uri="{BB962C8B-B14F-4D97-AF65-F5344CB8AC3E}">
        <p14:creationId xmlns:p14="http://schemas.microsoft.com/office/powerpoint/2010/main" val="408709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Dense Interpolation Embedding</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marL="0" indent="0" algn="l">
              <a:buNone/>
            </a:pPr>
            <a:endParaRPr lang="en-US" dirty="0"/>
          </a:p>
          <a:p>
            <a:pPr algn="l"/>
            <a:r>
              <a:rPr lang="en-US" dirty="0"/>
              <a:t>The simplest approach to obtain a unified representation for a sequence, while preserving order, is to </a:t>
            </a:r>
            <a:r>
              <a:rPr lang="en-US" b="1" dirty="0"/>
              <a:t>concatenate embeddings at every time step</a:t>
            </a:r>
            <a:r>
              <a:rPr lang="en-US" dirty="0"/>
              <a:t>. T</a:t>
            </a:r>
            <a:r>
              <a:rPr lang="en-US" altLang="zh-CN" dirty="0"/>
              <a:t>his l</a:t>
            </a:r>
            <a:r>
              <a:rPr lang="en-US" dirty="0"/>
              <a:t>ead to a very </a:t>
            </a:r>
            <a:r>
              <a:rPr lang="en-US" b="1" dirty="0"/>
              <a:t>high-dimensional representation </a:t>
            </a:r>
            <a:r>
              <a:rPr lang="en-US" dirty="0"/>
              <a:t>which is not suitable for learning and inference.</a:t>
            </a:r>
          </a:p>
          <a:p>
            <a:pPr algn="l"/>
            <a:r>
              <a:rPr lang="en-US" dirty="0"/>
              <a:t>Utilize a dense interpolation algorithm from language modeling. </a:t>
            </a:r>
          </a:p>
          <a:p>
            <a:pPr algn="l"/>
            <a:r>
              <a:rPr lang="en-US" dirty="0"/>
              <a:t>Dense interpolation embeddings, along with the positional encoding module, are highly effective in </a:t>
            </a:r>
            <a:r>
              <a:rPr lang="en-US" b="1" dirty="0">
                <a:solidFill>
                  <a:srgbClr val="FF0000"/>
                </a:solidFill>
              </a:rPr>
              <a:t>capturing enough temporal structure </a:t>
            </a:r>
            <a:r>
              <a:rPr lang="en-US" dirty="0"/>
              <a:t>required for even challenging clinical prediction tasks.</a:t>
            </a:r>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142855"/>
            <a:ext cx="11057059" cy="2046897"/>
          </a:xfrm>
          <a:prstGeom prst="rect">
            <a:avLst/>
          </a:prstGeom>
        </p:spPr>
      </p:pic>
      <p:sp>
        <p:nvSpPr>
          <p:cNvPr id="7" name="Rectangle 6">
            <a:extLst>
              <a:ext uri="{FF2B5EF4-FFF2-40B4-BE49-F238E27FC236}">
                <a16:creationId xmlns:a16="http://schemas.microsoft.com/office/drawing/2014/main" id="{24B5CEF8-0E00-424F-AB8B-C050FC0B961D}"/>
              </a:ext>
            </a:extLst>
          </p:cNvPr>
          <p:cNvSpPr/>
          <p:nvPr/>
        </p:nvSpPr>
        <p:spPr>
          <a:xfrm>
            <a:off x="6581217" y="2258291"/>
            <a:ext cx="1017185" cy="7897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20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Dense Interpolation Embedding</a:t>
            </a:r>
          </a:p>
        </p:txBody>
      </p:sp>
      <p:sp>
        <p:nvSpPr>
          <p:cNvPr id="6" name="Content Placeholder 5"/>
          <p:cNvSpPr>
            <a:spLocks noGrp="1"/>
          </p:cNvSpPr>
          <p:nvPr>
            <p:ph idx="1"/>
          </p:nvPr>
        </p:nvSpPr>
        <p:spPr>
          <a:xfrm>
            <a:off x="117765" y="1059729"/>
            <a:ext cx="4817328" cy="5593771"/>
          </a:xfrm>
        </p:spPr>
        <p:txBody>
          <a:bodyPr/>
          <a:lstStyle/>
          <a:p>
            <a:pPr marL="0" indent="0">
              <a:buNone/>
            </a:pPr>
            <a:r>
              <a:rPr lang="en-US" b="1" i="1" dirty="0"/>
              <a:t>S</a:t>
            </a:r>
            <a:r>
              <a:rPr lang="en-US" b="1" i="1" baseline="-25000" dirty="0"/>
              <a:t>t</a:t>
            </a:r>
            <a:r>
              <a:rPr lang="en-US" dirty="0"/>
              <a:t>:</a:t>
            </a:r>
            <a:r>
              <a:rPr lang="zh-CN" altLang="en-US" dirty="0"/>
              <a:t> </a:t>
            </a:r>
            <a:r>
              <a:rPr lang="en-US" dirty="0"/>
              <a:t>the hidden representation at time t from the attention model</a:t>
            </a:r>
          </a:p>
          <a:p>
            <a:pPr marL="0" indent="0">
              <a:buNone/>
            </a:pPr>
            <a:r>
              <a:rPr lang="en-US" b="1" i="1" dirty="0"/>
              <a:t>M</a:t>
            </a:r>
            <a:r>
              <a:rPr lang="en-US" dirty="0"/>
              <a:t>: the </a:t>
            </a:r>
            <a:r>
              <a:rPr lang="en-US" dirty="0">
                <a:solidFill>
                  <a:srgbClr val="00B0F0"/>
                </a:solidFill>
              </a:rPr>
              <a:t>dense interpolation factor</a:t>
            </a:r>
            <a:r>
              <a:rPr lang="en-US" dirty="0"/>
              <a:t>.</a:t>
            </a:r>
          </a:p>
          <a:p>
            <a:pPr marL="0" indent="0">
              <a:buNone/>
            </a:pPr>
            <a:r>
              <a:rPr lang="en-US" b="1" dirty="0"/>
              <a:t>S</a:t>
            </a:r>
            <a:r>
              <a:rPr lang="en-US" dirty="0"/>
              <a:t>: the relative position</a:t>
            </a:r>
          </a:p>
          <a:p>
            <a:pPr marL="0" indent="0">
              <a:buNone/>
            </a:pPr>
            <a:r>
              <a:rPr lang="en-US" dirty="0"/>
              <a:t>The interpolated embedding vector </a:t>
            </a:r>
            <a:r>
              <a:rPr lang="en-US" dirty="0">
                <a:solidFill>
                  <a:srgbClr val="FF0000"/>
                </a:solidFill>
              </a:rPr>
              <a:t>dimension </a:t>
            </a:r>
            <a:r>
              <a:rPr lang="en-US" b="1" i="1" dirty="0">
                <a:solidFill>
                  <a:srgbClr val="FF0000"/>
                </a:solidFill>
              </a:rPr>
              <a:t>d </a:t>
            </a:r>
            <a:r>
              <a:rPr lang="en-US" altLang="zh-CN" b="1" i="1" dirty="0">
                <a:solidFill>
                  <a:srgbClr val="FF0000"/>
                </a:solidFill>
              </a:rPr>
              <a:t>×</a:t>
            </a:r>
            <a:r>
              <a:rPr lang="en-US" b="1" i="1" dirty="0">
                <a:solidFill>
                  <a:srgbClr val="FF0000"/>
                </a:solidFill>
              </a:rPr>
              <a:t> M</a:t>
            </a:r>
          </a:p>
          <a:p>
            <a:pPr marL="0" indent="0">
              <a:buNone/>
            </a:pPr>
            <a:r>
              <a:rPr lang="en-US" dirty="0"/>
              <a:t>when </a:t>
            </a:r>
            <a:r>
              <a:rPr lang="en-US" b="1" i="1" dirty="0"/>
              <a:t>M = T</a:t>
            </a:r>
            <a:r>
              <a:rPr lang="en-US" dirty="0"/>
              <a:t>, it reduces to the concatenation case.</a:t>
            </a:r>
          </a:p>
          <a:p>
            <a:pPr marL="0" indent="0">
              <a:buNone/>
            </a:pPr>
            <a:r>
              <a:rPr lang="en-US" dirty="0"/>
              <a:t>Main idea: </a:t>
            </a:r>
            <a:r>
              <a:rPr lang="en-US" dirty="0">
                <a:solidFill>
                  <a:srgbClr val="FF0000"/>
                </a:solidFill>
              </a:rPr>
              <a:t>determine weights </a:t>
            </a:r>
            <a:r>
              <a:rPr lang="en-US" b="1" i="1" dirty="0">
                <a:solidFill>
                  <a:srgbClr val="FF0000"/>
                </a:solidFill>
              </a:rPr>
              <a:t>w</a:t>
            </a:r>
            <a:r>
              <a:rPr lang="en-US" dirty="0"/>
              <a:t>, denoting the contribution of </a:t>
            </a:r>
            <a:r>
              <a:rPr lang="en-US" b="1" i="1" dirty="0"/>
              <a:t>S</a:t>
            </a:r>
            <a:r>
              <a:rPr lang="en-US" b="1" i="1" baseline="-25000" dirty="0"/>
              <a:t>t</a:t>
            </a:r>
            <a:r>
              <a:rPr lang="en-US" dirty="0"/>
              <a:t> to the position </a:t>
            </a:r>
            <a:r>
              <a:rPr lang="en-US" b="1" i="1" dirty="0"/>
              <a:t>m</a:t>
            </a:r>
            <a:r>
              <a:rPr lang="en-US" dirty="0"/>
              <a:t> of the final vector representation </a:t>
            </a:r>
            <a:r>
              <a:rPr lang="en-US" b="1" i="1" dirty="0">
                <a:solidFill>
                  <a:srgbClr val="00B050"/>
                </a:solidFill>
              </a:rPr>
              <a:t>u</a:t>
            </a:r>
            <a:r>
              <a:rPr lang="en-US" dirty="0"/>
              <a:t>.</a:t>
            </a:r>
          </a:p>
        </p:txBody>
      </p:sp>
      <p:pic>
        <p:nvPicPr>
          <p:cNvPr id="3" name="Picture 2">
            <a:extLst>
              <a:ext uri="{FF2B5EF4-FFF2-40B4-BE49-F238E27FC236}">
                <a16:creationId xmlns:a16="http://schemas.microsoft.com/office/drawing/2014/main" id="{598E5A90-6E86-443A-BDCF-A5123CB6E172}"/>
              </a:ext>
            </a:extLst>
          </p:cNvPr>
          <p:cNvPicPr>
            <a:picLocks noChangeAspect="1"/>
          </p:cNvPicPr>
          <p:nvPr/>
        </p:nvPicPr>
        <p:blipFill>
          <a:blip r:embed="rId3"/>
          <a:stretch>
            <a:fillRect/>
          </a:stretch>
        </p:blipFill>
        <p:spPr>
          <a:xfrm>
            <a:off x="4935093" y="1065172"/>
            <a:ext cx="7256907" cy="4733099"/>
          </a:xfrm>
          <a:prstGeom prst="rect">
            <a:avLst/>
          </a:prstGeom>
        </p:spPr>
      </p:pic>
      <p:sp>
        <p:nvSpPr>
          <p:cNvPr id="9" name="Rectangle 8">
            <a:extLst>
              <a:ext uri="{FF2B5EF4-FFF2-40B4-BE49-F238E27FC236}">
                <a16:creationId xmlns:a16="http://schemas.microsoft.com/office/drawing/2014/main" id="{B46EF9CA-589D-428B-93E8-4CE31317D39C}"/>
              </a:ext>
            </a:extLst>
          </p:cNvPr>
          <p:cNvSpPr/>
          <p:nvPr/>
        </p:nvSpPr>
        <p:spPr>
          <a:xfrm>
            <a:off x="6192982" y="3782291"/>
            <a:ext cx="4142509" cy="3463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86C8D85-40B6-4923-B25B-A1F02D8AADAF}"/>
              </a:ext>
            </a:extLst>
          </p:cNvPr>
          <p:cNvCxnSpPr>
            <a:cxnSpLocks/>
          </p:cNvCxnSpPr>
          <p:nvPr/>
        </p:nvCxnSpPr>
        <p:spPr>
          <a:xfrm flipV="1">
            <a:off x="3768436" y="3955474"/>
            <a:ext cx="2327564" cy="126769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5B6C12D8-61B0-4903-8B9A-28ABCD98DF97}"/>
              </a:ext>
            </a:extLst>
          </p:cNvPr>
          <p:cNvSpPr/>
          <p:nvPr/>
        </p:nvSpPr>
        <p:spPr>
          <a:xfrm>
            <a:off x="7370618" y="3429000"/>
            <a:ext cx="401782" cy="3463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cxnSp>
        <p:nvCxnSpPr>
          <p:cNvPr id="15" name="Straight Arrow Connector 14">
            <a:extLst>
              <a:ext uri="{FF2B5EF4-FFF2-40B4-BE49-F238E27FC236}">
                <a16:creationId xmlns:a16="http://schemas.microsoft.com/office/drawing/2014/main" id="{23166FDF-56BA-496D-B6B2-FEF55FCF2C57}"/>
              </a:ext>
            </a:extLst>
          </p:cNvPr>
          <p:cNvCxnSpPr>
            <a:cxnSpLocks/>
          </p:cNvCxnSpPr>
          <p:nvPr/>
        </p:nvCxnSpPr>
        <p:spPr>
          <a:xfrm>
            <a:off x="4267200" y="2299855"/>
            <a:ext cx="2923309" cy="112914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0E7CF31-070D-4236-91A5-E4511A7A97F2}"/>
              </a:ext>
            </a:extLst>
          </p:cNvPr>
          <p:cNvSpPr/>
          <p:nvPr/>
        </p:nvSpPr>
        <p:spPr>
          <a:xfrm>
            <a:off x="6295712" y="4128655"/>
            <a:ext cx="2521527" cy="35329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D076148-A2C2-4DBA-A1C9-956DE9F6216F}"/>
              </a:ext>
            </a:extLst>
          </p:cNvPr>
          <p:cNvCxnSpPr>
            <a:cxnSpLocks/>
          </p:cNvCxnSpPr>
          <p:nvPr/>
        </p:nvCxnSpPr>
        <p:spPr>
          <a:xfrm flipV="1">
            <a:off x="3657600" y="4613565"/>
            <a:ext cx="3283527" cy="18703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91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Dense Interpolation Embedding</a:t>
            </a:r>
          </a:p>
        </p:txBody>
      </p:sp>
      <p:pic>
        <p:nvPicPr>
          <p:cNvPr id="3" name="Picture 2">
            <a:extLst>
              <a:ext uri="{FF2B5EF4-FFF2-40B4-BE49-F238E27FC236}">
                <a16:creationId xmlns:a16="http://schemas.microsoft.com/office/drawing/2014/main" id="{BC3E702B-ED26-41CC-885A-DAF068E67C04}"/>
              </a:ext>
            </a:extLst>
          </p:cNvPr>
          <p:cNvPicPr>
            <a:picLocks noChangeAspect="1"/>
          </p:cNvPicPr>
          <p:nvPr/>
        </p:nvPicPr>
        <p:blipFill>
          <a:blip r:embed="rId3"/>
          <a:stretch>
            <a:fillRect/>
          </a:stretch>
        </p:blipFill>
        <p:spPr>
          <a:xfrm>
            <a:off x="2095933" y="1003398"/>
            <a:ext cx="8000134" cy="5740302"/>
          </a:xfrm>
          <a:prstGeom prst="rect">
            <a:avLst/>
          </a:prstGeom>
        </p:spPr>
      </p:pic>
      <p:sp>
        <p:nvSpPr>
          <p:cNvPr id="9" name="Rectangle 8">
            <a:extLst>
              <a:ext uri="{FF2B5EF4-FFF2-40B4-BE49-F238E27FC236}">
                <a16:creationId xmlns:a16="http://schemas.microsoft.com/office/drawing/2014/main" id="{18E0E610-7BF2-4A19-8092-483B67A04ACB}"/>
              </a:ext>
            </a:extLst>
          </p:cNvPr>
          <p:cNvSpPr/>
          <p:nvPr/>
        </p:nvSpPr>
        <p:spPr>
          <a:xfrm flipH="1">
            <a:off x="5306291" y="1198275"/>
            <a:ext cx="1177636" cy="3068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A1B9E9-B766-4510-9D15-DBA4442F4140}"/>
              </a:ext>
            </a:extLst>
          </p:cNvPr>
          <p:cNvSpPr/>
          <p:nvPr/>
        </p:nvSpPr>
        <p:spPr>
          <a:xfrm>
            <a:off x="5895109" y="1059730"/>
            <a:ext cx="1846551" cy="333216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1" name="Rectangle 10">
            <a:extLst>
              <a:ext uri="{FF2B5EF4-FFF2-40B4-BE49-F238E27FC236}">
                <a16:creationId xmlns:a16="http://schemas.microsoft.com/office/drawing/2014/main" id="{733A6EC1-0612-4FB5-9196-3ADB859E151F}"/>
              </a:ext>
            </a:extLst>
          </p:cNvPr>
          <p:cNvSpPr/>
          <p:nvPr/>
        </p:nvSpPr>
        <p:spPr>
          <a:xfrm>
            <a:off x="7221802" y="1198274"/>
            <a:ext cx="1177636" cy="30689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89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Linear and </a:t>
            </a:r>
            <a:r>
              <a:rPr lang="en-US" dirty="0" err="1"/>
              <a:t>Softmax</a:t>
            </a:r>
            <a:r>
              <a:rPr lang="en-US" dirty="0"/>
              <a:t> layers</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marL="0" indent="0" algn="l">
              <a:buNone/>
            </a:pPr>
            <a:endParaRPr lang="en-US" dirty="0"/>
          </a:p>
          <a:p>
            <a:pPr algn="l"/>
            <a:r>
              <a:rPr lang="en-US" dirty="0"/>
              <a:t>Utilize a linear layer to obtain the logits. The final layer depends on the specific task.</a:t>
            </a:r>
          </a:p>
          <a:p>
            <a:pPr algn="l"/>
            <a:r>
              <a:rPr lang="en-US" dirty="0"/>
              <a:t>A </a:t>
            </a:r>
            <a:r>
              <a:rPr lang="en-US" b="1" dirty="0" err="1"/>
              <a:t>softmax</a:t>
            </a:r>
            <a:r>
              <a:rPr lang="en-US" b="1" dirty="0"/>
              <a:t> layer </a:t>
            </a:r>
            <a:r>
              <a:rPr lang="en-US" dirty="0"/>
              <a:t>for the binary classification problems</a:t>
            </a:r>
          </a:p>
          <a:p>
            <a:pPr algn="l"/>
            <a:r>
              <a:rPr lang="en-US" dirty="0"/>
              <a:t>A </a:t>
            </a:r>
            <a:r>
              <a:rPr lang="en-US" b="1" dirty="0"/>
              <a:t>sigmoid layer </a:t>
            </a:r>
            <a:r>
              <a:rPr lang="en-US" dirty="0"/>
              <a:t>for multi-label classification since the classes are not mutually exclusive </a:t>
            </a:r>
          </a:p>
          <a:p>
            <a:pPr algn="l"/>
            <a:r>
              <a:rPr lang="en-US" dirty="0"/>
              <a:t>A </a:t>
            </a:r>
            <a:r>
              <a:rPr lang="en-US" b="1" dirty="0" err="1"/>
              <a:t>ReLU</a:t>
            </a:r>
            <a:r>
              <a:rPr lang="en-US" b="1" dirty="0"/>
              <a:t> layer</a:t>
            </a:r>
            <a:r>
              <a:rPr lang="en-US" dirty="0"/>
              <a:t> for regression problems.</a:t>
            </a:r>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142855"/>
            <a:ext cx="11057059" cy="2046897"/>
          </a:xfrm>
          <a:prstGeom prst="rect">
            <a:avLst/>
          </a:prstGeom>
        </p:spPr>
      </p:pic>
      <p:sp>
        <p:nvSpPr>
          <p:cNvPr id="7" name="Rectangle 6">
            <a:extLst>
              <a:ext uri="{FF2B5EF4-FFF2-40B4-BE49-F238E27FC236}">
                <a16:creationId xmlns:a16="http://schemas.microsoft.com/office/drawing/2014/main" id="{24B5CEF8-0E00-424F-AB8B-C050FC0B961D}"/>
              </a:ext>
            </a:extLst>
          </p:cNvPr>
          <p:cNvSpPr/>
          <p:nvPr/>
        </p:nvSpPr>
        <p:spPr>
          <a:xfrm>
            <a:off x="7911254" y="2258291"/>
            <a:ext cx="1017185" cy="7897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41899D-CC82-4703-ACED-AACF6D61A5A0}"/>
              </a:ext>
            </a:extLst>
          </p:cNvPr>
          <p:cNvSpPr/>
          <p:nvPr/>
        </p:nvSpPr>
        <p:spPr>
          <a:xfrm>
            <a:off x="9102186" y="2258291"/>
            <a:ext cx="1261013" cy="7897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75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Regularization</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marL="0" indent="0" algn="l">
              <a:buNone/>
            </a:pPr>
            <a:endParaRPr lang="en-US" dirty="0"/>
          </a:p>
          <a:p>
            <a:pPr algn="l"/>
            <a:endParaRPr lang="en-US" dirty="0"/>
          </a:p>
          <a:p>
            <a:pPr algn="l"/>
            <a:r>
              <a:rPr lang="en-US" dirty="0"/>
              <a:t>Apply dropout to the output of each sub-layer in the attention module prior to residual connections and normalize the outputs.</a:t>
            </a:r>
          </a:p>
          <a:p>
            <a:pPr algn="l"/>
            <a:r>
              <a:rPr lang="en-US" dirty="0"/>
              <a:t>Include an additional dropout layer after adding the positional encoding to the input embeddings</a:t>
            </a:r>
          </a:p>
          <a:p>
            <a:pPr algn="l"/>
            <a:r>
              <a:rPr lang="en-US" dirty="0"/>
              <a:t>Perform attention dropout after computing the self-attention weights.</a:t>
            </a:r>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142855"/>
            <a:ext cx="11057059" cy="2046897"/>
          </a:xfrm>
          <a:prstGeom prst="rect">
            <a:avLst/>
          </a:prstGeom>
        </p:spPr>
      </p:pic>
    </p:spTree>
    <p:extLst>
      <p:ext uri="{BB962C8B-B14F-4D97-AF65-F5344CB8AC3E}">
        <p14:creationId xmlns:p14="http://schemas.microsoft.com/office/powerpoint/2010/main" val="243451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MIMIC-III Benchmarks &amp; Formulation</a:t>
            </a:r>
          </a:p>
        </p:txBody>
      </p:sp>
      <p:sp>
        <p:nvSpPr>
          <p:cNvPr id="6" name="Content Placeholder 5"/>
          <p:cNvSpPr>
            <a:spLocks noGrp="1"/>
          </p:cNvSpPr>
          <p:nvPr>
            <p:ph idx="1"/>
          </p:nvPr>
        </p:nvSpPr>
        <p:spPr/>
        <p:txBody>
          <a:bodyPr/>
          <a:lstStyle/>
          <a:p>
            <a:r>
              <a:rPr lang="en-US" dirty="0"/>
              <a:t>The MIMIC-III database consists of de-identified information about patients admitted to critical care units between 2001 and 2012</a:t>
            </a:r>
          </a:p>
          <a:p>
            <a:r>
              <a:rPr lang="en-US" dirty="0"/>
              <a:t>It encompasses an array of data types such as diagnostic codes, survival rates, and more.</a:t>
            </a:r>
          </a:p>
        </p:txBody>
      </p:sp>
      <p:pic>
        <p:nvPicPr>
          <p:cNvPr id="11" name="Picture 10">
            <a:extLst>
              <a:ext uri="{FF2B5EF4-FFF2-40B4-BE49-F238E27FC236}">
                <a16:creationId xmlns:a16="http://schemas.microsoft.com/office/drawing/2014/main" id="{FFE6D0F2-100A-48C9-91FB-B8312164AAB4}"/>
              </a:ext>
            </a:extLst>
          </p:cNvPr>
          <p:cNvPicPr>
            <a:picLocks noChangeAspect="1"/>
          </p:cNvPicPr>
          <p:nvPr/>
        </p:nvPicPr>
        <p:blipFill>
          <a:blip r:embed="rId3"/>
          <a:stretch>
            <a:fillRect/>
          </a:stretch>
        </p:blipFill>
        <p:spPr>
          <a:xfrm>
            <a:off x="1481510" y="2745798"/>
            <a:ext cx="9228980" cy="3609975"/>
          </a:xfrm>
          <a:prstGeom prst="rect">
            <a:avLst/>
          </a:prstGeom>
        </p:spPr>
      </p:pic>
    </p:spTree>
    <p:extLst>
      <p:ext uri="{BB962C8B-B14F-4D97-AF65-F5344CB8AC3E}">
        <p14:creationId xmlns:p14="http://schemas.microsoft.com/office/powerpoint/2010/main" val="1548235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MIMIC-III Benchmarks &amp; Formulation</a:t>
            </a:r>
          </a:p>
        </p:txBody>
      </p:sp>
      <p:sp>
        <p:nvSpPr>
          <p:cNvPr id="6" name="Content Placeholder 5"/>
          <p:cNvSpPr>
            <a:spLocks noGrp="1"/>
          </p:cNvSpPr>
          <p:nvPr>
            <p:ph idx="1"/>
          </p:nvPr>
        </p:nvSpPr>
        <p:spPr/>
        <p:txBody>
          <a:bodyPr/>
          <a:lstStyle/>
          <a:p>
            <a:endParaRPr lang="en-US" b="1" dirty="0"/>
          </a:p>
          <a:p>
            <a:r>
              <a:rPr lang="en-US" b="1" dirty="0"/>
              <a:t>In Hospital Mortality</a:t>
            </a:r>
          </a:p>
          <a:p>
            <a:pPr lvl="1"/>
            <a:r>
              <a:rPr lang="en-US" dirty="0"/>
              <a:t>This problem is posed as a </a:t>
            </a:r>
            <a:r>
              <a:rPr lang="en-US" b="1" dirty="0"/>
              <a:t>binary classification </a:t>
            </a:r>
            <a:r>
              <a:rPr lang="en-US" dirty="0"/>
              <a:t>one where each data sample spans a 24-hour time window.</a:t>
            </a:r>
          </a:p>
          <a:p>
            <a:endParaRPr lang="en-US" dirty="0"/>
          </a:p>
          <a:p>
            <a:endParaRPr lang="en-US" dirty="0"/>
          </a:p>
          <a:p>
            <a:r>
              <a:rPr lang="en-US" b="1" dirty="0"/>
              <a:t>Decompensation</a:t>
            </a:r>
            <a:r>
              <a:rPr lang="en-US" dirty="0"/>
              <a:t>: deterioration of organ functionality during hospitalization.</a:t>
            </a:r>
          </a:p>
          <a:p>
            <a:pPr lvl="1"/>
            <a:r>
              <a:rPr lang="en-US" dirty="0"/>
              <a:t>Predicting if a patient would die within the next 24 hours by continuously monitoring the patient within fixed time-windows.</a:t>
            </a:r>
          </a:p>
          <a:p>
            <a:endParaRPr lang="en-US" dirty="0"/>
          </a:p>
          <a:p>
            <a:endParaRPr lang="en-US" dirty="0"/>
          </a:p>
        </p:txBody>
      </p:sp>
    </p:spTree>
    <p:extLst>
      <p:ext uri="{BB962C8B-B14F-4D97-AF65-F5344CB8AC3E}">
        <p14:creationId xmlns:p14="http://schemas.microsoft.com/office/powerpoint/2010/main" val="1105623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MIMIC-III Benchmarks &amp; Formulation</a:t>
            </a:r>
          </a:p>
        </p:txBody>
      </p:sp>
      <p:sp>
        <p:nvSpPr>
          <p:cNvPr id="6" name="Content Placeholder 5"/>
          <p:cNvSpPr>
            <a:spLocks noGrp="1"/>
          </p:cNvSpPr>
          <p:nvPr>
            <p:ph idx="1"/>
          </p:nvPr>
        </p:nvSpPr>
        <p:spPr/>
        <p:txBody>
          <a:bodyPr/>
          <a:lstStyle/>
          <a:p>
            <a:endParaRPr lang="en-US" b="1" dirty="0"/>
          </a:p>
          <a:p>
            <a:r>
              <a:rPr lang="en-US" b="1" dirty="0"/>
              <a:t>Length of Stay</a:t>
            </a:r>
          </a:p>
          <a:p>
            <a:pPr lvl="1"/>
            <a:r>
              <a:rPr lang="en-US" dirty="0"/>
              <a:t>Such an estimation is carried out by analyzing events occurring within a fixed time-window, once every hour from the time of admission.</a:t>
            </a:r>
          </a:p>
          <a:p>
            <a:pPr lvl="1"/>
            <a:endParaRPr lang="en-US" dirty="0"/>
          </a:p>
          <a:p>
            <a:pPr marL="0" indent="0">
              <a:buNone/>
            </a:pPr>
            <a:endParaRPr lang="en-US" b="1" dirty="0"/>
          </a:p>
          <a:p>
            <a:r>
              <a:rPr lang="en-US" b="1" dirty="0"/>
              <a:t>Phenotyping</a:t>
            </a:r>
          </a:p>
          <a:p>
            <a:pPr lvl="1"/>
            <a:r>
              <a:rPr lang="en-US" dirty="0"/>
              <a:t>Given information about a patient’s ICU stay, one can retrospectively predict the likely disease conditions.</a:t>
            </a:r>
          </a:p>
          <a:p>
            <a:pPr lvl="1"/>
            <a:r>
              <a:rPr lang="en-US" b="1" dirty="0"/>
              <a:t>Multi-label classification problem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42468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a:t>
            </a:r>
          </a:p>
        </p:txBody>
      </p:sp>
      <p:sp>
        <p:nvSpPr>
          <p:cNvPr id="6" name="Content Placeholder 5"/>
          <p:cNvSpPr>
            <a:spLocks noGrp="1"/>
          </p:cNvSpPr>
          <p:nvPr>
            <p:ph idx="1"/>
          </p:nvPr>
        </p:nvSpPr>
        <p:spPr/>
        <p:txBody>
          <a:bodyPr/>
          <a:lstStyle/>
          <a:p>
            <a:r>
              <a:rPr lang="en-US" dirty="0"/>
              <a:t>With widespread adoption of electronic health records, there is an increased emphasis for predictive models that can effectively deal with clinical time-series data. </a:t>
            </a:r>
          </a:p>
          <a:p>
            <a:r>
              <a:rPr lang="en-US" dirty="0"/>
              <a:t>Despite the success of RNNs, its </a:t>
            </a:r>
            <a:r>
              <a:rPr lang="en-US" b="1" dirty="0"/>
              <a:t>sequential nature prohibits parallelized computing</a:t>
            </a:r>
            <a:r>
              <a:rPr lang="en-US" dirty="0"/>
              <a:t>, thus making it inefficient particularly when processing long sequences. </a:t>
            </a:r>
          </a:p>
          <a:p>
            <a:r>
              <a:rPr lang="en-US" dirty="0"/>
              <a:t>The classical approach for healthcare data analysis has been centered around extracting hand-engineered features and building task-specific predictive models.</a:t>
            </a:r>
          </a:p>
        </p:txBody>
      </p:sp>
    </p:spTree>
    <p:extLst>
      <p:ext uri="{BB962C8B-B14F-4D97-AF65-F5344CB8AC3E}">
        <p14:creationId xmlns:p14="http://schemas.microsoft.com/office/powerpoint/2010/main" val="46244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Applying </a:t>
            </a:r>
            <a:r>
              <a:rPr lang="en-US" dirty="0" err="1"/>
              <a:t>SAnD</a:t>
            </a:r>
            <a:r>
              <a:rPr lang="en-US" dirty="0"/>
              <a:t> to MIMIC-III Tasks</a:t>
            </a:r>
          </a:p>
        </p:txBody>
      </p:sp>
      <p:sp>
        <p:nvSpPr>
          <p:cNvPr id="6" name="Content Placeholder 5"/>
          <p:cNvSpPr>
            <a:spLocks noGrp="1"/>
          </p:cNvSpPr>
          <p:nvPr>
            <p:ph idx="1"/>
          </p:nvPr>
        </p:nvSpPr>
        <p:spPr/>
        <p:txBody>
          <a:bodyPr/>
          <a:lstStyle/>
          <a:p>
            <a:r>
              <a:rPr lang="en-US" dirty="0"/>
              <a:t>Size of the self-attention mask (r)</a:t>
            </a:r>
          </a:p>
          <a:p>
            <a:r>
              <a:rPr lang="en-US" dirty="0"/>
              <a:t>Dense interpolation factor (M) </a:t>
            </a:r>
          </a:p>
          <a:p>
            <a:r>
              <a:rPr lang="en-US" dirty="0"/>
              <a:t>The number of attention blocks (N)</a:t>
            </a:r>
          </a:p>
          <a:p>
            <a:endParaRPr lang="en-US" dirty="0"/>
          </a:p>
          <a:p>
            <a:r>
              <a:rPr lang="en-US" dirty="0"/>
              <a:t>Experiments show that smaller mask sizes are sufficient to capture all required dependencies in 3 out of 4 tasks, except phenotyping, which needed modeling of much longer-range dependencies</a:t>
            </a:r>
          </a:p>
          <a:p>
            <a:endParaRPr lang="en-US" dirty="0"/>
          </a:p>
        </p:txBody>
      </p:sp>
    </p:spTree>
    <p:extLst>
      <p:ext uri="{BB962C8B-B14F-4D97-AF65-F5344CB8AC3E}">
        <p14:creationId xmlns:p14="http://schemas.microsoft.com/office/powerpoint/2010/main" val="204021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Multi-task Learning</a:t>
            </a:r>
          </a:p>
        </p:txBody>
      </p:sp>
      <p:sp>
        <p:nvSpPr>
          <p:cNvPr id="6" name="Content Placeholder 5"/>
          <p:cNvSpPr>
            <a:spLocks noGrp="1"/>
          </p:cNvSpPr>
          <p:nvPr>
            <p:ph idx="1"/>
          </p:nvPr>
        </p:nvSpPr>
        <p:spPr/>
        <p:txBody>
          <a:bodyPr/>
          <a:lstStyle/>
          <a:p>
            <a:r>
              <a:rPr lang="en-US" dirty="0"/>
              <a:t>In several recent results from the deep learning community, it has been observed that joint inferencing with multiple related tasks can lead to superior performance in each of the individual tasks, while drastically improving the training behavior. </a:t>
            </a:r>
          </a:p>
          <a:p>
            <a:r>
              <a:rPr lang="en-US" dirty="0">
                <a:solidFill>
                  <a:srgbClr val="FF0000"/>
                </a:solidFill>
              </a:rPr>
              <a:t>Implemented a multi-task version of </a:t>
            </a:r>
            <a:r>
              <a:rPr lang="en-US" dirty="0" err="1">
                <a:solidFill>
                  <a:srgbClr val="FF0000"/>
                </a:solidFill>
              </a:rPr>
              <a:t>SAnD</a:t>
            </a:r>
            <a:r>
              <a:rPr lang="en-US" dirty="0">
                <a:solidFill>
                  <a:srgbClr val="FF0000"/>
                </a:solidFill>
              </a:rPr>
              <a:t>, </a:t>
            </a:r>
            <a:r>
              <a:rPr lang="en-US" b="1" dirty="0" err="1">
                <a:solidFill>
                  <a:srgbClr val="FF0000"/>
                </a:solidFill>
              </a:rPr>
              <a:t>SAnD</a:t>
            </a:r>
            <a:r>
              <a:rPr lang="en-US" b="1" dirty="0">
                <a:solidFill>
                  <a:srgbClr val="FF0000"/>
                </a:solidFill>
              </a:rPr>
              <a:t>-Multi</a:t>
            </a:r>
            <a:r>
              <a:rPr lang="en-US" dirty="0">
                <a:solidFill>
                  <a:srgbClr val="FF0000"/>
                </a:solidFill>
              </a:rPr>
              <a:t>, which uses a loss function that jointly evaluates the performance of all tasks</a:t>
            </a:r>
          </a:p>
          <a:p>
            <a:endParaRPr lang="en-US" dirty="0"/>
          </a:p>
          <a:p>
            <a:endParaRPr lang="en-US" dirty="0"/>
          </a:p>
          <a:p>
            <a:r>
              <a:rPr lang="en-US" dirty="0"/>
              <a:t>The input embedding and attention modules are shared across the tasks, while the final representations and the prediction layers are unique to each task.</a:t>
            </a:r>
          </a:p>
        </p:txBody>
      </p:sp>
      <p:pic>
        <p:nvPicPr>
          <p:cNvPr id="3" name="Picture 2">
            <a:extLst>
              <a:ext uri="{FF2B5EF4-FFF2-40B4-BE49-F238E27FC236}">
                <a16:creationId xmlns:a16="http://schemas.microsoft.com/office/drawing/2014/main" id="{14BDEACB-41F1-4134-B5FF-A94318975463}"/>
              </a:ext>
            </a:extLst>
          </p:cNvPr>
          <p:cNvPicPr>
            <a:picLocks noChangeAspect="1"/>
          </p:cNvPicPr>
          <p:nvPr/>
        </p:nvPicPr>
        <p:blipFill>
          <a:blip r:embed="rId3"/>
          <a:stretch>
            <a:fillRect/>
          </a:stretch>
        </p:blipFill>
        <p:spPr>
          <a:xfrm>
            <a:off x="3043237" y="3548496"/>
            <a:ext cx="6105525" cy="952500"/>
          </a:xfrm>
          <a:prstGeom prst="rect">
            <a:avLst/>
          </a:prstGeom>
        </p:spPr>
      </p:pic>
    </p:spTree>
    <p:extLst>
      <p:ext uri="{BB962C8B-B14F-4D97-AF65-F5344CB8AC3E}">
        <p14:creationId xmlns:p14="http://schemas.microsoft.com/office/powerpoint/2010/main" val="297195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Evaluation</a:t>
            </a:r>
          </a:p>
        </p:txBody>
      </p:sp>
      <p:sp>
        <p:nvSpPr>
          <p:cNvPr id="6" name="Content Placeholder 5"/>
          <p:cNvSpPr>
            <a:spLocks noGrp="1"/>
          </p:cNvSpPr>
          <p:nvPr>
            <p:ph idx="1"/>
          </p:nvPr>
        </p:nvSpPr>
        <p:spPr/>
        <p:txBody>
          <a:bodyPr/>
          <a:lstStyle/>
          <a:p>
            <a:r>
              <a:rPr lang="en-US" dirty="0"/>
              <a:t>Evaluate the proposed </a:t>
            </a:r>
            <a:r>
              <a:rPr lang="en-US" dirty="0" err="1"/>
              <a:t>SAnD</a:t>
            </a:r>
            <a:r>
              <a:rPr lang="en-US" dirty="0"/>
              <a:t> framework on the benchmark tasks </a:t>
            </a:r>
          </a:p>
          <a:p>
            <a:endParaRPr lang="en-US" dirty="0"/>
          </a:p>
          <a:p>
            <a:r>
              <a:rPr lang="en-US" dirty="0"/>
              <a:t>State-of-the-art RNNs based on LSTM</a:t>
            </a:r>
          </a:p>
          <a:p>
            <a:r>
              <a:rPr lang="en-US" dirty="0"/>
              <a:t>Baseline logistic regression (LR)</a:t>
            </a:r>
          </a:p>
        </p:txBody>
      </p:sp>
    </p:spTree>
    <p:extLst>
      <p:ext uri="{BB962C8B-B14F-4D97-AF65-F5344CB8AC3E}">
        <p14:creationId xmlns:p14="http://schemas.microsoft.com/office/powerpoint/2010/main" val="324645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Single-Task Case: Phenotyping</a:t>
            </a:r>
          </a:p>
        </p:txBody>
      </p:sp>
      <p:sp>
        <p:nvSpPr>
          <p:cNvPr id="6" name="Content Placeholder 5"/>
          <p:cNvSpPr>
            <a:spLocks noGrp="1"/>
          </p:cNvSpPr>
          <p:nvPr>
            <p:ph idx="1"/>
          </p:nvPr>
        </p:nvSpPr>
        <p:spPr/>
        <p:txBody>
          <a:bodyPr/>
          <a:lstStyle/>
          <a:p>
            <a:r>
              <a:rPr lang="en-US" dirty="0"/>
              <a:t>Macro-averaged Area Under the ROC Curve (AUROC), which averages per-label AUROC,</a:t>
            </a:r>
          </a:p>
          <a:p>
            <a:r>
              <a:rPr lang="en-US" dirty="0"/>
              <a:t>Micro-averaged AUROC, which computes single AUROC score for all classes together</a:t>
            </a:r>
          </a:p>
          <a:p>
            <a:r>
              <a:rPr lang="en-US" dirty="0"/>
              <a:t>Weighted AUROC, which takes disease prevalence into account.</a:t>
            </a:r>
          </a:p>
        </p:txBody>
      </p:sp>
      <p:pic>
        <p:nvPicPr>
          <p:cNvPr id="7" name="Picture 6">
            <a:extLst>
              <a:ext uri="{FF2B5EF4-FFF2-40B4-BE49-F238E27FC236}">
                <a16:creationId xmlns:a16="http://schemas.microsoft.com/office/drawing/2014/main" id="{BEAA691A-7F10-47D3-ABBF-975CEA2F507F}"/>
              </a:ext>
            </a:extLst>
          </p:cNvPr>
          <p:cNvPicPr>
            <a:picLocks noChangeAspect="1"/>
          </p:cNvPicPr>
          <p:nvPr/>
        </p:nvPicPr>
        <p:blipFill>
          <a:blip r:embed="rId3"/>
          <a:stretch>
            <a:fillRect/>
          </a:stretch>
        </p:blipFill>
        <p:spPr>
          <a:xfrm>
            <a:off x="614368" y="3429000"/>
            <a:ext cx="10963263" cy="2369271"/>
          </a:xfrm>
          <a:prstGeom prst="rect">
            <a:avLst/>
          </a:prstGeom>
        </p:spPr>
      </p:pic>
    </p:spTree>
    <p:extLst>
      <p:ext uri="{BB962C8B-B14F-4D97-AF65-F5344CB8AC3E}">
        <p14:creationId xmlns:p14="http://schemas.microsoft.com/office/powerpoint/2010/main" val="366476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Single-Task Case: Phenotyping</a:t>
            </a:r>
          </a:p>
        </p:txBody>
      </p:sp>
      <p:sp>
        <p:nvSpPr>
          <p:cNvPr id="6" name="Content Placeholder 5"/>
          <p:cNvSpPr>
            <a:spLocks noGrp="1"/>
          </p:cNvSpPr>
          <p:nvPr>
            <p:ph idx="1"/>
          </p:nvPr>
        </p:nvSpPr>
        <p:spPr/>
        <p:txBody>
          <a:bodyPr/>
          <a:lstStyle/>
          <a:p>
            <a:r>
              <a:rPr lang="en-US" dirty="0"/>
              <a:t>Using a grid search on the parameters N (number of attention layers) and M (dense interpolation factor)</a:t>
            </a:r>
          </a:p>
          <a:p>
            <a:r>
              <a:rPr lang="en-US" dirty="0"/>
              <a:t>N = 2 and M = 120 produced the best performance</a:t>
            </a:r>
          </a:p>
          <a:p>
            <a:r>
              <a:rPr lang="en-US" dirty="0"/>
              <a:t>Highly competitive to the state-of-the-art results.</a:t>
            </a:r>
          </a:p>
        </p:txBody>
      </p:sp>
      <p:pic>
        <p:nvPicPr>
          <p:cNvPr id="3" name="Picture 2">
            <a:extLst>
              <a:ext uri="{FF2B5EF4-FFF2-40B4-BE49-F238E27FC236}">
                <a16:creationId xmlns:a16="http://schemas.microsoft.com/office/drawing/2014/main" id="{1E54BFD9-1561-4718-8652-FF94B16E8236}"/>
              </a:ext>
            </a:extLst>
          </p:cNvPr>
          <p:cNvPicPr>
            <a:picLocks noChangeAspect="1"/>
          </p:cNvPicPr>
          <p:nvPr/>
        </p:nvPicPr>
        <p:blipFill>
          <a:blip r:embed="rId3"/>
          <a:stretch>
            <a:fillRect/>
          </a:stretch>
        </p:blipFill>
        <p:spPr>
          <a:xfrm>
            <a:off x="361950" y="2993448"/>
            <a:ext cx="11468100" cy="3362325"/>
          </a:xfrm>
          <a:prstGeom prst="rect">
            <a:avLst/>
          </a:prstGeom>
        </p:spPr>
      </p:pic>
    </p:spTree>
    <p:extLst>
      <p:ext uri="{BB962C8B-B14F-4D97-AF65-F5344CB8AC3E}">
        <p14:creationId xmlns:p14="http://schemas.microsoft.com/office/powerpoint/2010/main" val="823450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Single-Task Case: In Hospital Mortality</a:t>
            </a:r>
          </a:p>
        </p:txBody>
      </p:sp>
      <p:sp>
        <p:nvSpPr>
          <p:cNvPr id="6" name="Content Placeholder 5"/>
          <p:cNvSpPr>
            <a:spLocks noGrp="1"/>
          </p:cNvSpPr>
          <p:nvPr>
            <p:ph idx="1"/>
          </p:nvPr>
        </p:nvSpPr>
        <p:spPr/>
        <p:txBody>
          <a:bodyPr/>
          <a:lstStyle/>
          <a:p>
            <a:r>
              <a:rPr lang="en-US" dirty="0"/>
              <a:t>AUROC</a:t>
            </a:r>
          </a:p>
          <a:p>
            <a:r>
              <a:rPr lang="en-US" dirty="0"/>
              <a:t>AUPRC</a:t>
            </a:r>
          </a:p>
          <a:p>
            <a:r>
              <a:rPr lang="en-US" dirty="0"/>
              <a:t>Minimum of precision and sensitivity (Min(Se, P+))</a:t>
            </a:r>
          </a:p>
          <a:p>
            <a:r>
              <a:rPr lang="en-US" b="1" dirty="0" err="1"/>
              <a:t>SAnD</a:t>
            </a:r>
            <a:r>
              <a:rPr lang="en-US" b="1" dirty="0"/>
              <a:t> outperforms both the baseline methods</a:t>
            </a:r>
            <a:endParaRPr lang="en-US" dirty="0"/>
          </a:p>
        </p:txBody>
      </p:sp>
      <p:grpSp>
        <p:nvGrpSpPr>
          <p:cNvPr id="11" name="Group 10">
            <a:extLst>
              <a:ext uri="{FF2B5EF4-FFF2-40B4-BE49-F238E27FC236}">
                <a16:creationId xmlns:a16="http://schemas.microsoft.com/office/drawing/2014/main" id="{9FF38289-F794-4281-9A1C-549737CB2E28}"/>
              </a:ext>
            </a:extLst>
          </p:cNvPr>
          <p:cNvGrpSpPr/>
          <p:nvPr/>
        </p:nvGrpSpPr>
        <p:grpSpPr>
          <a:xfrm>
            <a:off x="1276350" y="3300846"/>
            <a:ext cx="9639300" cy="2019300"/>
            <a:chOff x="1271587" y="3071812"/>
            <a:chExt cx="9639300" cy="2019300"/>
          </a:xfrm>
        </p:grpSpPr>
        <p:pic>
          <p:nvPicPr>
            <p:cNvPr id="8" name="Picture 7">
              <a:extLst>
                <a:ext uri="{FF2B5EF4-FFF2-40B4-BE49-F238E27FC236}">
                  <a16:creationId xmlns:a16="http://schemas.microsoft.com/office/drawing/2014/main" id="{4ECAC06D-0DE0-4BB8-9AF8-CE1B96B4A7AC}"/>
                </a:ext>
              </a:extLst>
            </p:cNvPr>
            <p:cNvPicPr>
              <a:picLocks noChangeAspect="1"/>
            </p:cNvPicPr>
            <p:nvPr/>
          </p:nvPicPr>
          <p:blipFill>
            <a:blip r:embed="rId3"/>
            <a:stretch>
              <a:fillRect/>
            </a:stretch>
          </p:blipFill>
          <p:spPr>
            <a:xfrm>
              <a:off x="1281112" y="3071812"/>
              <a:ext cx="9629775" cy="714375"/>
            </a:xfrm>
            <a:prstGeom prst="rect">
              <a:avLst/>
            </a:prstGeom>
          </p:spPr>
        </p:pic>
        <p:pic>
          <p:nvPicPr>
            <p:cNvPr id="10" name="Picture 9">
              <a:extLst>
                <a:ext uri="{FF2B5EF4-FFF2-40B4-BE49-F238E27FC236}">
                  <a16:creationId xmlns:a16="http://schemas.microsoft.com/office/drawing/2014/main" id="{CC77E1EB-1278-49EC-B7D7-3C70DB319322}"/>
                </a:ext>
              </a:extLst>
            </p:cNvPr>
            <p:cNvPicPr>
              <a:picLocks noChangeAspect="1"/>
            </p:cNvPicPr>
            <p:nvPr/>
          </p:nvPicPr>
          <p:blipFill>
            <a:blip r:embed="rId4"/>
            <a:stretch>
              <a:fillRect/>
            </a:stretch>
          </p:blipFill>
          <p:spPr>
            <a:xfrm>
              <a:off x="1271587" y="3786187"/>
              <a:ext cx="9639300" cy="1304925"/>
            </a:xfrm>
            <a:prstGeom prst="rect">
              <a:avLst/>
            </a:prstGeom>
          </p:spPr>
        </p:pic>
      </p:grpSp>
    </p:spTree>
    <p:extLst>
      <p:ext uri="{BB962C8B-B14F-4D97-AF65-F5344CB8AC3E}">
        <p14:creationId xmlns:p14="http://schemas.microsoft.com/office/powerpoint/2010/main" val="409839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Single-Task Case: Decompensation</a:t>
            </a:r>
          </a:p>
        </p:txBody>
      </p:sp>
      <p:sp>
        <p:nvSpPr>
          <p:cNvPr id="6" name="Content Placeholder 5"/>
          <p:cNvSpPr>
            <a:spLocks noGrp="1"/>
          </p:cNvSpPr>
          <p:nvPr>
            <p:ph idx="1"/>
          </p:nvPr>
        </p:nvSpPr>
        <p:spPr/>
        <p:txBody>
          <a:bodyPr/>
          <a:lstStyle/>
          <a:p>
            <a:r>
              <a:rPr lang="en-US" dirty="0"/>
              <a:t>AUROC</a:t>
            </a:r>
          </a:p>
          <a:p>
            <a:r>
              <a:rPr lang="en-US" dirty="0"/>
              <a:t>AUPRC</a:t>
            </a:r>
          </a:p>
          <a:p>
            <a:r>
              <a:rPr lang="en-US" dirty="0"/>
              <a:t>Minimum of precision and sensitivity (Min(Se, P+))</a:t>
            </a:r>
          </a:p>
          <a:p>
            <a:r>
              <a:rPr lang="en-US" b="1" dirty="0" err="1"/>
              <a:t>SAnD</a:t>
            </a:r>
            <a:r>
              <a:rPr lang="en-US" b="1" dirty="0"/>
              <a:t> outperforms both the baseline methods</a:t>
            </a:r>
          </a:p>
          <a:p>
            <a:r>
              <a:rPr lang="en-US" b="1" dirty="0"/>
              <a:t>Significantly more efficient for training </a:t>
            </a:r>
            <a:r>
              <a:rPr lang="en-US" dirty="0"/>
              <a:t>on this large-scale data when compared to an LSTM model</a:t>
            </a:r>
          </a:p>
        </p:txBody>
      </p:sp>
      <p:grpSp>
        <p:nvGrpSpPr>
          <p:cNvPr id="7" name="Group 6">
            <a:extLst>
              <a:ext uri="{FF2B5EF4-FFF2-40B4-BE49-F238E27FC236}">
                <a16:creationId xmlns:a16="http://schemas.microsoft.com/office/drawing/2014/main" id="{1F47D122-043E-4E68-A400-98051B966D9C}"/>
              </a:ext>
            </a:extLst>
          </p:cNvPr>
          <p:cNvGrpSpPr/>
          <p:nvPr/>
        </p:nvGrpSpPr>
        <p:grpSpPr>
          <a:xfrm>
            <a:off x="1285875" y="4038601"/>
            <a:ext cx="9629775" cy="2057400"/>
            <a:chOff x="1285875" y="3300846"/>
            <a:chExt cx="9629775" cy="2057400"/>
          </a:xfrm>
        </p:grpSpPr>
        <p:pic>
          <p:nvPicPr>
            <p:cNvPr id="8" name="Picture 7">
              <a:extLst>
                <a:ext uri="{FF2B5EF4-FFF2-40B4-BE49-F238E27FC236}">
                  <a16:creationId xmlns:a16="http://schemas.microsoft.com/office/drawing/2014/main" id="{4ECAC06D-0DE0-4BB8-9AF8-CE1B96B4A7AC}"/>
                </a:ext>
              </a:extLst>
            </p:cNvPr>
            <p:cNvPicPr>
              <a:picLocks noChangeAspect="1"/>
            </p:cNvPicPr>
            <p:nvPr/>
          </p:nvPicPr>
          <p:blipFill>
            <a:blip r:embed="rId3"/>
            <a:stretch>
              <a:fillRect/>
            </a:stretch>
          </p:blipFill>
          <p:spPr>
            <a:xfrm>
              <a:off x="1285875" y="3300846"/>
              <a:ext cx="9629775" cy="714375"/>
            </a:xfrm>
            <a:prstGeom prst="rect">
              <a:avLst/>
            </a:prstGeom>
          </p:spPr>
        </p:pic>
        <p:pic>
          <p:nvPicPr>
            <p:cNvPr id="4" name="Picture 3">
              <a:extLst>
                <a:ext uri="{FF2B5EF4-FFF2-40B4-BE49-F238E27FC236}">
                  <a16:creationId xmlns:a16="http://schemas.microsoft.com/office/drawing/2014/main" id="{CC8B0154-6891-4456-9933-7CF015AC6D1F}"/>
                </a:ext>
              </a:extLst>
            </p:cNvPr>
            <p:cNvPicPr>
              <a:picLocks noChangeAspect="1"/>
            </p:cNvPicPr>
            <p:nvPr/>
          </p:nvPicPr>
          <p:blipFill>
            <a:blip r:embed="rId4"/>
            <a:stretch>
              <a:fillRect/>
            </a:stretch>
          </p:blipFill>
          <p:spPr>
            <a:xfrm>
              <a:off x="1328737" y="4015221"/>
              <a:ext cx="9534525" cy="1343025"/>
            </a:xfrm>
            <a:prstGeom prst="rect">
              <a:avLst/>
            </a:prstGeom>
          </p:spPr>
        </p:pic>
      </p:grpSp>
    </p:spTree>
    <p:extLst>
      <p:ext uri="{BB962C8B-B14F-4D97-AF65-F5344CB8AC3E}">
        <p14:creationId xmlns:p14="http://schemas.microsoft.com/office/powerpoint/2010/main" val="68641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Single-Task Case: Length of Stay</a:t>
            </a:r>
          </a:p>
        </p:txBody>
      </p:sp>
      <p:sp>
        <p:nvSpPr>
          <p:cNvPr id="6" name="Content Placeholder 5"/>
          <p:cNvSpPr>
            <a:spLocks noGrp="1"/>
          </p:cNvSpPr>
          <p:nvPr>
            <p:ph idx="1"/>
          </p:nvPr>
        </p:nvSpPr>
        <p:spPr/>
        <p:txBody>
          <a:bodyPr/>
          <a:lstStyle/>
          <a:p>
            <a:r>
              <a:rPr lang="en-US" dirty="0"/>
              <a:t>Cohen’s linear weighted kappa metric</a:t>
            </a:r>
          </a:p>
          <a:p>
            <a:r>
              <a:rPr lang="en-US" dirty="0"/>
              <a:t>mean squared error(MSE) </a:t>
            </a:r>
          </a:p>
          <a:p>
            <a:r>
              <a:rPr lang="en-US" dirty="0"/>
              <a:t>mean absolute percentage error (MAPE)</a:t>
            </a:r>
          </a:p>
          <a:p>
            <a:r>
              <a:rPr lang="en-US" b="1" dirty="0" err="1"/>
              <a:t>SAnD</a:t>
            </a:r>
            <a:r>
              <a:rPr lang="en-US" b="1" dirty="0"/>
              <a:t> outperforms both the baseline methods</a:t>
            </a:r>
          </a:p>
        </p:txBody>
      </p:sp>
      <p:grpSp>
        <p:nvGrpSpPr>
          <p:cNvPr id="4" name="Group 3">
            <a:extLst>
              <a:ext uri="{FF2B5EF4-FFF2-40B4-BE49-F238E27FC236}">
                <a16:creationId xmlns:a16="http://schemas.microsoft.com/office/drawing/2014/main" id="{CB9125F6-148D-4B9A-BDFF-9723E8F9441E}"/>
              </a:ext>
            </a:extLst>
          </p:cNvPr>
          <p:cNvGrpSpPr/>
          <p:nvPr/>
        </p:nvGrpSpPr>
        <p:grpSpPr>
          <a:xfrm>
            <a:off x="1271587" y="3429000"/>
            <a:ext cx="9648825" cy="1978601"/>
            <a:chOff x="1271587" y="4179744"/>
            <a:chExt cx="9648825" cy="1978601"/>
          </a:xfrm>
        </p:grpSpPr>
        <p:pic>
          <p:nvPicPr>
            <p:cNvPr id="8" name="Picture 7">
              <a:extLst>
                <a:ext uri="{FF2B5EF4-FFF2-40B4-BE49-F238E27FC236}">
                  <a16:creationId xmlns:a16="http://schemas.microsoft.com/office/drawing/2014/main" id="{4ECAC06D-0DE0-4BB8-9AF8-CE1B96B4A7AC}"/>
                </a:ext>
              </a:extLst>
            </p:cNvPr>
            <p:cNvPicPr>
              <a:picLocks noChangeAspect="1"/>
            </p:cNvPicPr>
            <p:nvPr/>
          </p:nvPicPr>
          <p:blipFill>
            <a:blip r:embed="rId3"/>
            <a:stretch>
              <a:fillRect/>
            </a:stretch>
          </p:blipFill>
          <p:spPr>
            <a:xfrm>
              <a:off x="1285875" y="4179744"/>
              <a:ext cx="9629775" cy="714375"/>
            </a:xfrm>
            <a:prstGeom prst="rect">
              <a:avLst/>
            </a:prstGeom>
          </p:spPr>
        </p:pic>
        <p:pic>
          <p:nvPicPr>
            <p:cNvPr id="3" name="Picture 2">
              <a:extLst>
                <a:ext uri="{FF2B5EF4-FFF2-40B4-BE49-F238E27FC236}">
                  <a16:creationId xmlns:a16="http://schemas.microsoft.com/office/drawing/2014/main" id="{F0F58D85-74AD-4A63-9E9E-C7482915265E}"/>
                </a:ext>
              </a:extLst>
            </p:cNvPr>
            <p:cNvPicPr>
              <a:picLocks noChangeAspect="1"/>
            </p:cNvPicPr>
            <p:nvPr/>
          </p:nvPicPr>
          <p:blipFill>
            <a:blip r:embed="rId4"/>
            <a:stretch>
              <a:fillRect/>
            </a:stretch>
          </p:blipFill>
          <p:spPr>
            <a:xfrm>
              <a:off x="1271587" y="4862945"/>
              <a:ext cx="9648825" cy="1295400"/>
            </a:xfrm>
            <a:prstGeom prst="rect">
              <a:avLst/>
            </a:prstGeom>
          </p:spPr>
        </p:pic>
      </p:grpSp>
    </p:spTree>
    <p:extLst>
      <p:ext uri="{BB962C8B-B14F-4D97-AF65-F5344CB8AC3E}">
        <p14:creationId xmlns:p14="http://schemas.microsoft.com/office/powerpoint/2010/main" val="2592912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Multi-Task Case</a:t>
            </a:r>
          </a:p>
        </p:txBody>
      </p:sp>
      <p:sp>
        <p:nvSpPr>
          <p:cNvPr id="6" name="Content Placeholder 5"/>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286DEB89-F1D1-4E7B-81BF-AF55A93A99F7}"/>
              </a:ext>
            </a:extLst>
          </p:cNvPr>
          <p:cNvPicPr>
            <a:picLocks noChangeAspect="1"/>
          </p:cNvPicPr>
          <p:nvPr/>
        </p:nvPicPr>
        <p:blipFill>
          <a:blip r:embed="rId3"/>
          <a:stretch>
            <a:fillRect/>
          </a:stretch>
        </p:blipFill>
        <p:spPr>
          <a:xfrm>
            <a:off x="1242146" y="954487"/>
            <a:ext cx="9707707" cy="5703488"/>
          </a:xfrm>
          <a:prstGeom prst="rect">
            <a:avLst/>
          </a:prstGeom>
        </p:spPr>
      </p:pic>
      <p:sp>
        <p:nvSpPr>
          <p:cNvPr id="9" name="Rectangle 8">
            <a:extLst>
              <a:ext uri="{FF2B5EF4-FFF2-40B4-BE49-F238E27FC236}">
                <a16:creationId xmlns:a16="http://schemas.microsoft.com/office/drawing/2014/main" id="{6FA8CB24-999A-4B99-8998-31D801A50357}"/>
              </a:ext>
            </a:extLst>
          </p:cNvPr>
          <p:cNvSpPr/>
          <p:nvPr/>
        </p:nvSpPr>
        <p:spPr>
          <a:xfrm>
            <a:off x="8811492" y="1511990"/>
            <a:ext cx="1288473" cy="51459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77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
        <p:nvSpPr>
          <p:cNvPr id="6" name="Content Placeholder 5"/>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318060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Solution</a:t>
            </a:r>
          </a:p>
        </p:txBody>
      </p:sp>
      <p:sp>
        <p:nvSpPr>
          <p:cNvPr id="6" name="Content Placeholder 5"/>
          <p:cNvSpPr>
            <a:spLocks noGrp="1"/>
          </p:cNvSpPr>
          <p:nvPr>
            <p:ph idx="1"/>
          </p:nvPr>
        </p:nvSpPr>
        <p:spPr/>
        <p:txBody>
          <a:bodyPr/>
          <a:lstStyle/>
          <a:p>
            <a:r>
              <a:rPr lang="en-US" dirty="0"/>
              <a:t>Utilize </a:t>
            </a:r>
            <a:r>
              <a:rPr lang="en-US" b="1" dirty="0"/>
              <a:t>attention models</a:t>
            </a:r>
            <a:r>
              <a:rPr lang="en-US" dirty="0"/>
              <a:t> for clinical time-series modeling, dispensing recurrence entirely.</a:t>
            </a:r>
          </a:p>
          <a:p>
            <a:r>
              <a:rPr lang="en-US" dirty="0"/>
              <a:t>Develop the </a:t>
            </a:r>
            <a:r>
              <a:rPr lang="en-US" b="1" dirty="0" err="1"/>
              <a:t>SAnD</a:t>
            </a:r>
            <a:r>
              <a:rPr lang="en-US" b="1" dirty="0"/>
              <a:t> (Simply Attend and Diagnose) </a:t>
            </a:r>
            <a:r>
              <a:rPr lang="en-US" dirty="0"/>
              <a:t>architecture, which employs a masked, </a:t>
            </a:r>
            <a:r>
              <a:rPr lang="en-US" b="1" dirty="0"/>
              <a:t>self-attention mechanism</a:t>
            </a:r>
            <a:r>
              <a:rPr lang="en-US" dirty="0"/>
              <a:t>, and uses </a:t>
            </a:r>
            <a:r>
              <a:rPr lang="en-US" b="1" dirty="0"/>
              <a:t>positional encoding</a:t>
            </a:r>
            <a:r>
              <a:rPr lang="en-US" dirty="0"/>
              <a:t> and </a:t>
            </a:r>
            <a:r>
              <a:rPr lang="en-US" b="1" dirty="0"/>
              <a:t>dense interpolation </a:t>
            </a:r>
            <a:r>
              <a:rPr lang="en-US" dirty="0"/>
              <a:t>strategies for incorporating temporal order. </a:t>
            </a:r>
          </a:p>
          <a:p>
            <a:r>
              <a:rPr lang="en-US" dirty="0"/>
              <a:t>Develop a multi-task variant of </a:t>
            </a:r>
            <a:r>
              <a:rPr lang="en-US" dirty="0" err="1"/>
              <a:t>SAnD</a:t>
            </a:r>
            <a:r>
              <a:rPr lang="en-US" dirty="0"/>
              <a:t> to jointly infer models with multiple diagnosis tasks.</a:t>
            </a:r>
          </a:p>
          <a:p>
            <a:r>
              <a:rPr lang="en-US" dirty="0"/>
              <a:t>Using the recent MIMIC-III benchmark datasets to demonstrate that the proposed approach achieves state-of-the-art performance in all tasks.</a:t>
            </a:r>
          </a:p>
          <a:p>
            <a:r>
              <a:rPr lang="en-US" dirty="0"/>
              <a:t>Outperforming LSTM models and classical baselines with </a:t>
            </a:r>
            <a:r>
              <a:rPr lang="en-US" dirty="0" err="1"/>
              <a:t>handengineered</a:t>
            </a:r>
            <a:r>
              <a:rPr lang="en-US" dirty="0"/>
              <a:t> features.</a:t>
            </a:r>
          </a:p>
        </p:txBody>
      </p:sp>
    </p:spTree>
    <p:extLst>
      <p:ext uri="{BB962C8B-B14F-4D97-AF65-F5344CB8AC3E}">
        <p14:creationId xmlns:p14="http://schemas.microsoft.com/office/powerpoint/2010/main" val="293077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 for Using Attention Models</a:t>
            </a:r>
          </a:p>
        </p:txBody>
      </p:sp>
      <p:sp>
        <p:nvSpPr>
          <p:cNvPr id="6" name="Content Placeholder 5"/>
          <p:cNvSpPr>
            <a:spLocks noGrp="1"/>
          </p:cNvSpPr>
          <p:nvPr>
            <p:ph idx="1"/>
          </p:nvPr>
        </p:nvSpPr>
        <p:spPr/>
        <p:txBody>
          <a:bodyPr/>
          <a:lstStyle/>
          <a:p>
            <a:r>
              <a:rPr lang="en-US" b="1" dirty="0"/>
              <a:t>Memory</a:t>
            </a:r>
            <a:r>
              <a:rPr lang="en-US" dirty="0"/>
              <a:t>: While LSTMs are effective in sequence modeling, lengths of clinical sequences are often very long and in many cases they rely solely on short term memory to make predictions. Attention mechanisms will enable us to understand the amount of memory modeling needed in benchmark tasks for medical data; </a:t>
            </a:r>
          </a:p>
          <a:p>
            <a:r>
              <a:rPr lang="en-US" b="1" dirty="0"/>
              <a:t>Optimization</a:t>
            </a:r>
            <a:r>
              <a:rPr lang="en-US" dirty="0"/>
              <a:t>: The mathematical simplicity of attention models will enable the use of additional constraints, e.g. explicit modeling of correlations between different measurements in data, through inter-attention</a:t>
            </a:r>
          </a:p>
          <a:p>
            <a:r>
              <a:rPr lang="en-US" b="1" dirty="0"/>
              <a:t>Computation</a:t>
            </a:r>
            <a:r>
              <a:rPr lang="en-US" dirty="0"/>
              <a:t>: Parallelization of sequence model training is challenging, while attention models are fully parallelizable.</a:t>
            </a:r>
          </a:p>
        </p:txBody>
      </p:sp>
    </p:spTree>
    <p:extLst>
      <p:ext uri="{BB962C8B-B14F-4D97-AF65-F5344CB8AC3E}">
        <p14:creationId xmlns:p14="http://schemas.microsoft.com/office/powerpoint/2010/main" val="286657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SAnD</a:t>
            </a:r>
            <a:r>
              <a:rPr lang="en-US" dirty="0"/>
              <a:t> (Simply Attend and Diagnose) Architecture</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marL="0" indent="0" algn="l">
              <a:buNone/>
            </a:pPr>
            <a:endParaRPr lang="en-US" dirty="0"/>
          </a:p>
          <a:p>
            <a:pPr algn="l"/>
            <a:r>
              <a:rPr lang="en-US" dirty="0"/>
              <a:t>Architecture is inspired by the recent Transformer model for sequence transduction.</a:t>
            </a:r>
          </a:p>
          <a:p>
            <a:pPr algn="l"/>
            <a:r>
              <a:rPr lang="en-US" dirty="0"/>
              <a:t>The Transformer architecture achieves superior performance on machine translation benchmarks, while being </a:t>
            </a:r>
            <a:r>
              <a:rPr lang="en-US" b="1" dirty="0"/>
              <a:t>significantly faster</a:t>
            </a:r>
            <a:r>
              <a:rPr lang="en-US" dirty="0"/>
              <a:t> in training when compared to LSTM-based recurrent networks.</a:t>
            </a:r>
          </a:p>
          <a:p>
            <a:pPr algn="l"/>
            <a:r>
              <a:rPr lang="en-US" dirty="0"/>
              <a:t>In contrast to state-of-the-art approaches, this </a:t>
            </a:r>
            <a:r>
              <a:rPr lang="en-US" b="1" dirty="0"/>
              <a:t>does not utilize any recurrence</a:t>
            </a:r>
            <a:r>
              <a:rPr lang="en-US" dirty="0"/>
              <a:t> or </a:t>
            </a:r>
            <a:r>
              <a:rPr lang="en-US" b="1" dirty="0"/>
              <a:t>convolutions</a:t>
            </a:r>
            <a:r>
              <a:rPr lang="en-US" dirty="0"/>
              <a:t> for sequence modeling. </a:t>
            </a:r>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059728"/>
            <a:ext cx="11057059" cy="2046897"/>
          </a:xfrm>
          <a:prstGeom prst="rect">
            <a:avLst/>
          </a:prstGeom>
        </p:spPr>
      </p:pic>
    </p:spTree>
    <p:extLst>
      <p:ext uri="{BB962C8B-B14F-4D97-AF65-F5344CB8AC3E}">
        <p14:creationId xmlns:p14="http://schemas.microsoft.com/office/powerpoint/2010/main" val="252766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Input Embedding</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algn="l"/>
            <a:endParaRPr lang="en-US" dirty="0"/>
          </a:p>
          <a:p>
            <a:pPr algn="l"/>
            <a:endParaRPr lang="en-US" dirty="0"/>
          </a:p>
          <a:p>
            <a:pPr algn="l"/>
            <a:r>
              <a:rPr lang="en-US" dirty="0">
                <a:solidFill>
                  <a:srgbClr val="FF0000"/>
                </a:solidFill>
              </a:rPr>
              <a:t>The first step is to </a:t>
            </a:r>
            <a:r>
              <a:rPr lang="en-US" b="1" dirty="0">
                <a:solidFill>
                  <a:srgbClr val="FF0000"/>
                </a:solidFill>
              </a:rPr>
              <a:t>generate an embedding</a:t>
            </a:r>
            <a:r>
              <a:rPr lang="en-US" dirty="0">
                <a:solidFill>
                  <a:srgbClr val="FF0000"/>
                </a:solidFill>
              </a:rPr>
              <a:t> that captures the dependencies across different variables without considering the temporal information.</a:t>
            </a:r>
          </a:p>
          <a:p>
            <a:pPr algn="l"/>
            <a:r>
              <a:rPr lang="en-US" dirty="0"/>
              <a:t>This is conceptually similar to the input embedding step in most NLP architectures, where the words in a sentence are mapped into a high-dimensional vector space to facilitate the actual sequence modeling.</a:t>
            </a:r>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142855"/>
            <a:ext cx="11057059" cy="2046897"/>
          </a:xfrm>
          <a:prstGeom prst="rect">
            <a:avLst/>
          </a:prstGeom>
        </p:spPr>
      </p:pic>
      <p:sp>
        <p:nvSpPr>
          <p:cNvPr id="2" name="Rectangle 1">
            <a:extLst>
              <a:ext uri="{FF2B5EF4-FFF2-40B4-BE49-F238E27FC236}">
                <a16:creationId xmlns:a16="http://schemas.microsoft.com/office/drawing/2014/main" id="{B5A95822-5E7F-48AE-91D0-80D16B97A2E9}"/>
              </a:ext>
            </a:extLst>
          </p:cNvPr>
          <p:cNvSpPr/>
          <p:nvPr/>
        </p:nvSpPr>
        <p:spPr>
          <a:xfrm>
            <a:off x="1717964" y="2216727"/>
            <a:ext cx="1330036" cy="8728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03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Positional Encoding</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marL="0" indent="0" algn="l">
              <a:buNone/>
            </a:pPr>
            <a:endParaRPr lang="en-US" dirty="0"/>
          </a:p>
          <a:p>
            <a:pPr algn="l"/>
            <a:r>
              <a:rPr lang="en-US" dirty="0"/>
              <a:t>Include information about the relative or absolute position of the time-steps in the sequence. </a:t>
            </a:r>
          </a:p>
          <a:p>
            <a:pPr algn="l"/>
            <a:r>
              <a:rPr lang="en-US" dirty="0"/>
              <a:t>Add positional encodings to the input embeddings of the sequence. </a:t>
            </a:r>
          </a:p>
          <a:p>
            <a:pPr algn="l"/>
            <a:r>
              <a:rPr lang="en-US" dirty="0"/>
              <a:t>The encoding is performed by mapping time step </a:t>
            </a:r>
            <a:r>
              <a:rPr lang="en-US" i="1" dirty="0"/>
              <a:t>t</a:t>
            </a:r>
            <a:r>
              <a:rPr lang="en-US" dirty="0"/>
              <a:t> to the same randomized lookup table during both training and prediction. </a:t>
            </a:r>
          </a:p>
          <a:p>
            <a:pPr algn="l"/>
            <a:r>
              <a:rPr lang="en-US" dirty="0"/>
              <a:t>The </a:t>
            </a:r>
            <a:r>
              <a:rPr lang="en-US" i="1" dirty="0"/>
              <a:t>d-dimensional</a:t>
            </a:r>
            <a:r>
              <a:rPr lang="en-US" dirty="0"/>
              <a:t> positional embedding is then added to the input embedding with the same dimension.</a:t>
            </a:r>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142855"/>
            <a:ext cx="11057059" cy="2046897"/>
          </a:xfrm>
          <a:prstGeom prst="rect">
            <a:avLst/>
          </a:prstGeom>
        </p:spPr>
      </p:pic>
      <p:sp>
        <p:nvSpPr>
          <p:cNvPr id="7" name="Rectangle 6">
            <a:extLst>
              <a:ext uri="{FF2B5EF4-FFF2-40B4-BE49-F238E27FC236}">
                <a16:creationId xmlns:a16="http://schemas.microsoft.com/office/drawing/2014/main" id="{24B5CEF8-0E00-424F-AB8B-C050FC0B961D}"/>
              </a:ext>
            </a:extLst>
          </p:cNvPr>
          <p:cNvSpPr/>
          <p:nvPr/>
        </p:nvSpPr>
        <p:spPr>
          <a:xfrm>
            <a:off x="1717964" y="1293466"/>
            <a:ext cx="1330036" cy="8728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38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Attention Module</a:t>
            </a:r>
          </a:p>
        </p:txBody>
      </p:sp>
      <p:sp>
        <p:nvSpPr>
          <p:cNvPr id="6" name="Content Placeholder 5"/>
          <p:cNvSpPr>
            <a:spLocks noGrp="1"/>
          </p:cNvSpPr>
          <p:nvPr>
            <p:ph idx="1"/>
          </p:nvPr>
        </p:nvSpPr>
        <p:spPr/>
        <p:txBody>
          <a:bodyPr/>
          <a:lstStyle/>
          <a:p>
            <a:pPr algn="l"/>
            <a:endParaRPr lang="en-US" dirty="0"/>
          </a:p>
          <a:p>
            <a:pPr algn="l"/>
            <a:endParaRPr lang="en-US" dirty="0"/>
          </a:p>
          <a:p>
            <a:pPr algn="l"/>
            <a:endParaRPr lang="en-US" dirty="0"/>
          </a:p>
          <a:p>
            <a:pPr marL="0" indent="0" algn="l">
              <a:buNone/>
            </a:pPr>
            <a:endParaRPr lang="en-US" dirty="0"/>
          </a:p>
          <a:p>
            <a:pPr algn="l"/>
            <a:r>
              <a:rPr lang="en-US" b="1" dirty="0">
                <a:solidFill>
                  <a:srgbClr val="FF0000"/>
                </a:solidFill>
              </a:rPr>
              <a:t>Self-attention</a:t>
            </a:r>
            <a:r>
              <a:rPr lang="en-US" dirty="0">
                <a:solidFill>
                  <a:srgbClr val="FF0000"/>
                </a:solidFill>
              </a:rPr>
              <a:t>, also referred as intra-attention, is designed to </a:t>
            </a:r>
            <a:r>
              <a:rPr lang="en-US" b="1" dirty="0">
                <a:solidFill>
                  <a:srgbClr val="FF0000"/>
                </a:solidFill>
              </a:rPr>
              <a:t>capture dependencies of a single sequence</a:t>
            </a:r>
            <a:r>
              <a:rPr lang="en-US" dirty="0">
                <a:solidFill>
                  <a:srgbClr val="FF0000"/>
                </a:solidFill>
              </a:rPr>
              <a:t>. </a:t>
            </a:r>
          </a:p>
          <a:p>
            <a:pPr algn="l"/>
            <a:r>
              <a:rPr lang="en-US" dirty="0" err="1"/>
              <a:t>SAnD</a:t>
            </a:r>
            <a:r>
              <a:rPr lang="en-US" dirty="0"/>
              <a:t> relies almost entirely on self-attention mechanisms.</a:t>
            </a:r>
          </a:p>
          <a:p>
            <a:pPr algn="l"/>
            <a:r>
              <a:rPr lang="en-US" dirty="0"/>
              <a:t>Restricted self-attention that </a:t>
            </a:r>
            <a:r>
              <a:rPr lang="en-US" b="1" dirty="0"/>
              <a:t>imposes causality</a:t>
            </a:r>
            <a:r>
              <a:rPr lang="en-US" dirty="0"/>
              <a:t>, i.e., considers information only from positions earlier than the current position being analyzed. </a:t>
            </a:r>
          </a:p>
          <a:p>
            <a:pPr algn="l"/>
            <a:endParaRPr lang="en-US" dirty="0"/>
          </a:p>
        </p:txBody>
      </p:sp>
      <p:pic>
        <p:nvPicPr>
          <p:cNvPr id="3" name="Picture 2">
            <a:extLst>
              <a:ext uri="{FF2B5EF4-FFF2-40B4-BE49-F238E27FC236}">
                <a16:creationId xmlns:a16="http://schemas.microsoft.com/office/drawing/2014/main" id="{513CA290-833D-4CA5-8C4E-F06152182BD5}"/>
              </a:ext>
            </a:extLst>
          </p:cNvPr>
          <p:cNvPicPr>
            <a:picLocks noChangeAspect="1"/>
          </p:cNvPicPr>
          <p:nvPr/>
        </p:nvPicPr>
        <p:blipFill>
          <a:blip r:embed="rId3"/>
          <a:stretch>
            <a:fillRect/>
          </a:stretch>
        </p:blipFill>
        <p:spPr>
          <a:xfrm>
            <a:off x="567470" y="1142855"/>
            <a:ext cx="11057059" cy="2046897"/>
          </a:xfrm>
          <a:prstGeom prst="rect">
            <a:avLst/>
          </a:prstGeom>
        </p:spPr>
      </p:pic>
      <p:sp>
        <p:nvSpPr>
          <p:cNvPr id="7" name="Rectangle 6">
            <a:extLst>
              <a:ext uri="{FF2B5EF4-FFF2-40B4-BE49-F238E27FC236}">
                <a16:creationId xmlns:a16="http://schemas.microsoft.com/office/drawing/2014/main" id="{24B5CEF8-0E00-424F-AB8B-C050FC0B961D}"/>
              </a:ext>
            </a:extLst>
          </p:cNvPr>
          <p:cNvSpPr/>
          <p:nvPr/>
        </p:nvSpPr>
        <p:spPr>
          <a:xfrm>
            <a:off x="3533217" y="1717964"/>
            <a:ext cx="3047692" cy="1471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62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Attention Function</a:t>
            </a:r>
          </a:p>
        </p:txBody>
      </p:sp>
      <p:sp>
        <p:nvSpPr>
          <p:cNvPr id="6" name="Content Placeholder 5"/>
          <p:cNvSpPr>
            <a:spLocks noGrp="1"/>
          </p:cNvSpPr>
          <p:nvPr>
            <p:ph idx="1"/>
          </p:nvPr>
        </p:nvSpPr>
        <p:spPr/>
        <p:txBody>
          <a:bodyPr/>
          <a:lstStyle/>
          <a:p>
            <a:r>
              <a:rPr lang="en-US" dirty="0"/>
              <a:t>An attention function can be defined as </a:t>
            </a:r>
            <a:r>
              <a:rPr lang="en-US" dirty="0">
                <a:solidFill>
                  <a:srgbClr val="FF0000"/>
                </a:solidFill>
              </a:rPr>
              <a:t>mapping a query </a:t>
            </a:r>
            <a:r>
              <a:rPr lang="en-US" b="1" dirty="0">
                <a:solidFill>
                  <a:srgbClr val="FF0000"/>
                </a:solidFill>
              </a:rPr>
              <a:t>q</a:t>
            </a:r>
            <a:r>
              <a:rPr lang="en-US" dirty="0">
                <a:solidFill>
                  <a:srgbClr val="FF0000"/>
                </a:solidFill>
              </a:rPr>
              <a:t> and a set of key-value pairs </a:t>
            </a:r>
            <a:r>
              <a:rPr lang="en-US" b="1" dirty="0">
                <a:solidFill>
                  <a:srgbClr val="FF0000"/>
                </a:solidFill>
              </a:rPr>
              <a:t>{k, v} </a:t>
            </a:r>
            <a:r>
              <a:rPr lang="en-US" dirty="0">
                <a:solidFill>
                  <a:srgbClr val="FF0000"/>
                </a:solidFill>
              </a:rPr>
              <a:t>to an output </a:t>
            </a:r>
            <a:r>
              <a:rPr lang="en-US" b="1" dirty="0">
                <a:solidFill>
                  <a:srgbClr val="FF0000"/>
                </a:solidFill>
              </a:rPr>
              <a:t>o</a:t>
            </a:r>
            <a:r>
              <a:rPr lang="en-US" dirty="0"/>
              <a:t>.</a:t>
            </a:r>
          </a:p>
          <a:p>
            <a:pPr algn="l"/>
            <a:r>
              <a:rPr lang="en-US" dirty="0"/>
              <a:t>compute o as weighted combination of the value vectors</a:t>
            </a:r>
          </a:p>
          <a:p>
            <a:pPr algn="l"/>
            <a:r>
              <a:rPr lang="en-US" dirty="0"/>
              <a:t>pass o through a feed-forward network to obtain the vector representation for t</a:t>
            </a:r>
          </a:p>
          <a:p>
            <a:pPr algn="l"/>
            <a:endParaRPr lang="en-US" dirty="0"/>
          </a:p>
          <a:p>
            <a:pPr algn="l"/>
            <a:endParaRPr lang="en-US" dirty="0"/>
          </a:p>
          <a:p>
            <a:pPr algn="l"/>
            <a:endParaRPr lang="en-US" dirty="0"/>
          </a:p>
        </p:txBody>
      </p:sp>
      <p:pic>
        <p:nvPicPr>
          <p:cNvPr id="8" name="Picture 7">
            <a:extLst>
              <a:ext uri="{FF2B5EF4-FFF2-40B4-BE49-F238E27FC236}">
                <a16:creationId xmlns:a16="http://schemas.microsoft.com/office/drawing/2014/main" id="{DC53E59D-1DD2-4757-AAC4-2E3CEF3F0B98}"/>
              </a:ext>
            </a:extLst>
          </p:cNvPr>
          <p:cNvPicPr>
            <a:picLocks noChangeAspect="1"/>
          </p:cNvPicPr>
          <p:nvPr/>
        </p:nvPicPr>
        <p:blipFill>
          <a:blip r:embed="rId3"/>
          <a:stretch>
            <a:fillRect/>
          </a:stretch>
        </p:blipFill>
        <p:spPr>
          <a:xfrm>
            <a:off x="9419520" y="1915179"/>
            <a:ext cx="1724025" cy="504825"/>
          </a:xfrm>
          <a:prstGeom prst="rect">
            <a:avLst/>
          </a:prstGeom>
        </p:spPr>
      </p:pic>
      <p:pic>
        <p:nvPicPr>
          <p:cNvPr id="1026" name="Picture 2" descr="这里写图片描述">
            <a:extLst>
              <a:ext uri="{FF2B5EF4-FFF2-40B4-BE49-F238E27FC236}">
                <a16:creationId xmlns:a16="http://schemas.microsoft.com/office/drawing/2014/main" id="{C14162DA-1FF7-4B4E-B21F-E1D41513D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482" y="3429000"/>
            <a:ext cx="7807036" cy="334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430937"/>
      </p:ext>
    </p:extLst>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2301</Words>
  <Application>Microsoft Office PowerPoint</Application>
  <PresentationFormat>Widescreen</PresentationFormat>
  <Paragraphs>228</Paragraphs>
  <Slides>29</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CMBX10</vt:lpstr>
      <vt:lpstr>CMMI10</vt:lpstr>
      <vt:lpstr>CMR10</vt:lpstr>
      <vt:lpstr>CMSY8</vt:lpstr>
      <vt:lpstr>NimbusRomNo9L-Medi</vt:lpstr>
      <vt:lpstr>NimbusRomNo9L-Regu</vt:lpstr>
      <vt:lpstr>NimbusRomNo9L-ReguItal</vt:lpstr>
      <vt:lpstr>Arial</vt:lpstr>
      <vt:lpstr>Calibri</vt:lpstr>
      <vt:lpstr>Roboto</vt:lpstr>
      <vt:lpstr>Blank</vt:lpstr>
      <vt:lpstr>Attend and Diagnose: Clinical Time Series Analysis using Attention Models Huan Songy, Deepta Rajanz , Jayaraman J. Thiagarajanyy, Andreas Spanias  Xiaohan Cheng Sept 30, 2021</vt:lpstr>
      <vt:lpstr>Background</vt:lpstr>
      <vt:lpstr>Solution</vt:lpstr>
      <vt:lpstr>Motivation for Using Attention Models</vt:lpstr>
      <vt:lpstr>SAnD (Simply Attend and Diagnose) Architecture</vt:lpstr>
      <vt:lpstr>Input Embedding</vt:lpstr>
      <vt:lpstr>Positional Encoding</vt:lpstr>
      <vt:lpstr>Attention Module</vt:lpstr>
      <vt:lpstr>Attention Function</vt:lpstr>
      <vt:lpstr>Attention Function</vt:lpstr>
      <vt:lpstr>Self-Attention</vt:lpstr>
      <vt:lpstr>Dense Interpolation Embedding</vt:lpstr>
      <vt:lpstr>Dense Interpolation Embedding</vt:lpstr>
      <vt:lpstr>Dense Interpolation Embedding</vt:lpstr>
      <vt:lpstr>Linear and Softmax layers</vt:lpstr>
      <vt:lpstr>Regularization</vt:lpstr>
      <vt:lpstr>MIMIC-III Benchmarks &amp; Formulation</vt:lpstr>
      <vt:lpstr>MIMIC-III Benchmarks &amp; Formulation</vt:lpstr>
      <vt:lpstr>MIMIC-III Benchmarks &amp; Formulation</vt:lpstr>
      <vt:lpstr>Applying SAnD to MIMIC-III Tasks</vt:lpstr>
      <vt:lpstr>Multi-task Learning</vt:lpstr>
      <vt:lpstr>Performance Evaluation</vt:lpstr>
      <vt:lpstr>Single-Task Case: Phenotyping</vt:lpstr>
      <vt:lpstr>Single-Task Case: Phenotyping</vt:lpstr>
      <vt:lpstr>Single-Task Case: In Hospital Mortality</vt:lpstr>
      <vt:lpstr>Single-Task Case: Decompensation</vt:lpstr>
      <vt:lpstr>Single-Task Case: Length of Stay</vt:lpstr>
      <vt:lpstr>Multi-Task Case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dc:title>
  <dc:creator>Shelley A. Rusincovitch</dc:creator>
  <cp:lastModifiedBy>Xiaohan Cheng</cp:lastModifiedBy>
  <cp:revision>112</cp:revision>
  <dcterms:created xsi:type="dcterms:W3CDTF">2018-09-19T10:12:32Z</dcterms:created>
  <dcterms:modified xsi:type="dcterms:W3CDTF">2021-09-30T02:51:02Z</dcterms:modified>
</cp:coreProperties>
</file>