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893" r:id="rId2"/>
    <p:sldId id="3818" r:id="rId3"/>
    <p:sldId id="3924" r:id="rId4"/>
    <p:sldId id="3927" r:id="rId5"/>
    <p:sldId id="3933" r:id="rId6"/>
    <p:sldId id="3928" r:id="rId7"/>
    <p:sldId id="3921" r:id="rId8"/>
    <p:sldId id="3929" r:id="rId9"/>
    <p:sldId id="3936" r:id="rId10"/>
    <p:sldId id="3934" r:id="rId11"/>
    <p:sldId id="3923" r:id="rId12"/>
    <p:sldId id="3938" r:id="rId13"/>
    <p:sldId id="3937" r:id="rId14"/>
    <p:sldId id="3930" r:id="rId15"/>
    <p:sldId id="3931" r:id="rId16"/>
    <p:sldId id="3954" r:id="rId17"/>
    <p:sldId id="3951" r:id="rId18"/>
    <p:sldId id="3952" r:id="rId19"/>
    <p:sldId id="3953" r:id="rId20"/>
    <p:sldId id="3955" r:id="rId21"/>
    <p:sldId id="3957" r:id="rId22"/>
    <p:sldId id="3940" r:id="rId23"/>
    <p:sldId id="3941" r:id="rId24"/>
    <p:sldId id="3942" r:id="rId25"/>
    <p:sldId id="3943" r:id="rId26"/>
    <p:sldId id="3944" r:id="rId27"/>
    <p:sldId id="3946" r:id="rId28"/>
    <p:sldId id="3947" r:id="rId29"/>
    <p:sldId id="3948" r:id="rId30"/>
    <p:sldId id="3949" r:id="rId31"/>
    <p:sldId id="3950" r:id="rId32"/>
    <p:sldId id="3925" r:id="rId33"/>
  </p:sldIdLst>
  <p:sldSz cx="9144000" cy="5143500" type="screen16x9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9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>
          <p15:clr>
            <a:srgbClr val="A4A3A4"/>
          </p15:clr>
        </p15:guide>
        <p15:guide id="2" pos="21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7D5"/>
    <a:srgbClr val="4F80BD"/>
    <a:srgbClr val="ED7D31"/>
    <a:srgbClr val="00B050"/>
    <a:srgbClr val="FF9999"/>
    <a:srgbClr val="BDD7EE"/>
    <a:srgbClr val="DCE6F2"/>
    <a:srgbClr val="FFFFFF"/>
    <a:srgbClr val="00B0F0"/>
    <a:srgbClr val="004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7" autoAdjust="0"/>
    <p:restoredTop sz="81898" autoAdjust="0"/>
  </p:normalViewPr>
  <p:slideViewPr>
    <p:cSldViewPr>
      <p:cViewPr varScale="1">
        <p:scale>
          <a:sx n="93" d="100"/>
          <a:sy n="93" d="100"/>
        </p:scale>
        <p:origin x="1430" y="77"/>
      </p:cViewPr>
      <p:guideLst>
        <p:guide orient="horz" pos="1569"/>
        <p:guide pos="2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274" y="58"/>
      </p:cViewPr>
      <p:guideLst>
        <p:guide orient="horz" pos="3033"/>
        <p:guide pos="21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5AB79-68FC-43B4-88C4-EBCA1F5C18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157A5B-DFA3-4A21-A03D-6429FDD21EA3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Cohort Selection</a:t>
          </a:r>
          <a:endParaRPr lang="en-US" dirty="0"/>
        </a:p>
      </dgm:t>
    </dgm:pt>
    <dgm:pt modelId="{BD301142-69D0-4457-B170-DA079377F1F4}" type="parTrans" cxnId="{74979992-6D6C-4AA4-89EC-790659950EC2}">
      <dgm:prSet/>
      <dgm:spPr/>
      <dgm:t>
        <a:bodyPr/>
        <a:lstStyle/>
        <a:p>
          <a:endParaRPr lang="en-US"/>
        </a:p>
      </dgm:t>
    </dgm:pt>
    <dgm:pt modelId="{5DFDDC97-244E-406E-A31E-05B937A79E8D}" type="sibTrans" cxnId="{74979992-6D6C-4AA4-89EC-790659950EC2}">
      <dgm:prSet/>
      <dgm:spPr/>
      <dgm:t>
        <a:bodyPr/>
        <a:lstStyle/>
        <a:p>
          <a:endParaRPr lang="en-US"/>
        </a:p>
      </dgm:t>
    </dgm:pt>
    <dgm:pt modelId="{8AA6FBEB-1201-4A06-B4D4-D1A21FCCADF4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Data Extraction</a:t>
          </a:r>
          <a:endParaRPr lang="en-US" dirty="0"/>
        </a:p>
      </dgm:t>
    </dgm:pt>
    <dgm:pt modelId="{F79969FC-2236-45FB-AEA0-12285D3E8000}" type="parTrans" cxnId="{B840D701-E71F-4D76-82A7-5F0059FE163D}">
      <dgm:prSet/>
      <dgm:spPr/>
      <dgm:t>
        <a:bodyPr/>
        <a:lstStyle/>
        <a:p>
          <a:endParaRPr lang="en-US"/>
        </a:p>
      </dgm:t>
    </dgm:pt>
    <dgm:pt modelId="{002E9057-73E1-44EB-9288-433C80A4A2C6}" type="sibTrans" cxnId="{B840D701-E71F-4D76-82A7-5F0059FE163D}">
      <dgm:prSet/>
      <dgm:spPr/>
      <dgm:t>
        <a:bodyPr/>
        <a:lstStyle/>
        <a:p>
          <a:endParaRPr lang="en-US"/>
        </a:p>
      </dgm:t>
    </dgm:pt>
    <dgm:pt modelId="{EC10C35A-1D04-4770-98C6-3896EBE14948}">
      <dgm:prSet phldrT="[Text]"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1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Data Cleaning </a:t>
          </a:r>
        </a:p>
      </dgm:t>
    </dgm:pt>
    <dgm:pt modelId="{BD5B1996-A2AF-4A93-A4D6-CE289779164E}" type="parTrans" cxnId="{2932BE83-6515-4E1C-90DB-DCACBD40B973}">
      <dgm:prSet/>
      <dgm:spPr/>
      <dgm:t>
        <a:bodyPr/>
        <a:lstStyle/>
        <a:p>
          <a:endParaRPr lang="en-US"/>
        </a:p>
      </dgm:t>
    </dgm:pt>
    <dgm:pt modelId="{F96E63FF-7164-4768-876F-92F0855294C0}" type="sibTrans" cxnId="{2932BE83-6515-4E1C-90DB-DCACBD40B973}">
      <dgm:prSet/>
      <dgm:spPr/>
      <dgm:t>
        <a:bodyPr/>
        <a:lstStyle/>
        <a:p>
          <a:endParaRPr lang="en-US"/>
        </a:p>
      </dgm:t>
    </dgm:pt>
    <dgm:pt modelId="{6EA39A1B-3010-4E17-BFCA-2BB57FDC3591}">
      <dgm:prSet phldrT="[Text]"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1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Feature Extraction </a:t>
          </a:r>
        </a:p>
      </dgm:t>
    </dgm:pt>
    <dgm:pt modelId="{A307899E-6762-4030-BDA3-AE66C98C25AA}" type="parTrans" cxnId="{DDBDC44B-46E3-48DE-9B28-9271CB97D8E2}">
      <dgm:prSet/>
      <dgm:spPr/>
      <dgm:t>
        <a:bodyPr/>
        <a:lstStyle/>
        <a:p>
          <a:endParaRPr lang="en-US"/>
        </a:p>
      </dgm:t>
    </dgm:pt>
    <dgm:pt modelId="{B7BA0DBB-0B1A-41E8-8A48-34351D1ABA9D}" type="sibTrans" cxnId="{DDBDC44B-46E3-48DE-9B28-9271CB97D8E2}">
      <dgm:prSet/>
      <dgm:spPr/>
      <dgm:t>
        <a:bodyPr/>
        <a:lstStyle/>
        <a:p>
          <a:endParaRPr lang="en-US"/>
        </a:p>
      </dgm:t>
    </dgm:pt>
    <dgm:pt modelId="{674B3151-493A-4993-B567-FFC600DF7BBE}" type="pres">
      <dgm:prSet presAssocID="{9EB5AB79-68FC-43B4-88C4-EBCA1F5C18FD}" presName="Name0" presStyleCnt="0">
        <dgm:presLayoutVars>
          <dgm:dir/>
          <dgm:resizeHandles val="exact"/>
        </dgm:presLayoutVars>
      </dgm:prSet>
      <dgm:spPr/>
    </dgm:pt>
    <dgm:pt modelId="{24674C32-818B-47D0-A213-FFBD21EE7DDA}" type="pres">
      <dgm:prSet presAssocID="{39157A5B-DFA3-4A21-A03D-6429FDD21EA3}" presName="node" presStyleLbl="node1" presStyleIdx="0" presStyleCnt="4">
        <dgm:presLayoutVars>
          <dgm:bulletEnabled val="1"/>
        </dgm:presLayoutVars>
      </dgm:prSet>
      <dgm:spPr/>
    </dgm:pt>
    <dgm:pt modelId="{5ECB6324-8579-4EA2-B335-E704DCC16B41}" type="pres">
      <dgm:prSet presAssocID="{5DFDDC97-244E-406E-A31E-05B937A79E8D}" presName="sibTrans" presStyleLbl="sibTrans2D1" presStyleIdx="0" presStyleCnt="3"/>
      <dgm:spPr/>
    </dgm:pt>
    <dgm:pt modelId="{194F5AB3-FE37-42F2-89FC-7C6A92085FD2}" type="pres">
      <dgm:prSet presAssocID="{5DFDDC97-244E-406E-A31E-05B937A79E8D}" presName="connectorText" presStyleLbl="sibTrans2D1" presStyleIdx="0" presStyleCnt="3"/>
      <dgm:spPr/>
    </dgm:pt>
    <dgm:pt modelId="{DA79971C-344B-4650-AA04-EC78AE59AE10}" type="pres">
      <dgm:prSet presAssocID="{8AA6FBEB-1201-4A06-B4D4-D1A21FCCADF4}" presName="node" presStyleLbl="node1" presStyleIdx="1" presStyleCnt="4">
        <dgm:presLayoutVars>
          <dgm:bulletEnabled val="1"/>
        </dgm:presLayoutVars>
      </dgm:prSet>
      <dgm:spPr/>
    </dgm:pt>
    <dgm:pt modelId="{53ECBDCB-7DB0-42CF-97F9-D4C020A7E77C}" type="pres">
      <dgm:prSet presAssocID="{002E9057-73E1-44EB-9288-433C80A4A2C6}" presName="sibTrans" presStyleLbl="sibTrans2D1" presStyleIdx="1" presStyleCnt="3"/>
      <dgm:spPr/>
    </dgm:pt>
    <dgm:pt modelId="{87036E9F-E76A-4500-BD6C-C042498BE8F8}" type="pres">
      <dgm:prSet presAssocID="{002E9057-73E1-44EB-9288-433C80A4A2C6}" presName="connectorText" presStyleLbl="sibTrans2D1" presStyleIdx="1" presStyleCnt="3"/>
      <dgm:spPr/>
    </dgm:pt>
    <dgm:pt modelId="{D5742B88-FE89-4B50-8990-08A6C335957C}" type="pres">
      <dgm:prSet presAssocID="{EC10C35A-1D04-4770-98C6-3896EBE14948}" presName="node" presStyleLbl="node1" presStyleIdx="2" presStyleCnt="4">
        <dgm:presLayoutVars>
          <dgm:bulletEnabled val="1"/>
        </dgm:presLayoutVars>
      </dgm:prSet>
      <dgm:spPr/>
    </dgm:pt>
    <dgm:pt modelId="{D890E6D8-08F7-4731-8A9F-78CE85606177}" type="pres">
      <dgm:prSet presAssocID="{F96E63FF-7164-4768-876F-92F0855294C0}" presName="sibTrans" presStyleLbl="sibTrans2D1" presStyleIdx="2" presStyleCnt="3"/>
      <dgm:spPr/>
    </dgm:pt>
    <dgm:pt modelId="{779CA1C6-0AE6-4CF4-A34B-CDB91874A546}" type="pres">
      <dgm:prSet presAssocID="{F96E63FF-7164-4768-876F-92F0855294C0}" presName="connectorText" presStyleLbl="sibTrans2D1" presStyleIdx="2" presStyleCnt="3"/>
      <dgm:spPr/>
    </dgm:pt>
    <dgm:pt modelId="{ED7E4E96-BB7D-4B26-9954-18C8EC0F6F96}" type="pres">
      <dgm:prSet presAssocID="{6EA39A1B-3010-4E17-BFCA-2BB57FDC3591}" presName="node" presStyleLbl="node1" presStyleIdx="3" presStyleCnt="4">
        <dgm:presLayoutVars>
          <dgm:bulletEnabled val="1"/>
        </dgm:presLayoutVars>
      </dgm:prSet>
      <dgm:spPr/>
    </dgm:pt>
  </dgm:ptLst>
  <dgm:cxnLst>
    <dgm:cxn modelId="{B840D701-E71F-4D76-82A7-5F0059FE163D}" srcId="{9EB5AB79-68FC-43B4-88C4-EBCA1F5C18FD}" destId="{8AA6FBEB-1201-4A06-B4D4-D1A21FCCADF4}" srcOrd="1" destOrd="0" parTransId="{F79969FC-2236-45FB-AEA0-12285D3E8000}" sibTransId="{002E9057-73E1-44EB-9288-433C80A4A2C6}"/>
    <dgm:cxn modelId="{7FBEA12F-4903-4752-94CE-1AA6E5D15F90}" type="presOf" srcId="{5DFDDC97-244E-406E-A31E-05B937A79E8D}" destId="{194F5AB3-FE37-42F2-89FC-7C6A92085FD2}" srcOrd="1" destOrd="0" presId="urn:microsoft.com/office/officeart/2005/8/layout/process1"/>
    <dgm:cxn modelId="{71E1D83B-2283-4CE4-BDF8-339C6717231A}" type="presOf" srcId="{EC10C35A-1D04-4770-98C6-3896EBE14948}" destId="{D5742B88-FE89-4B50-8990-08A6C335957C}" srcOrd="0" destOrd="0" presId="urn:microsoft.com/office/officeart/2005/8/layout/process1"/>
    <dgm:cxn modelId="{B8F1FA5D-C6F1-4F47-8C33-5EB80171097D}" type="presOf" srcId="{5DFDDC97-244E-406E-A31E-05B937A79E8D}" destId="{5ECB6324-8579-4EA2-B335-E704DCC16B41}" srcOrd="0" destOrd="0" presId="urn:microsoft.com/office/officeart/2005/8/layout/process1"/>
    <dgm:cxn modelId="{60C17F64-9773-4CB0-BF75-32A54BC6F02E}" type="presOf" srcId="{8AA6FBEB-1201-4A06-B4D4-D1A21FCCADF4}" destId="{DA79971C-344B-4650-AA04-EC78AE59AE10}" srcOrd="0" destOrd="0" presId="urn:microsoft.com/office/officeart/2005/8/layout/process1"/>
    <dgm:cxn modelId="{DDBDC44B-46E3-48DE-9B28-9271CB97D8E2}" srcId="{9EB5AB79-68FC-43B4-88C4-EBCA1F5C18FD}" destId="{6EA39A1B-3010-4E17-BFCA-2BB57FDC3591}" srcOrd="3" destOrd="0" parTransId="{A307899E-6762-4030-BDA3-AE66C98C25AA}" sibTransId="{B7BA0DBB-0B1A-41E8-8A48-34351D1ABA9D}"/>
    <dgm:cxn modelId="{65B6017B-CB4D-4D83-A8B1-C0F2A7A88F8E}" type="presOf" srcId="{39157A5B-DFA3-4A21-A03D-6429FDD21EA3}" destId="{24674C32-818B-47D0-A213-FFBD21EE7DDA}" srcOrd="0" destOrd="0" presId="urn:microsoft.com/office/officeart/2005/8/layout/process1"/>
    <dgm:cxn modelId="{2932BE83-6515-4E1C-90DB-DCACBD40B973}" srcId="{9EB5AB79-68FC-43B4-88C4-EBCA1F5C18FD}" destId="{EC10C35A-1D04-4770-98C6-3896EBE14948}" srcOrd="2" destOrd="0" parTransId="{BD5B1996-A2AF-4A93-A4D6-CE289779164E}" sibTransId="{F96E63FF-7164-4768-876F-92F0855294C0}"/>
    <dgm:cxn modelId="{74979992-6D6C-4AA4-89EC-790659950EC2}" srcId="{9EB5AB79-68FC-43B4-88C4-EBCA1F5C18FD}" destId="{39157A5B-DFA3-4A21-A03D-6429FDD21EA3}" srcOrd="0" destOrd="0" parTransId="{BD301142-69D0-4457-B170-DA079377F1F4}" sibTransId="{5DFDDC97-244E-406E-A31E-05B937A79E8D}"/>
    <dgm:cxn modelId="{ED4725A5-F6DD-4114-AF9E-DB1EF578813A}" type="presOf" srcId="{9EB5AB79-68FC-43B4-88C4-EBCA1F5C18FD}" destId="{674B3151-493A-4993-B567-FFC600DF7BBE}" srcOrd="0" destOrd="0" presId="urn:microsoft.com/office/officeart/2005/8/layout/process1"/>
    <dgm:cxn modelId="{8BCFB3D3-D180-4838-A865-F8081BDC8187}" type="presOf" srcId="{002E9057-73E1-44EB-9288-433C80A4A2C6}" destId="{53ECBDCB-7DB0-42CF-97F9-D4C020A7E77C}" srcOrd="0" destOrd="0" presId="urn:microsoft.com/office/officeart/2005/8/layout/process1"/>
    <dgm:cxn modelId="{FEB66DE9-3E63-4EA1-85B1-64C2209EDDFD}" type="presOf" srcId="{F96E63FF-7164-4768-876F-92F0855294C0}" destId="{779CA1C6-0AE6-4CF4-A34B-CDB91874A546}" srcOrd="1" destOrd="0" presId="urn:microsoft.com/office/officeart/2005/8/layout/process1"/>
    <dgm:cxn modelId="{C7F5ABF1-A6C6-41BF-A1F2-66B87ABC09F4}" type="presOf" srcId="{6EA39A1B-3010-4E17-BFCA-2BB57FDC3591}" destId="{ED7E4E96-BB7D-4B26-9954-18C8EC0F6F96}" srcOrd="0" destOrd="0" presId="urn:microsoft.com/office/officeart/2005/8/layout/process1"/>
    <dgm:cxn modelId="{DAC6B2F6-84CA-4EA8-B658-9232BD9F1875}" type="presOf" srcId="{002E9057-73E1-44EB-9288-433C80A4A2C6}" destId="{87036E9F-E76A-4500-BD6C-C042498BE8F8}" srcOrd="1" destOrd="0" presId="urn:microsoft.com/office/officeart/2005/8/layout/process1"/>
    <dgm:cxn modelId="{62A822FE-F355-4A6F-BB00-3EC94A6AC391}" type="presOf" srcId="{F96E63FF-7164-4768-876F-92F0855294C0}" destId="{D890E6D8-08F7-4731-8A9F-78CE85606177}" srcOrd="0" destOrd="0" presId="urn:microsoft.com/office/officeart/2005/8/layout/process1"/>
    <dgm:cxn modelId="{9048556E-F473-47C1-99DF-6215A9773AD9}" type="presParOf" srcId="{674B3151-493A-4993-B567-FFC600DF7BBE}" destId="{24674C32-818B-47D0-A213-FFBD21EE7DDA}" srcOrd="0" destOrd="0" presId="urn:microsoft.com/office/officeart/2005/8/layout/process1"/>
    <dgm:cxn modelId="{1151CF7F-5588-4C67-8A26-74A9D705FD79}" type="presParOf" srcId="{674B3151-493A-4993-B567-FFC600DF7BBE}" destId="{5ECB6324-8579-4EA2-B335-E704DCC16B41}" srcOrd="1" destOrd="0" presId="urn:microsoft.com/office/officeart/2005/8/layout/process1"/>
    <dgm:cxn modelId="{7C0DF2AB-B53E-44E5-B21D-5E9588DA4368}" type="presParOf" srcId="{5ECB6324-8579-4EA2-B335-E704DCC16B41}" destId="{194F5AB3-FE37-42F2-89FC-7C6A92085FD2}" srcOrd="0" destOrd="0" presId="urn:microsoft.com/office/officeart/2005/8/layout/process1"/>
    <dgm:cxn modelId="{A5541B88-1972-4F66-9B41-796590AEA5AB}" type="presParOf" srcId="{674B3151-493A-4993-B567-FFC600DF7BBE}" destId="{DA79971C-344B-4650-AA04-EC78AE59AE10}" srcOrd="2" destOrd="0" presId="urn:microsoft.com/office/officeart/2005/8/layout/process1"/>
    <dgm:cxn modelId="{E1E7F4AB-10B0-4E58-B3CD-604E9C719BB1}" type="presParOf" srcId="{674B3151-493A-4993-B567-FFC600DF7BBE}" destId="{53ECBDCB-7DB0-42CF-97F9-D4C020A7E77C}" srcOrd="3" destOrd="0" presId="urn:microsoft.com/office/officeart/2005/8/layout/process1"/>
    <dgm:cxn modelId="{FCA38818-DC95-4E77-B0A6-1EA946944916}" type="presParOf" srcId="{53ECBDCB-7DB0-42CF-97F9-D4C020A7E77C}" destId="{87036E9F-E76A-4500-BD6C-C042498BE8F8}" srcOrd="0" destOrd="0" presId="urn:microsoft.com/office/officeart/2005/8/layout/process1"/>
    <dgm:cxn modelId="{6993B57E-CECE-4661-A722-7DD5040E1068}" type="presParOf" srcId="{674B3151-493A-4993-B567-FFC600DF7BBE}" destId="{D5742B88-FE89-4B50-8990-08A6C335957C}" srcOrd="4" destOrd="0" presId="urn:microsoft.com/office/officeart/2005/8/layout/process1"/>
    <dgm:cxn modelId="{33F91851-64D2-4A57-B09F-4D7CD974E94A}" type="presParOf" srcId="{674B3151-493A-4993-B567-FFC600DF7BBE}" destId="{D890E6D8-08F7-4731-8A9F-78CE85606177}" srcOrd="5" destOrd="0" presId="urn:microsoft.com/office/officeart/2005/8/layout/process1"/>
    <dgm:cxn modelId="{F5E68498-7D08-49AC-8868-280AF74957DB}" type="presParOf" srcId="{D890E6D8-08F7-4731-8A9F-78CE85606177}" destId="{779CA1C6-0AE6-4CF4-A34B-CDB91874A546}" srcOrd="0" destOrd="0" presId="urn:microsoft.com/office/officeart/2005/8/layout/process1"/>
    <dgm:cxn modelId="{29A6A7B9-EFC0-4563-8DB8-5EEFAC9F6E54}" type="presParOf" srcId="{674B3151-493A-4993-B567-FFC600DF7BBE}" destId="{ED7E4E96-BB7D-4B26-9954-18C8EC0F6F9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E131F-AD2B-4133-A30C-202B7F5B5D6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6CC56-1477-4266-84E3-F42213F99D8D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Feature Set A</a:t>
          </a:r>
        </a:p>
      </dgm:t>
    </dgm:pt>
    <dgm:pt modelId="{49DDA746-A1E3-4D59-9336-D7AF1D1A14B8}" type="parTrans" cxnId="{8C96ACA3-0D99-407C-B9D6-6F11C24477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7961A2-DBFC-4CCD-B704-F262F63DC695}" type="sibTrans" cxnId="{8C96ACA3-0D99-407C-B9D6-6F11C24477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9B319A-E94D-4EBD-A7CA-08DD93931DCB}">
      <dgm:prSet phldrT="[Text]" custT="1"/>
      <dgm:spPr/>
      <dgm:t>
        <a:bodyPr/>
        <a:lstStyle/>
        <a:p>
          <a:pPr algn="ctr"/>
          <a:r>
            <a:rPr lang="en-US" sz="20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Processed Features</a:t>
          </a:r>
          <a:endParaRPr lang="en-US" sz="1600" b="1" kern="1200" dirty="0">
            <a:solidFill>
              <a:srgbClr val="0677D5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B7839EEC-DFA1-4246-9D12-575B06B72EA5}" type="parTrans" cxnId="{4299662C-3B10-42DA-B0BF-57617F1AED6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1B9E55-DF71-4706-B217-95EAC0559CCC}" type="sibTrans" cxnId="{4299662C-3B10-42DA-B0BF-57617F1AED6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FF28-82A8-4153-AADC-EA6D6EE10558}">
      <dgm:prSet phldrT="[Text]" custT="1"/>
      <dgm:spPr/>
      <dgm:t>
        <a:bodyPr/>
        <a:lstStyle/>
        <a:p>
          <a:r>
            <a: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This feature set consists of the 17 features used in the calculation of the SAPS-II score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6AE975-B1F0-4C8B-9204-47865738CEBC}" type="parTrans" cxnId="{0DCB8686-947D-4825-9752-8269328074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C0011F-76B3-49BE-9C45-B41F44A73CA0}" type="sibTrans" cxnId="{0DCB8686-947D-4825-9752-8269328074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9DD100-89A4-404C-AF32-08FDFEE3E33E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Feature Set 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24604-00B9-4041-86B0-0680EAC711B3}" type="parTrans" cxnId="{E67D28D7-3320-4437-9D83-AC28B146D52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AE99D-1160-4388-93FA-C382BC3AF6BF}" type="sibTrans" cxnId="{E67D28D7-3320-4437-9D83-AC28B146D52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867F24-207E-40F2-8011-639AF0542B63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Raw Features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D0525-2B21-4818-B0C7-22A41B8E59B1}" type="parTrans" cxnId="{A511FE86-E3EF-4E52-B55C-F4326B4231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D4776B-AAEC-4047-A645-41038529EDC4}" type="sibTrans" cxnId="{A511FE86-E3EF-4E52-B55C-F4326B4231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28CC20-A2C2-4ED2-9852-05FA440C1C1D}">
      <dgm:prSet phldrT="[Text]" custT="1"/>
      <dgm:spPr/>
      <dgm:t>
        <a:bodyPr/>
        <a:lstStyle/>
        <a:p>
          <a:r>
            <a: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This feature set consists of the 20 features related to the 17 features used in SAPS-II score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C0428-B031-43AB-83EB-483054DE430B}" type="parTrans" cxnId="{B1E79898-522E-475F-9853-7C64E4C6BB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CED95F-EDBD-42C3-8620-C31A8170EE12}" type="sibTrans" cxnId="{B1E79898-522E-475F-9853-7C64E4C6BB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B3BAAE-FD3B-40A7-9C87-C1F30545E6BA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Feature Set 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644C0-FDC1-4FB8-91CB-5FBD6E79C6AF}" type="parTrans" cxnId="{5D5D27C6-1E3C-47B0-AC3F-B27BB8BFA71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18BD05-AF8E-44FF-A48B-93C5953695CD}" type="sibTrans" cxnId="{5D5D27C6-1E3C-47B0-AC3F-B27BB8BFA71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34B8E-5E3D-4826-B169-ABBF0602C1F7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Much More Raw Features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D0EEB4-B691-4BF9-8AD9-C7BCBE84C667}" type="parTrans" cxnId="{29C24428-EF83-4C4B-A447-A31955AAD5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D2E5B6-4E45-401D-8DAB-A3425FCC958E}" type="sibTrans" cxnId="{29C24428-EF83-4C4B-A447-A31955AAD5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728067-4FEE-4A2C-871D-58B26D9F6FF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Study if the prediction models can automatically learn feature representations from a large number of raw and obtain better results on the prediction tasks.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ADE64-4A07-4730-A3B4-D7C03B6CEFA6}" type="parTrans" cxnId="{2F303142-FA60-4715-A2DA-FF58E67CC5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72D5C5-D8E8-494E-B730-F4AFE96E9212}" type="sibTrans" cxnId="{2F303142-FA60-4715-A2DA-FF58E67CC5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1C5AE-C92D-4432-94DE-01F812019DF6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Preprocessing time series features and non time series features</a:t>
          </a:r>
        </a:p>
      </dgm:t>
    </dgm:pt>
    <dgm:pt modelId="{672C9A76-3EF2-4C3B-8859-19D0DDE6061A}" type="parTrans" cxnId="{5F4D07F0-F8F2-46CD-B9E0-F82A1CB66C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936189-95B7-4281-AC4C-A3751F18C8F3}" type="sibTrans" cxnId="{5F4D07F0-F8F2-46CD-B9E0-F82A1CB66C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B70585-232D-4A27-A63B-9A1654384DF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9B2FC1-85F2-4737-B297-38E183F921E9}" type="parTrans" cxnId="{5F236683-FE05-4C87-BEB3-7BA6C22599C1}">
      <dgm:prSet/>
      <dgm:spPr/>
      <dgm:t>
        <a:bodyPr/>
        <a:lstStyle/>
        <a:p>
          <a:endParaRPr lang="en-US"/>
        </a:p>
      </dgm:t>
    </dgm:pt>
    <dgm:pt modelId="{5F2EDB3B-BFF4-41E0-A831-0078D1E49ADE}" type="sibTrans" cxnId="{5F236683-FE05-4C87-BEB3-7BA6C22599C1}">
      <dgm:prSet/>
      <dgm:spPr/>
      <dgm:t>
        <a:bodyPr/>
        <a:lstStyle/>
        <a:p>
          <a:endParaRPr lang="en-US"/>
        </a:p>
      </dgm:t>
    </dgm:pt>
    <dgm:pt modelId="{631C3BF5-6EF6-475F-BD55-CF140707E3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This feature set consists of 136 raw features includes the 20 features of Feature set B.</a:t>
          </a:r>
        </a:p>
      </dgm:t>
    </dgm:pt>
    <dgm:pt modelId="{9934E00F-8B16-4EAE-A3D6-BFDCB47FEE89}" type="parTrans" cxnId="{4B4999D2-23D8-45CA-B3BA-D4E8FEDD14D7}">
      <dgm:prSet/>
      <dgm:spPr/>
      <dgm:t>
        <a:bodyPr/>
        <a:lstStyle/>
        <a:p>
          <a:endParaRPr lang="en-US"/>
        </a:p>
      </dgm:t>
    </dgm:pt>
    <dgm:pt modelId="{1AE237A5-7BE0-44E5-A0E9-832A38043EF5}" type="sibTrans" cxnId="{4B4999D2-23D8-45CA-B3BA-D4E8FEDD14D7}">
      <dgm:prSet/>
      <dgm:spPr/>
      <dgm:t>
        <a:bodyPr/>
        <a:lstStyle/>
        <a:p>
          <a:endParaRPr lang="en-US"/>
        </a:p>
      </dgm:t>
    </dgm:pt>
    <dgm:pt modelId="{56425C8D-348B-4B45-B7DA-C964F8D2A290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Do not preprocess</a:t>
          </a:r>
        </a:p>
      </dgm:t>
    </dgm:pt>
    <dgm:pt modelId="{1D265809-C213-4006-95A9-7C308EF6A3C7}" type="parTrans" cxnId="{2F6E637F-861D-4F93-B861-FA2D7456EBFE}">
      <dgm:prSet/>
      <dgm:spPr/>
      <dgm:t>
        <a:bodyPr/>
        <a:lstStyle/>
        <a:p>
          <a:endParaRPr lang="en-US"/>
        </a:p>
      </dgm:t>
    </dgm:pt>
    <dgm:pt modelId="{3EB6D5E4-3227-4C19-BAB5-9134F9A180D5}" type="sibTrans" cxnId="{2F6E637F-861D-4F93-B861-FA2D7456EBFE}">
      <dgm:prSet/>
      <dgm:spPr/>
      <dgm:t>
        <a:bodyPr/>
        <a:lstStyle/>
        <a:p>
          <a:endParaRPr lang="en-US"/>
        </a:p>
      </dgm:t>
    </dgm:pt>
    <dgm:pt modelId="{3F820092-738D-48F4-9D70-AD1B812B6A81}" type="pres">
      <dgm:prSet presAssocID="{879E131F-AD2B-4133-A30C-202B7F5B5D6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BC9558-773D-47E8-868E-27A653716A45}" type="pres">
      <dgm:prSet presAssocID="{87E6CC56-1477-4266-84E3-F42213F99D8D}" presName="composite" presStyleCnt="0"/>
      <dgm:spPr/>
    </dgm:pt>
    <dgm:pt modelId="{96581439-B831-4AC6-A959-107AB9C9C97F}" type="pres">
      <dgm:prSet presAssocID="{87E6CC56-1477-4266-84E3-F42213F99D8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613E333-EA6B-43F2-91DB-310F54F71C18}" type="pres">
      <dgm:prSet presAssocID="{87E6CC56-1477-4266-84E3-F42213F99D8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CC262F8C-1378-4694-B592-CE7200CAD7D6}" type="pres">
      <dgm:prSet presAssocID="{87E6CC56-1477-4266-84E3-F42213F99D8D}" presName="Accent" presStyleLbl="parChTrans1D1" presStyleIdx="0" presStyleCnt="3"/>
      <dgm:spPr/>
    </dgm:pt>
    <dgm:pt modelId="{A011D861-3998-48C1-8993-49FDFB236154}" type="pres">
      <dgm:prSet presAssocID="{87E6CC56-1477-4266-84E3-F42213F99D8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6C7257F-7DE8-4F15-AAF3-8305E569D4C4}" type="pres">
      <dgm:prSet presAssocID="{CD7961A2-DBFC-4CCD-B704-F262F63DC695}" presName="sibTrans" presStyleCnt="0"/>
      <dgm:spPr/>
    </dgm:pt>
    <dgm:pt modelId="{910B5DD3-3CAD-4ED3-A95D-AD79BA972E36}" type="pres">
      <dgm:prSet presAssocID="{CD9DD100-89A4-404C-AF32-08FDFEE3E33E}" presName="composite" presStyleCnt="0"/>
      <dgm:spPr/>
    </dgm:pt>
    <dgm:pt modelId="{6E3D903D-5372-4D00-AE67-1199CC80F70F}" type="pres">
      <dgm:prSet presAssocID="{CD9DD100-89A4-404C-AF32-08FDFEE3E33E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C849334-5CC5-4AE9-BBB2-AA400823E35C}" type="pres">
      <dgm:prSet presAssocID="{CD9DD100-89A4-404C-AF32-08FDFEE3E33E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DB0D5B8-5BEF-499B-BE9B-1F0303AC7290}" type="pres">
      <dgm:prSet presAssocID="{CD9DD100-89A4-404C-AF32-08FDFEE3E33E}" presName="Accent" presStyleLbl="parChTrans1D1" presStyleIdx="1" presStyleCnt="3"/>
      <dgm:spPr/>
    </dgm:pt>
    <dgm:pt modelId="{D9B3F565-AF97-419B-8E28-B43EFC4D8EAC}" type="pres">
      <dgm:prSet presAssocID="{CD9DD100-89A4-404C-AF32-08FDFEE3E33E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0C19430-0D3A-46D4-8C22-8A1EF574730F}" type="pres">
      <dgm:prSet presAssocID="{7CDAE99D-1160-4388-93FA-C382BC3AF6BF}" presName="sibTrans" presStyleCnt="0"/>
      <dgm:spPr/>
    </dgm:pt>
    <dgm:pt modelId="{054B5BEB-1BFF-4CEB-9D03-B5F4BAAE7CF7}" type="pres">
      <dgm:prSet presAssocID="{9BB3BAAE-FD3B-40A7-9C87-C1F30545E6BA}" presName="composite" presStyleCnt="0"/>
      <dgm:spPr/>
    </dgm:pt>
    <dgm:pt modelId="{FC8FEE3D-BDB1-4EB1-8627-46F2853D1F1A}" type="pres">
      <dgm:prSet presAssocID="{9BB3BAAE-FD3B-40A7-9C87-C1F30545E6BA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BFB9679-B4F2-47EC-A6FD-DA7283BA5C2B}" type="pres">
      <dgm:prSet presAssocID="{9BB3BAAE-FD3B-40A7-9C87-C1F30545E6B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7FCD50D-644D-4CFD-8F41-A8A4F3FC0037}" type="pres">
      <dgm:prSet presAssocID="{9BB3BAAE-FD3B-40A7-9C87-C1F30545E6BA}" presName="Accent" presStyleLbl="parChTrans1D1" presStyleIdx="2" presStyleCnt="3"/>
      <dgm:spPr/>
    </dgm:pt>
    <dgm:pt modelId="{52DC2A68-F376-4B44-B988-B79706B696D0}" type="pres">
      <dgm:prSet presAssocID="{9BB3BAAE-FD3B-40A7-9C87-C1F30545E6BA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9C24428-EF83-4C4B-A447-A31955AAD54A}" srcId="{9BB3BAAE-FD3B-40A7-9C87-C1F30545E6BA}" destId="{8D134B8E-5E3D-4826-B169-ABBF0602C1F7}" srcOrd="0" destOrd="0" parTransId="{0BD0EEB4-B691-4BF9-8AD9-C7BCBE84C667}" sibTransId="{52D2E5B6-4E45-401D-8DAB-A3425FCC958E}"/>
    <dgm:cxn modelId="{19CC2D29-5459-41F7-ABFB-5C34FDE87115}" type="presOf" srcId="{E9867F24-207E-40F2-8011-639AF0542B63}" destId="{6E3D903D-5372-4D00-AE67-1199CC80F70F}" srcOrd="0" destOrd="0" presId="urn:microsoft.com/office/officeart/2011/layout/TabList"/>
    <dgm:cxn modelId="{4299662C-3B10-42DA-B0BF-57617F1AED6B}" srcId="{87E6CC56-1477-4266-84E3-F42213F99D8D}" destId="{1E9B319A-E94D-4EBD-A7CA-08DD93931DCB}" srcOrd="0" destOrd="0" parTransId="{B7839EEC-DFA1-4246-9D12-575B06B72EA5}" sibTransId="{411B9E55-DF71-4706-B217-95EAC0559CCC}"/>
    <dgm:cxn modelId="{786A4A3A-7BC5-41BD-9165-F9F9C57614D2}" type="presOf" srcId="{56425C8D-348B-4B45-B7DA-C964F8D2A290}" destId="{D9B3F565-AF97-419B-8E28-B43EFC4D8EAC}" srcOrd="0" destOrd="1" presId="urn:microsoft.com/office/officeart/2011/layout/TabList"/>
    <dgm:cxn modelId="{A47E973B-AC50-4985-A455-5E89652C216C}" type="presOf" srcId="{630CFF28-82A8-4153-AADC-EA6D6EE10558}" destId="{A011D861-3998-48C1-8993-49FDFB236154}" srcOrd="0" destOrd="0" presId="urn:microsoft.com/office/officeart/2011/layout/TabList"/>
    <dgm:cxn modelId="{2F303142-FA60-4715-A2DA-FF58E67CC57E}" srcId="{9BB3BAAE-FD3B-40A7-9C87-C1F30545E6BA}" destId="{B7728067-4FEE-4A2C-871D-58B26D9F6FF7}" srcOrd="2" destOrd="0" parTransId="{F3CADE64-4A07-4730-A3B4-D7C03B6CEFA6}" sibTransId="{CE72D5C5-D8E8-494E-B730-F4AFE96E9212}"/>
    <dgm:cxn modelId="{201A6265-7A4A-4420-85AB-2D60CA3D7217}" type="presOf" srcId="{B7728067-4FEE-4A2C-871D-58B26D9F6FF7}" destId="{52DC2A68-F376-4B44-B988-B79706B696D0}" srcOrd="0" destOrd="1" presId="urn:microsoft.com/office/officeart/2011/layout/TabList"/>
    <dgm:cxn modelId="{7D79874A-6C15-4199-BD3C-ABAA47E8684C}" type="presOf" srcId="{87E6CC56-1477-4266-84E3-F42213F99D8D}" destId="{0613E333-EA6B-43F2-91DB-310F54F71C18}" srcOrd="0" destOrd="0" presId="urn:microsoft.com/office/officeart/2011/layout/TabList"/>
    <dgm:cxn modelId="{300D824F-08A0-42B6-968D-A005E87B3BD0}" type="presOf" srcId="{0201C5AE-C92D-4432-94DE-01F812019DF6}" destId="{A011D861-3998-48C1-8993-49FDFB236154}" srcOrd="0" destOrd="1" presId="urn:microsoft.com/office/officeart/2011/layout/TabList"/>
    <dgm:cxn modelId="{48093776-EEDD-435D-8B7E-2D86EF567C42}" type="presOf" srcId="{F228CC20-A2C2-4ED2-9852-05FA440C1C1D}" destId="{D9B3F565-AF97-419B-8E28-B43EFC4D8EAC}" srcOrd="0" destOrd="0" presId="urn:microsoft.com/office/officeart/2011/layout/TabList"/>
    <dgm:cxn modelId="{9F209558-9226-4EA4-A2A8-5303BE5A218B}" type="presOf" srcId="{9BB3BAAE-FD3B-40A7-9C87-C1F30545E6BA}" destId="{ABFB9679-B4F2-47EC-A6FD-DA7283BA5C2B}" srcOrd="0" destOrd="0" presId="urn:microsoft.com/office/officeart/2011/layout/TabList"/>
    <dgm:cxn modelId="{2F6E637F-861D-4F93-B861-FA2D7456EBFE}" srcId="{CD9DD100-89A4-404C-AF32-08FDFEE3E33E}" destId="{56425C8D-348B-4B45-B7DA-C964F8D2A290}" srcOrd="2" destOrd="0" parTransId="{1D265809-C213-4006-95A9-7C308EF6A3C7}" sibTransId="{3EB6D5E4-3227-4C19-BAB5-9134F9A180D5}"/>
    <dgm:cxn modelId="{5F236683-FE05-4C87-BEB3-7BA6C22599C1}" srcId="{9BB3BAAE-FD3B-40A7-9C87-C1F30545E6BA}" destId="{A9B70585-232D-4A27-A63B-9A1654384DF9}" srcOrd="3" destOrd="0" parTransId="{F79B2FC1-85F2-4737-B297-38E183F921E9}" sibTransId="{5F2EDB3B-BFF4-41E0-A831-0078D1E49ADE}"/>
    <dgm:cxn modelId="{0DCB8686-947D-4825-9752-8269328074DC}" srcId="{87E6CC56-1477-4266-84E3-F42213F99D8D}" destId="{630CFF28-82A8-4153-AADC-EA6D6EE10558}" srcOrd="1" destOrd="0" parTransId="{266AE975-B1F0-4C8B-9204-47865738CEBC}" sibTransId="{ECC0011F-76B3-49BE-9C45-B41F44A73CA0}"/>
    <dgm:cxn modelId="{71DEAC86-6553-41B1-B6B1-7BB2B6DCF7A7}" type="presOf" srcId="{CD9DD100-89A4-404C-AF32-08FDFEE3E33E}" destId="{7C849334-5CC5-4AE9-BBB2-AA400823E35C}" srcOrd="0" destOrd="0" presId="urn:microsoft.com/office/officeart/2011/layout/TabList"/>
    <dgm:cxn modelId="{A511FE86-E3EF-4E52-B55C-F4326B423177}" srcId="{CD9DD100-89A4-404C-AF32-08FDFEE3E33E}" destId="{E9867F24-207E-40F2-8011-639AF0542B63}" srcOrd="0" destOrd="0" parTransId="{7E2D0525-2B21-4818-B0C7-22A41B8E59B1}" sibTransId="{25D4776B-AAEC-4047-A645-41038529EDC4}"/>
    <dgm:cxn modelId="{B1E79898-522E-475F-9853-7C64E4C6BBD4}" srcId="{CD9DD100-89A4-404C-AF32-08FDFEE3E33E}" destId="{F228CC20-A2C2-4ED2-9852-05FA440C1C1D}" srcOrd="1" destOrd="0" parTransId="{828C0428-B031-43AB-83EB-483054DE430B}" sibTransId="{9ECED95F-EDBD-42C3-8620-C31A8170EE12}"/>
    <dgm:cxn modelId="{8C96ACA3-0D99-407C-B9D6-6F11C244772B}" srcId="{879E131F-AD2B-4133-A30C-202B7F5B5D6F}" destId="{87E6CC56-1477-4266-84E3-F42213F99D8D}" srcOrd="0" destOrd="0" parTransId="{49DDA746-A1E3-4D59-9336-D7AF1D1A14B8}" sibTransId="{CD7961A2-DBFC-4CCD-B704-F262F63DC695}"/>
    <dgm:cxn modelId="{D87A0AA4-9BE9-47AE-AAC2-809E6F0FB1A5}" type="presOf" srcId="{A9B70585-232D-4A27-A63B-9A1654384DF9}" destId="{52DC2A68-F376-4B44-B988-B79706B696D0}" srcOrd="0" destOrd="2" presId="urn:microsoft.com/office/officeart/2011/layout/TabList"/>
    <dgm:cxn modelId="{EAAB0CA6-50A0-467F-A8B7-7D4E984FC9CC}" type="presOf" srcId="{879E131F-AD2B-4133-A30C-202B7F5B5D6F}" destId="{3F820092-738D-48F4-9D70-AD1B812B6A81}" srcOrd="0" destOrd="0" presId="urn:microsoft.com/office/officeart/2011/layout/TabList"/>
    <dgm:cxn modelId="{5D5D27C6-1E3C-47B0-AC3F-B27BB8BFA71E}" srcId="{879E131F-AD2B-4133-A30C-202B7F5B5D6F}" destId="{9BB3BAAE-FD3B-40A7-9C87-C1F30545E6BA}" srcOrd="2" destOrd="0" parTransId="{EBB644C0-FDC1-4FB8-91CB-5FBD6E79C6AF}" sibTransId="{8718BD05-AF8E-44FF-A48B-93C5953695CD}"/>
    <dgm:cxn modelId="{4B4999D2-23D8-45CA-B3BA-D4E8FEDD14D7}" srcId="{9BB3BAAE-FD3B-40A7-9C87-C1F30545E6BA}" destId="{631C3BF5-6EF6-475F-BD55-CF140707E3C2}" srcOrd="1" destOrd="0" parTransId="{9934E00F-8B16-4EAE-A3D6-BFDCB47FEE89}" sibTransId="{1AE237A5-7BE0-44E5-A0E9-832A38043EF5}"/>
    <dgm:cxn modelId="{E67D28D7-3320-4437-9D83-AC28B146D524}" srcId="{879E131F-AD2B-4133-A30C-202B7F5B5D6F}" destId="{CD9DD100-89A4-404C-AF32-08FDFEE3E33E}" srcOrd="1" destOrd="0" parTransId="{E6E24604-00B9-4041-86B0-0680EAC711B3}" sibTransId="{7CDAE99D-1160-4388-93FA-C382BC3AF6BF}"/>
    <dgm:cxn modelId="{DCDD87E0-FE49-4C8A-A597-EC908B89CBE1}" type="presOf" srcId="{1E9B319A-E94D-4EBD-A7CA-08DD93931DCB}" destId="{96581439-B831-4AC6-A959-107AB9C9C97F}" srcOrd="0" destOrd="0" presId="urn:microsoft.com/office/officeart/2011/layout/TabList"/>
    <dgm:cxn modelId="{5F4D07F0-F8F2-46CD-B9E0-F82A1CB66C2A}" srcId="{87E6CC56-1477-4266-84E3-F42213F99D8D}" destId="{0201C5AE-C92D-4432-94DE-01F812019DF6}" srcOrd="2" destOrd="0" parTransId="{672C9A76-3EF2-4C3B-8859-19D0DDE6061A}" sibTransId="{EB936189-95B7-4281-AC4C-A3751F18C8F3}"/>
    <dgm:cxn modelId="{6CF4A3F9-35AC-4D5D-B4BB-730CCDD80417}" type="presOf" srcId="{631C3BF5-6EF6-475F-BD55-CF140707E3C2}" destId="{52DC2A68-F376-4B44-B988-B79706B696D0}" srcOrd="0" destOrd="0" presId="urn:microsoft.com/office/officeart/2011/layout/TabList"/>
    <dgm:cxn modelId="{923D67FB-B96F-4CEC-837A-CD375B9618EA}" type="presOf" srcId="{8D134B8E-5E3D-4826-B169-ABBF0602C1F7}" destId="{FC8FEE3D-BDB1-4EB1-8627-46F2853D1F1A}" srcOrd="0" destOrd="0" presId="urn:microsoft.com/office/officeart/2011/layout/TabList"/>
    <dgm:cxn modelId="{C9667D3E-CCF9-4B60-BA07-8ECEAE556B3B}" type="presParOf" srcId="{3F820092-738D-48F4-9D70-AD1B812B6A81}" destId="{A1BC9558-773D-47E8-868E-27A653716A45}" srcOrd="0" destOrd="0" presId="urn:microsoft.com/office/officeart/2011/layout/TabList"/>
    <dgm:cxn modelId="{1A6453F6-B7C7-4E03-8250-7FA7A524BD36}" type="presParOf" srcId="{A1BC9558-773D-47E8-868E-27A653716A45}" destId="{96581439-B831-4AC6-A959-107AB9C9C97F}" srcOrd="0" destOrd="0" presId="urn:microsoft.com/office/officeart/2011/layout/TabList"/>
    <dgm:cxn modelId="{F53A38ED-6CC9-4F3B-A712-AF00CF96388D}" type="presParOf" srcId="{A1BC9558-773D-47E8-868E-27A653716A45}" destId="{0613E333-EA6B-43F2-91DB-310F54F71C18}" srcOrd="1" destOrd="0" presId="urn:microsoft.com/office/officeart/2011/layout/TabList"/>
    <dgm:cxn modelId="{2C81FAF7-7B1E-484D-950F-E8D52FC231FE}" type="presParOf" srcId="{A1BC9558-773D-47E8-868E-27A653716A45}" destId="{CC262F8C-1378-4694-B592-CE7200CAD7D6}" srcOrd="2" destOrd="0" presId="urn:microsoft.com/office/officeart/2011/layout/TabList"/>
    <dgm:cxn modelId="{9CC15057-8CD5-496B-8537-10F056C4DF62}" type="presParOf" srcId="{3F820092-738D-48F4-9D70-AD1B812B6A81}" destId="{A011D861-3998-48C1-8993-49FDFB236154}" srcOrd="1" destOrd="0" presId="urn:microsoft.com/office/officeart/2011/layout/TabList"/>
    <dgm:cxn modelId="{084683F0-6DE4-4783-A7EC-49A4C63A9A78}" type="presParOf" srcId="{3F820092-738D-48F4-9D70-AD1B812B6A81}" destId="{06C7257F-7DE8-4F15-AAF3-8305E569D4C4}" srcOrd="2" destOrd="0" presId="urn:microsoft.com/office/officeart/2011/layout/TabList"/>
    <dgm:cxn modelId="{2C46523E-198A-42FE-AB24-FA56D93AF34E}" type="presParOf" srcId="{3F820092-738D-48F4-9D70-AD1B812B6A81}" destId="{910B5DD3-3CAD-4ED3-A95D-AD79BA972E36}" srcOrd="3" destOrd="0" presId="urn:microsoft.com/office/officeart/2011/layout/TabList"/>
    <dgm:cxn modelId="{185B8575-21E4-4168-9507-9A89672ECC34}" type="presParOf" srcId="{910B5DD3-3CAD-4ED3-A95D-AD79BA972E36}" destId="{6E3D903D-5372-4D00-AE67-1199CC80F70F}" srcOrd="0" destOrd="0" presId="urn:microsoft.com/office/officeart/2011/layout/TabList"/>
    <dgm:cxn modelId="{364E2194-0FDE-4188-A36E-A3F3B37D4B3F}" type="presParOf" srcId="{910B5DD3-3CAD-4ED3-A95D-AD79BA972E36}" destId="{7C849334-5CC5-4AE9-BBB2-AA400823E35C}" srcOrd="1" destOrd="0" presId="urn:microsoft.com/office/officeart/2011/layout/TabList"/>
    <dgm:cxn modelId="{DF6043FA-B1DF-461D-B685-80AD0C4D9F01}" type="presParOf" srcId="{910B5DD3-3CAD-4ED3-A95D-AD79BA972E36}" destId="{EDB0D5B8-5BEF-499B-BE9B-1F0303AC7290}" srcOrd="2" destOrd="0" presId="urn:microsoft.com/office/officeart/2011/layout/TabList"/>
    <dgm:cxn modelId="{10292E21-E454-4551-8E65-80ED5A34197D}" type="presParOf" srcId="{3F820092-738D-48F4-9D70-AD1B812B6A81}" destId="{D9B3F565-AF97-419B-8E28-B43EFC4D8EAC}" srcOrd="4" destOrd="0" presId="urn:microsoft.com/office/officeart/2011/layout/TabList"/>
    <dgm:cxn modelId="{11C3170F-0C1A-49C0-A495-23F62F87D308}" type="presParOf" srcId="{3F820092-738D-48F4-9D70-AD1B812B6A81}" destId="{70C19430-0D3A-46D4-8C22-8A1EF574730F}" srcOrd="5" destOrd="0" presId="urn:microsoft.com/office/officeart/2011/layout/TabList"/>
    <dgm:cxn modelId="{8E25BBA3-526B-44F9-B433-082449FFAA4D}" type="presParOf" srcId="{3F820092-738D-48F4-9D70-AD1B812B6A81}" destId="{054B5BEB-1BFF-4CEB-9D03-B5F4BAAE7CF7}" srcOrd="6" destOrd="0" presId="urn:microsoft.com/office/officeart/2011/layout/TabList"/>
    <dgm:cxn modelId="{1CB9F5A8-5A0F-4872-8390-6C0BD8547980}" type="presParOf" srcId="{054B5BEB-1BFF-4CEB-9D03-B5F4BAAE7CF7}" destId="{FC8FEE3D-BDB1-4EB1-8627-46F2853D1F1A}" srcOrd="0" destOrd="0" presId="urn:microsoft.com/office/officeart/2011/layout/TabList"/>
    <dgm:cxn modelId="{F01802D0-F93B-46BD-AEDD-7F5DD9968499}" type="presParOf" srcId="{054B5BEB-1BFF-4CEB-9D03-B5F4BAAE7CF7}" destId="{ABFB9679-B4F2-47EC-A6FD-DA7283BA5C2B}" srcOrd="1" destOrd="0" presId="urn:microsoft.com/office/officeart/2011/layout/TabList"/>
    <dgm:cxn modelId="{7E4561D3-F461-4865-AAC3-024B2D9FBDD6}" type="presParOf" srcId="{054B5BEB-1BFF-4CEB-9D03-B5F4BAAE7CF7}" destId="{D7FCD50D-644D-4CFD-8F41-A8A4F3FC0037}" srcOrd="2" destOrd="0" presId="urn:microsoft.com/office/officeart/2011/layout/TabList"/>
    <dgm:cxn modelId="{FEF91C3A-4DC9-4742-8125-D6C6DF4E8569}" type="presParOf" srcId="{3F820092-738D-48F4-9D70-AD1B812B6A81}" destId="{52DC2A68-F376-4B44-B988-B79706B696D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001E1-13F7-4CD2-BD6F-74E3076C5A2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7D19EE-631C-40B0-A982-8A02C9C2F56D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Scoring</a:t>
          </a:r>
          <a:r>
            <a:rPr lang="en-US" altLang="zh-CN" sz="31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 methods</a:t>
          </a:r>
          <a:endParaRPr lang="en-US" sz="3100" dirty="0"/>
        </a:p>
      </dgm:t>
    </dgm:pt>
    <dgm:pt modelId="{3A920211-A728-4045-94E1-160B2C14D68A}" type="parTrans" cxnId="{65D1FD5C-A5DF-457B-8CDB-CD9843C2A03D}">
      <dgm:prSet/>
      <dgm:spPr/>
      <dgm:t>
        <a:bodyPr/>
        <a:lstStyle/>
        <a:p>
          <a:endParaRPr lang="en-US"/>
        </a:p>
      </dgm:t>
    </dgm:pt>
    <dgm:pt modelId="{C9E19B73-A322-4E3C-ADD7-1C34B31CCC0F}" type="sibTrans" cxnId="{65D1FD5C-A5DF-457B-8CDB-CD9843C2A03D}">
      <dgm:prSet/>
      <dgm:spPr/>
      <dgm:t>
        <a:bodyPr/>
        <a:lstStyle/>
        <a:p>
          <a:endParaRPr lang="en-US"/>
        </a:p>
      </dgm:t>
    </dgm:pt>
    <dgm:pt modelId="{05F16F0B-FD11-48EE-B0EE-42106B1FB717}">
      <dgm:prSet phldrT="[Text]" custT="1"/>
      <dgm:spPr/>
      <dgm:t>
        <a:bodyPr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8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Super Learner Models</a:t>
          </a:r>
        </a:p>
      </dgm:t>
    </dgm:pt>
    <dgm:pt modelId="{A1359EE4-DCBD-4908-A0C9-DCDDF0B664F8}" type="parTrans" cxnId="{2549530D-718F-4967-870F-4485C60C1D0F}">
      <dgm:prSet/>
      <dgm:spPr/>
      <dgm:t>
        <a:bodyPr/>
        <a:lstStyle/>
        <a:p>
          <a:endParaRPr lang="en-US"/>
        </a:p>
      </dgm:t>
    </dgm:pt>
    <dgm:pt modelId="{276028F5-4712-4DB9-9E16-9F91C31C43D5}" type="sibTrans" cxnId="{2549530D-718F-4967-870F-4485C60C1D0F}">
      <dgm:prSet/>
      <dgm:spPr/>
      <dgm:t>
        <a:bodyPr/>
        <a:lstStyle/>
        <a:p>
          <a:endParaRPr lang="en-US"/>
        </a:p>
      </dgm:t>
    </dgm:pt>
    <dgm:pt modelId="{74548D97-75B9-4C36-B1B3-8372AE0B806A}">
      <dgm:prSet phldrT="[Text]" custT="1"/>
      <dgm:spPr/>
      <dgm:t>
        <a:bodyPr/>
        <a:lstStyle/>
        <a:p>
          <a:r>
            <a:rPr lang="en-US" sz="28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Deep Learning Models</a:t>
          </a:r>
        </a:p>
      </dgm:t>
    </dgm:pt>
    <dgm:pt modelId="{D4DAF0D1-FD6D-4CE6-B9C2-E6E09F6820F5}" type="parTrans" cxnId="{5A409A85-CF21-4B5E-B8DD-CC0B5EFA7F88}">
      <dgm:prSet/>
      <dgm:spPr/>
      <dgm:t>
        <a:bodyPr/>
        <a:lstStyle/>
        <a:p>
          <a:endParaRPr lang="en-US"/>
        </a:p>
      </dgm:t>
    </dgm:pt>
    <dgm:pt modelId="{539D3342-1687-459E-B45A-26CE73B1BF92}" type="sibTrans" cxnId="{5A409A85-CF21-4B5E-B8DD-CC0B5EFA7F88}">
      <dgm:prSet/>
      <dgm:spPr/>
      <dgm:t>
        <a:bodyPr/>
        <a:lstStyle/>
        <a:p>
          <a:endParaRPr lang="en-US"/>
        </a:p>
      </dgm:t>
    </dgm:pt>
    <dgm:pt modelId="{BB5F9DB8-0A0E-4733-B0C9-5D14EA2EA70D}" type="pres">
      <dgm:prSet presAssocID="{53C001E1-13F7-4CD2-BD6F-74E3076C5A29}" presName="linear" presStyleCnt="0">
        <dgm:presLayoutVars>
          <dgm:dir/>
          <dgm:animLvl val="lvl"/>
          <dgm:resizeHandles val="exact"/>
        </dgm:presLayoutVars>
      </dgm:prSet>
      <dgm:spPr/>
    </dgm:pt>
    <dgm:pt modelId="{62A53FD6-E089-4622-8FEE-F60368A02982}" type="pres">
      <dgm:prSet presAssocID="{257D19EE-631C-40B0-A982-8A02C9C2F56D}" presName="parentLin" presStyleCnt="0"/>
      <dgm:spPr/>
    </dgm:pt>
    <dgm:pt modelId="{B94EEB47-1B69-4CE2-86FF-9A8E1850BC12}" type="pres">
      <dgm:prSet presAssocID="{257D19EE-631C-40B0-A982-8A02C9C2F56D}" presName="parentLeftMargin" presStyleLbl="node1" presStyleIdx="0" presStyleCnt="3"/>
      <dgm:spPr/>
    </dgm:pt>
    <dgm:pt modelId="{0A5A70DB-3C9F-465A-A6E5-09E264B959AB}" type="pres">
      <dgm:prSet presAssocID="{257D19EE-631C-40B0-A982-8A02C9C2F5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5E3C2E-CFAD-4724-8285-EBF8E689B474}" type="pres">
      <dgm:prSet presAssocID="{257D19EE-631C-40B0-A982-8A02C9C2F56D}" presName="negativeSpace" presStyleCnt="0"/>
      <dgm:spPr/>
    </dgm:pt>
    <dgm:pt modelId="{B38C4AFE-4593-4070-B48A-69F6306BD470}" type="pres">
      <dgm:prSet presAssocID="{257D19EE-631C-40B0-A982-8A02C9C2F56D}" presName="childText" presStyleLbl="conFgAcc1" presStyleIdx="0" presStyleCnt="3">
        <dgm:presLayoutVars>
          <dgm:bulletEnabled val="1"/>
        </dgm:presLayoutVars>
      </dgm:prSet>
      <dgm:spPr/>
    </dgm:pt>
    <dgm:pt modelId="{FB091DE4-644E-492E-9F57-3793E8DC7D13}" type="pres">
      <dgm:prSet presAssocID="{C9E19B73-A322-4E3C-ADD7-1C34B31CCC0F}" presName="spaceBetweenRectangles" presStyleCnt="0"/>
      <dgm:spPr/>
    </dgm:pt>
    <dgm:pt modelId="{137205DA-68AE-4B92-A537-8E0C36349EE0}" type="pres">
      <dgm:prSet presAssocID="{05F16F0B-FD11-48EE-B0EE-42106B1FB717}" presName="parentLin" presStyleCnt="0"/>
      <dgm:spPr/>
    </dgm:pt>
    <dgm:pt modelId="{D69C0F32-5FF7-44BB-AB9E-D4A00478A516}" type="pres">
      <dgm:prSet presAssocID="{05F16F0B-FD11-48EE-B0EE-42106B1FB717}" presName="parentLeftMargin" presStyleLbl="node1" presStyleIdx="0" presStyleCnt="3"/>
      <dgm:spPr/>
    </dgm:pt>
    <dgm:pt modelId="{572BDAA3-0E34-46F8-8DBE-96CF9E311A2A}" type="pres">
      <dgm:prSet presAssocID="{05F16F0B-FD11-48EE-B0EE-42106B1FB7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F06BE2-3557-4C71-998A-A0ABB70FE244}" type="pres">
      <dgm:prSet presAssocID="{05F16F0B-FD11-48EE-B0EE-42106B1FB717}" presName="negativeSpace" presStyleCnt="0"/>
      <dgm:spPr/>
    </dgm:pt>
    <dgm:pt modelId="{C9A060E8-E099-4D93-BC67-E22D5009BAAB}" type="pres">
      <dgm:prSet presAssocID="{05F16F0B-FD11-48EE-B0EE-42106B1FB717}" presName="childText" presStyleLbl="conFgAcc1" presStyleIdx="1" presStyleCnt="3">
        <dgm:presLayoutVars>
          <dgm:bulletEnabled val="1"/>
        </dgm:presLayoutVars>
      </dgm:prSet>
      <dgm:spPr/>
    </dgm:pt>
    <dgm:pt modelId="{E709B29D-757A-463B-8245-98AEF025B402}" type="pres">
      <dgm:prSet presAssocID="{276028F5-4712-4DB9-9E16-9F91C31C43D5}" presName="spaceBetweenRectangles" presStyleCnt="0"/>
      <dgm:spPr/>
    </dgm:pt>
    <dgm:pt modelId="{34F19866-9E67-4AC7-94E5-4FFA143B3C18}" type="pres">
      <dgm:prSet presAssocID="{74548D97-75B9-4C36-B1B3-8372AE0B806A}" presName="parentLin" presStyleCnt="0"/>
      <dgm:spPr/>
    </dgm:pt>
    <dgm:pt modelId="{6283CC10-71BF-4213-A5C1-BB0EB7D408CB}" type="pres">
      <dgm:prSet presAssocID="{74548D97-75B9-4C36-B1B3-8372AE0B806A}" presName="parentLeftMargin" presStyleLbl="node1" presStyleIdx="1" presStyleCnt="3"/>
      <dgm:spPr/>
    </dgm:pt>
    <dgm:pt modelId="{430FAD80-DC0D-4091-A8FC-5BBF14025F1A}" type="pres">
      <dgm:prSet presAssocID="{74548D97-75B9-4C36-B1B3-8372AE0B8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33A180-D007-4EDD-BF65-C7A0B8396E9E}" type="pres">
      <dgm:prSet presAssocID="{74548D97-75B9-4C36-B1B3-8372AE0B806A}" presName="negativeSpace" presStyleCnt="0"/>
      <dgm:spPr/>
    </dgm:pt>
    <dgm:pt modelId="{8C008CF7-257E-47F1-B959-DE968FC2CDC2}" type="pres">
      <dgm:prSet presAssocID="{74548D97-75B9-4C36-B1B3-8372AE0B8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658204-AD99-4FC4-A38D-E2CDC372D859}" type="presOf" srcId="{53C001E1-13F7-4CD2-BD6F-74E3076C5A29}" destId="{BB5F9DB8-0A0E-4733-B0C9-5D14EA2EA70D}" srcOrd="0" destOrd="0" presId="urn:microsoft.com/office/officeart/2005/8/layout/list1"/>
    <dgm:cxn modelId="{2549530D-718F-4967-870F-4485C60C1D0F}" srcId="{53C001E1-13F7-4CD2-BD6F-74E3076C5A29}" destId="{05F16F0B-FD11-48EE-B0EE-42106B1FB717}" srcOrd="1" destOrd="0" parTransId="{A1359EE4-DCBD-4908-A0C9-DCDDF0B664F8}" sibTransId="{276028F5-4712-4DB9-9E16-9F91C31C43D5}"/>
    <dgm:cxn modelId="{38D75B28-64F5-4119-94F0-F2022FE8E4BA}" type="presOf" srcId="{257D19EE-631C-40B0-A982-8A02C9C2F56D}" destId="{B94EEB47-1B69-4CE2-86FF-9A8E1850BC12}" srcOrd="0" destOrd="0" presId="urn:microsoft.com/office/officeart/2005/8/layout/list1"/>
    <dgm:cxn modelId="{CCE28528-BBD2-48B0-BE3E-119333604B08}" type="presOf" srcId="{257D19EE-631C-40B0-A982-8A02C9C2F56D}" destId="{0A5A70DB-3C9F-465A-A6E5-09E264B959AB}" srcOrd="1" destOrd="0" presId="urn:microsoft.com/office/officeart/2005/8/layout/list1"/>
    <dgm:cxn modelId="{819F3539-1C44-43AA-82A5-37EFB74A7409}" type="presOf" srcId="{74548D97-75B9-4C36-B1B3-8372AE0B806A}" destId="{6283CC10-71BF-4213-A5C1-BB0EB7D408CB}" srcOrd="0" destOrd="0" presId="urn:microsoft.com/office/officeart/2005/8/layout/list1"/>
    <dgm:cxn modelId="{4F17423B-A4FF-40A5-8478-193AF37C0C1F}" type="presOf" srcId="{05F16F0B-FD11-48EE-B0EE-42106B1FB717}" destId="{D69C0F32-5FF7-44BB-AB9E-D4A00478A516}" srcOrd="0" destOrd="0" presId="urn:microsoft.com/office/officeart/2005/8/layout/list1"/>
    <dgm:cxn modelId="{65D1FD5C-A5DF-457B-8CDB-CD9843C2A03D}" srcId="{53C001E1-13F7-4CD2-BD6F-74E3076C5A29}" destId="{257D19EE-631C-40B0-A982-8A02C9C2F56D}" srcOrd="0" destOrd="0" parTransId="{3A920211-A728-4045-94E1-160B2C14D68A}" sibTransId="{C9E19B73-A322-4E3C-ADD7-1C34B31CCC0F}"/>
    <dgm:cxn modelId="{5A409A85-CF21-4B5E-B8DD-CC0B5EFA7F88}" srcId="{53C001E1-13F7-4CD2-BD6F-74E3076C5A29}" destId="{74548D97-75B9-4C36-B1B3-8372AE0B806A}" srcOrd="2" destOrd="0" parTransId="{D4DAF0D1-FD6D-4CE6-B9C2-E6E09F6820F5}" sibTransId="{539D3342-1687-459E-B45A-26CE73B1BF92}"/>
    <dgm:cxn modelId="{BE8B08C7-87EA-41C9-A3B5-78DA50890333}" type="presOf" srcId="{74548D97-75B9-4C36-B1B3-8372AE0B806A}" destId="{430FAD80-DC0D-4091-A8FC-5BBF14025F1A}" srcOrd="1" destOrd="0" presId="urn:microsoft.com/office/officeart/2005/8/layout/list1"/>
    <dgm:cxn modelId="{15E451E9-F2AF-48F0-9DA2-A5D993CA8565}" type="presOf" srcId="{05F16F0B-FD11-48EE-B0EE-42106B1FB717}" destId="{572BDAA3-0E34-46F8-8DBE-96CF9E311A2A}" srcOrd="1" destOrd="0" presId="urn:microsoft.com/office/officeart/2005/8/layout/list1"/>
    <dgm:cxn modelId="{7556D5D3-3B87-4266-9721-B51C9BEF899F}" type="presParOf" srcId="{BB5F9DB8-0A0E-4733-B0C9-5D14EA2EA70D}" destId="{62A53FD6-E089-4622-8FEE-F60368A02982}" srcOrd="0" destOrd="0" presId="urn:microsoft.com/office/officeart/2005/8/layout/list1"/>
    <dgm:cxn modelId="{5E86140B-4B74-417B-AC85-696398D6172A}" type="presParOf" srcId="{62A53FD6-E089-4622-8FEE-F60368A02982}" destId="{B94EEB47-1B69-4CE2-86FF-9A8E1850BC12}" srcOrd="0" destOrd="0" presId="urn:microsoft.com/office/officeart/2005/8/layout/list1"/>
    <dgm:cxn modelId="{A144E9A6-A17C-4EAD-823D-14527A2DA0B8}" type="presParOf" srcId="{62A53FD6-E089-4622-8FEE-F60368A02982}" destId="{0A5A70DB-3C9F-465A-A6E5-09E264B959AB}" srcOrd="1" destOrd="0" presId="urn:microsoft.com/office/officeart/2005/8/layout/list1"/>
    <dgm:cxn modelId="{20D94842-108B-46B3-ADB1-ACD099D29F25}" type="presParOf" srcId="{BB5F9DB8-0A0E-4733-B0C9-5D14EA2EA70D}" destId="{195E3C2E-CFAD-4724-8285-EBF8E689B474}" srcOrd="1" destOrd="0" presId="urn:microsoft.com/office/officeart/2005/8/layout/list1"/>
    <dgm:cxn modelId="{5A5D6DA1-41F4-4179-8DB5-5E3AFF185446}" type="presParOf" srcId="{BB5F9DB8-0A0E-4733-B0C9-5D14EA2EA70D}" destId="{B38C4AFE-4593-4070-B48A-69F6306BD470}" srcOrd="2" destOrd="0" presId="urn:microsoft.com/office/officeart/2005/8/layout/list1"/>
    <dgm:cxn modelId="{22EC751C-1B52-43C9-A512-7D0A48926F12}" type="presParOf" srcId="{BB5F9DB8-0A0E-4733-B0C9-5D14EA2EA70D}" destId="{FB091DE4-644E-492E-9F57-3793E8DC7D13}" srcOrd="3" destOrd="0" presId="urn:microsoft.com/office/officeart/2005/8/layout/list1"/>
    <dgm:cxn modelId="{527DCF3E-BE5D-400E-9C8B-4F823ADBB801}" type="presParOf" srcId="{BB5F9DB8-0A0E-4733-B0C9-5D14EA2EA70D}" destId="{137205DA-68AE-4B92-A537-8E0C36349EE0}" srcOrd="4" destOrd="0" presId="urn:microsoft.com/office/officeart/2005/8/layout/list1"/>
    <dgm:cxn modelId="{7B2F8CE0-9528-4A5D-9E0E-11B796650179}" type="presParOf" srcId="{137205DA-68AE-4B92-A537-8E0C36349EE0}" destId="{D69C0F32-5FF7-44BB-AB9E-D4A00478A516}" srcOrd="0" destOrd="0" presId="urn:microsoft.com/office/officeart/2005/8/layout/list1"/>
    <dgm:cxn modelId="{08CD0642-AD0C-4C9C-AD94-1CCD8C5BDB8D}" type="presParOf" srcId="{137205DA-68AE-4B92-A537-8E0C36349EE0}" destId="{572BDAA3-0E34-46F8-8DBE-96CF9E311A2A}" srcOrd="1" destOrd="0" presId="urn:microsoft.com/office/officeart/2005/8/layout/list1"/>
    <dgm:cxn modelId="{CCF9C444-30AF-4B67-95D8-CFD8E93C6E93}" type="presParOf" srcId="{BB5F9DB8-0A0E-4733-B0C9-5D14EA2EA70D}" destId="{F1F06BE2-3557-4C71-998A-A0ABB70FE244}" srcOrd="5" destOrd="0" presId="urn:microsoft.com/office/officeart/2005/8/layout/list1"/>
    <dgm:cxn modelId="{4DC19965-B96C-4300-81DB-2FBD8E49A2CB}" type="presParOf" srcId="{BB5F9DB8-0A0E-4733-B0C9-5D14EA2EA70D}" destId="{C9A060E8-E099-4D93-BC67-E22D5009BAAB}" srcOrd="6" destOrd="0" presId="urn:microsoft.com/office/officeart/2005/8/layout/list1"/>
    <dgm:cxn modelId="{ACF6FDA9-DF4D-441E-876C-6F6028ECA0C5}" type="presParOf" srcId="{BB5F9DB8-0A0E-4733-B0C9-5D14EA2EA70D}" destId="{E709B29D-757A-463B-8245-98AEF025B402}" srcOrd="7" destOrd="0" presId="urn:microsoft.com/office/officeart/2005/8/layout/list1"/>
    <dgm:cxn modelId="{D82475BD-DD7D-4237-BDEF-A9704DF2062F}" type="presParOf" srcId="{BB5F9DB8-0A0E-4733-B0C9-5D14EA2EA70D}" destId="{34F19866-9E67-4AC7-94E5-4FFA143B3C18}" srcOrd="8" destOrd="0" presId="urn:microsoft.com/office/officeart/2005/8/layout/list1"/>
    <dgm:cxn modelId="{24E10D09-0183-4AA3-B336-BC0BF5CA3A66}" type="presParOf" srcId="{34F19866-9E67-4AC7-94E5-4FFA143B3C18}" destId="{6283CC10-71BF-4213-A5C1-BB0EB7D408CB}" srcOrd="0" destOrd="0" presId="urn:microsoft.com/office/officeart/2005/8/layout/list1"/>
    <dgm:cxn modelId="{12AE464B-E667-4AB8-8A50-875DF603FC34}" type="presParOf" srcId="{34F19866-9E67-4AC7-94E5-4FFA143B3C18}" destId="{430FAD80-DC0D-4091-A8FC-5BBF14025F1A}" srcOrd="1" destOrd="0" presId="urn:microsoft.com/office/officeart/2005/8/layout/list1"/>
    <dgm:cxn modelId="{1FDD14FE-3FEF-4D59-8FED-8930E9E68975}" type="presParOf" srcId="{BB5F9DB8-0A0E-4733-B0C9-5D14EA2EA70D}" destId="{0A33A180-D007-4EDD-BF65-C7A0B8396E9E}" srcOrd="9" destOrd="0" presId="urn:microsoft.com/office/officeart/2005/8/layout/list1"/>
    <dgm:cxn modelId="{109E4B68-5F00-408A-BBE6-64399F18BD99}" type="presParOf" srcId="{BB5F9DB8-0A0E-4733-B0C9-5D14EA2EA70D}" destId="{8C008CF7-257E-47F1-B959-DE968FC2CD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9E131F-AD2B-4133-A30C-202B7F5B5D6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6CC56-1477-4266-84E3-F42213F99D8D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Feature Set A</a:t>
          </a:r>
        </a:p>
      </dgm:t>
    </dgm:pt>
    <dgm:pt modelId="{49DDA746-A1E3-4D59-9336-D7AF1D1A14B8}" type="parTrans" cxnId="{8C96ACA3-0D99-407C-B9D6-6F11C24477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7961A2-DBFC-4CCD-B704-F262F63DC695}" type="sibTrans" cxnId="{8C96ACA3-0D99-407C-B9D6-6F11C24477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9B319A-E94D-4EBD-A7CA-08DD93931DCB}">
      <dgm:prSet phldrT="[Text]" custT="1"/>
      <dgm:spPr/>
      <dgm:t>
        <a:bodyPr/>
        <a:lstStyle/>
        <a:p>
          <a:pPr algn="ctr"/>
          <a:r>
            <a:rPr lang="en-US" sz="24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Processed Features</a:t>
          </a:r>
          <a:endParaRPr lang="en-US" sz="1800" b="1" kern="1200" dirty="0">
            <a:solidFill>
              <a:srgbClr val="0677D5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B7839EEC-DFA1-4246-9D12-575B06B72EA5}" type="parTrans" cxnId="{4299662C-3B10-42DA-B0BF-57617F1AED6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1B9E55-DF71-4706-B217-95EAC0559CCC}" type="sibTrans" cxnId="{4299662C-3B10-42DA-B0BF-57617F1AED6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FF28-82A8-4153-AADC-EA6D6EE10558}">
      <dgm:prSet phldrT="[Text]" custT="1"/>
      <dgm:spPr/>
      <dgm:t>
        <a:bodyPr/>
        <a:lstStyle/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6AE975-B1F0-4C8B-9204-47865738CEBC}" type="parTrans" cxnId="{0DCB8686-947D-4825-9752-8269328074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C0011F-76B3-49BE-9C45-B41F44A73CA0}" type="sibTrans" cxnId="{0DCB8686-947D-4825-9752-8269328074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9DD100-89A4-404C-AF32-08FDFEE3E33E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Feature Set 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24604-00B9-4041-86B0-0680EAC711B3}" type="parTrans" cxnId="{E67D28D7-3320-4437-9D83-AC28B146D52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AE99D-1160-4388-93FA-C382BC3AF6BF}" type="sibTrans" cxnId="{E67D28D7-3320-4437-9D83-AC28B146D52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867F24-207E-40F2-8011-639AF0542B63}">
      <dgm:prSet phldrT="[Text]" custT="1"/>
      <dgm:spPr/>
      <dgm:t>
        <a:bodyPr/>
        <a:lstStyle/>
        <a:p>
          <a:pPr algn="ctr"/>
          <a:r>
            <a:rPr lang="en-US" sz="2400" b="1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Raw Features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D0525-2B21-4818-B0C7-22A41B8E59B1}" type="parTrans" cxnId="{A511FE86-E3EF-4E52-B55C-F4326B4231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D4776B-AAEC-4047-A645-41038529EDC4}" type="sibTrans" cxnId="{A511FE86-E3EF-4E52-B55C-F4326B42317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28CC20-A2C2-4ED2-9852-05FA440C1C1D}">
      <dgm:prSet phldrT="[Text]" custT="1"/>
      <dgm:spPr/>
      <dgm:t>
        <a:bodyPr/>
        <a:lstStyle/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C0428-B031-43AB-83EB-483054DE430B}" type="parTrans" cxnId="{B1E79898-522E-475F-9853-7C64E4C6BB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CED95F-EDBD-42C3-8620-C31A8170EE12}" type="sibTrans" cxnId="{B1E79898-522E-475F-9853-7C64E4C6BB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B3BAAE-FD3B-40A7-9C87-C1F30545E6BA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Feature Set 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644C0-FDC1-4FB8-91CB-5FBD6E79C6AF}" type="parTrans" cxnId="{5D5D27C6-1E3C-47B0-AC3F-B27BB8BFA71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18BD05-AF8E-44FF-A48B-93C5953695CD}" type="sibTrans" cxnId="{5D5D27C6-1E3C-47B0-AC3F-B27BB8BFA71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34B8E-5E3D-4826-B169-ABBF0602C1F7}">
      <dgm:prSet phldrT="[Text]" custT="1"/>
      <dgm:spPr/>
      <dgm:t>
        <a:bodyPr/>
        <a:lstStyle/>
        <a:p>
          <a:pPr algn="ctr"/>
          <a:r>
            <a:rPr lang="en-US" sz="2400" b="1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Much More Raw Features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D0EEB4-B691-4BF9-8AD9-C7BCBE84C667}" type="parTrans" cxnId="{29C24428-EF83-4C4B-A447-A31955AAD5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D2E5B6-4E45-401D-8DAB-A3425FCC958E}" type="sibTrans" cxnId="{29C24428-EF83-4C4B-A447-A31955AAD5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B70585-232D-4A27-A63B-9A1654384DF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9B2FC1-85F2-4737-B297-38E183F921E9}" type="parTrans" cxnId="{5F236683-FE05-4C87-BEB3-7BA6C22599C1}">
      <dgm:prSet/>
      <dgm:spPr/>
      <dgm:t>
        <a:bodyPr/>
        <a:lstStyle/>
        <a:p>
          <a:endParaRPr lang="en-US"/>
        </a:p>
      </dgm:t>
    </dgm:pt>
    <dgm:pt modelId="{5F2EDB3B-BFF4-41E0-A831-0078D1E49ADE}" type="sibTrans" cxnId="{5F236683-FE05-4C87-BEB3-7BA6C22599C1}">
      <dgm:prSet/>
      <dgm:spPr/>
      <dgm:t>
        <a:bodyPr/>
        <a:lstStyle/>
        <a:p>
          <a:endParaRPr lang="en-US"/>
        </a:p>
      </dgm:t>
    </dgm:pt>
    <dgm:pt modelId="{631C3BF5-6EF6-475F-BD55-CF140707E3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34E00F-8B16-4EAE-A3D6-BFDCB47FEE89}" type="parTrans" cxnId="{4B4999D2-23D8-45CA-B3BA-D4E8FEDD14D7}">
      <dgm:prSet/>
      <dgm:spPr/>
      <dgm:t>
        <a:bodyPr/>
        <a:lstStyle/>
        <a:p>
          <a:endParaRPr lang="en-US"/>
        </a:p>
      </dgm:t>
    </dgm:pt>
    <dgm:pt modelId="{1AE237A5-7BE0-44E5-A0E9-832A38043EF5}" type="sibTrans" cxnId="{4B4999D2-23D8-45CA-B3BA-D4E8FEDD14D7}">
      <dgm:prSet/>
      <dgm:spPr/>
      <dgm:t>
        <a:bodyPr/>
        <a:lstStyle/>
        <a:p>
          <a:endParaRPr lang="en-US"/>
        </a:p>
      </dgm:t>
    </dgm:pt>
    <dgm:pt modelId="{3F820092-738D-48F4-9D70-AD1B812B6A81}" type="pres">
      <dgm:prSet presAssocID="{879E131F-AD2B-4133-A30C-202B7F5B5D6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BC9558-773D-47E8-868E-27A653716A45}" type="pres">
      <dgm:prSet presAssocID="{87E6CC56-1477-4266-84E3-F42213F99D8D}" presName="composite" presStyleCnt="0"/>
      <dgm:spPr/>
    </dgm:pt>
    <dgm:pt modelId="{96581439-B831-4AC6-A959-107AB9C9C97F}" type="pres">
      <dgm:prSet presAssocID="{87E6CC56-1477-4266-84E3-F42213F99D8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613E333-EA6B-43F2-91DB-310F54F71C18}" type="pres">
      <dgm:prSet presAssocID="{87E6CC56-1477-4266-84E3-F42213F99D8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CC262F8C-1378-4694-B592-CE7200CAD7D6}" type="pres">
      <dgm:prSet presAssocID="{87E6CC56-1477-4266-84E3-F42213F99D8D}" presName="Accent" presStyleLbl="parChTrans1D1" presStyleIdx="0" presStyleCnt="3"/>
      <dgm:spPr/>
    </dgm:pt>
    <dgm:pt modelId="{A011D861-3998-48C1-8993-49FDFB236154}" type="pres">
      <dgm:prSet presAssocID="{87E6CC56-1477-4266-84E3-F42213F99D8D}" presName="Child" presStyleLbl="revTx" presStyleIdx="1" presStyleCnt="6" custFlipVert="1" custScaleY="4747">
        <dgm:presLayoutVars>
          <dgm:chMax val="0"/>
          <dgm:chPref val="0"/>
          <dgm:bulletEnabled val="1"/>
        </dgm:presLayoutVars>
      </dgm:prSet>
      <dgm:spPr/>
    </dgm:pt>
    <dgm:pt modelId="{06C7257F-7DE8-4F15-AAF3-8305E569D4C4}" type="pres">
      <dgm:prSet presAssocID="{CD7961A2-DBFC-4CCD-B704-F262F63DC695}" presName="sibTrans" presStyleCnt="0"/>
      <dgm:spPr/>
    </dgm:pt>
    <dgm:pt modelId="{910B5DD3-3CAD-4ED3-A95D-AD79BA972E36}" type="pres">
      <dgm:prSet presAssocID="{CD9DD100-89A4-404C-AF32-08FDFEE3E33E}" presName="composite" presStyleCnt="0"/>
      <dgm:spPr/>
    </dgm:pt>
    <dgm:pt modelId="{6E3D903D-5372-4D00-AE67-1199CC80F70F}" type="pres">
      <dgm:prSet presAssocID="{CD9DD100-89A4-404C-AF32-08FDFEE3E33E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C849334-5CC5-4AE9-BBB2-AA400823E35C}" type="pres">
      <dgm:prSet presAssocID="{CD9DD100-89A4-404C-AF32-08FDFEE3E33E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DB0D5B8-5BEF-499B-BE9B-1F0303AC7290}" type="pres">
      <dgm:prSet presAssocID="{CD9DD100-89A4-404C-AF32-08FDFEE3E33E}" presName="Accent" presStyleLbl="parChTrans1D1" presStyleIdx="1" presStyleCnt="3"/>
      <dgm:spPr/>
    </dgm:pt>
    <dgm:pt modelId="{D9B3F565-AF97-419B-8E28-B43EFC4D8EAC}" type="pres">
      <dgm:prSet presAssocID="{CD9DD100-89A4-404C-AF32-08FDFEE3E33E}" presName="Child" presStyleLbl="revTx" presStyleIdx="3" presStyleCnt="6" custFlipVert="1" custScaleY="5262">
        <dgm:presLayoutVars>
          <dgm:chMax val="0"/>
          <dgm:chPref val="0"/>
          <dgm:bulletEnabled val="1"/>
        </dgm:presLayoutVars>
      </dgm:prSet>
      <dgm:spPr/>
    </dgm:pt>
    <dgm:pt modelId="{70C19430-0D3A-46D4-8C22-8A1EF574730F}" type="pres">
      <dgm:prSet presAssocID="{7CDAE99D-1160-4388-93FA-C382BC3AF6BF}" presName="sibTrans" presStyleCnt="0"/>
      <dgm:spPr/>
    </dgm:pt>
    <dgm:pt modelId="{054B5BEB-1BFF-4CEB-9D03-B5F4BAAE7CF7}" type="pres">
      <dgm:prSet presAssocID="{9BB3BAAE-FD3B-40A7-9C87-C1F30545E6BA}" presName="composite" presStyleCnt="0"/>
      <dgm:spPr/>
    </dgm:pt>
    <dgm:pt modelId="{FC8FEE3D-BDB1-4EB1-8627-46F2853D1F1A}" type="pres">
      <dgm:prSet presAssocID="{9BB3BAAE-FD3B-40A7-9C87-C1F30545E6BA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BFB9679-B4F2-47EC-A6FD-DA7283BA5C2B}" type="pres">
      <dgm:prSet presAssocID="{9BB3BAAE-FD3B-40A7-9C87-C1F30545E6B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7FCD50D-644D-4CFD-8F41-A8A4F3FC0037}" type="pres">
      <dgm:prSet presAssocID="{9BB3BAAE-FD3B-40A7-9C87-C1F30545E6BA}" presName="Accent" presStyleLbl="parChTrans1D1" presStyleIdx="2" presStyleCnt="3"/>
      <dgm:spPr/>
    </dgm:pt>
    <dgm:pt modelId="{52DC2A68-F376-4B44-B988-B79706B696D0}" type="pres">
      <dgm:prSet presAssocID="{9BB3BAAE-FD3B-40A7-9C87-C1F30545E6BA}" presName="Child" presStyleLbl="revTx" presStyleIdx="5" presStyleCnt="6" custFlipVert="1" custScaleY="4792">
        <dgm:presLayoutVars>
          <dgm:chMax val="0"/>
          <dgm:chPref val="0"/>
          <dgm:bulletEnabled val="1"/>
        </dgm:presLayoutVars>
      </dgm:prSet>
      <dgm:spPr/>
    </dgm:pt>
  </dgm:ptLst>
  <dgm:cxnLst>
    <dgm:cxn modelId="{29C24428-EF83-4C4B-A447-A31955AAD54A}" srcId="{9BB3BAAE-FD3B-40A7-9C87-C1F30545E6BA}" destId="{8D134B8E-5E3D-4826-B169-ABBF0602C1F7}" srcOrd="0" destOrd="0" parTransId="{0BD0EEB4-B691-4BF9-8AD9-C7BCBE84C667}" sibTransId="{52D2E5B6-4E45-401D-8DAB-A3425FCC958E}"/>
    <dgm:cxn modelId="{19CC2D29-5459-41F7-ABFB-5C34FDE87115}" type="presOf" srcId="{E9867F24-207E-40F2-8011-639AF0542B63}" destId="{6E3D903D-5372-4D00-AE67-1199CC80F70F}" srcOrd="0" destOrd="0" presId="urn:microsoft.com/office/officeart/2011/layout/TabList"/>
    <dgm:cxn modelId="{4299662C-3B10-42DA-B0BF-57617F1AED6B}" srcId="{87E6CC56-1477-4266-84E3-F42213F99D8D}" destId="{1E9B319A-E94D-4EBD-A7CA-08DD93931DCB}" srcOrd="0" destOrd="0" parTransId="{B7839EEC-DFA1-4246-9D12-575B06B72EA5}" sibTransId="{411B9E55-DF71-4706-B217-95EAC0559CCC}"/>
    <dgm:cxn modelId="{A47E973B-AC50-4985-A455-5E89652C216C}" type="presOf" srcId="{630CFF28-82A8-4153-AADC-EA6D6EE10558}" destId="{A011D861-3998-48C1-8993-49FDFB236154}" srcOrd="0" destOrd="0" presId="urn:microsoft.com/office/officeart/2011/layout/TabList"/>
    <dgm:cxn modelId="{7D79874A-6C15-4199-BD3C-ABAA47E8684C}" type="presOf" srcId="{87E6CC56-1477-4266-84E3-F42213F99D8D}" destId="{0613E333-EA6B-43F2-91DB-310F54F71C18}" srcOrd="0" destOrd="0" presId="urn:microsoft.com/office/officeart/2011/layout/TabList"/>
    <dgm:cxn modelId="{48093776-EEDD-435D-8B7E-2D86EF567C42}" type="presOf" srcId="{F228CC20-A2C2-4ED2-9852-05FA440C1C1D}" destId="{D9B3F565-AF97-419B-8E28-B43EFC4D8EAC}" srcOrd="0" destOrd="0" presId="urn:microsoft.com/office/officeart/2011/layout/TabList"/>
    <dgm:cxn modelId="{9F209558-9226-4EA4-A2A8-5303BE5A218B}" type="presOf" srcId="{9BB3BAAE-FD3B-40A7-9C87-C1F30545E6BA}" destId="{ABFB9679-B4F2-47EC-A6FD-DA7283BA5C2B}" srcOrd="0" destOrd="0" presId="urn:microsoft.com/office/officeart/2011/layout/TabList"/>
    <dgm:cxn modelId="{5F236683-FE05-4C87-BEB3-7BA6C22599C1}" srcId="{9BB3BAAE-FD3B-40A7-9C87-C1F30545E6BA}" destId="{A9B70585-232D-4A27-A63B-9A1654384DF9}" srcOrd="2" destOrd="0" parTransId="{F79B2FC1-85F2-4737-B297-38E183F921E9}" sibTransId="{5F2EDB3B-BFF4-41E0-A831-0078D1E49ADE}"/>
    <dgm:cxn modelId="{0DCB8686-947D-4825-9752-8269328074DC}" srcId="{87E6CC56-1477-4266-84E3-F42213F99D8D}" destId="{630CFF28-82A8-4153-AADC-EA6D6EE10558}" srcOrd="1" destOrd="0" parTransId="{266AE975-B1F0-4C8B-9204-47865738CEBC}" sibTransId="{ECC0011F-76B3-49BE-9C45-B41F44A73CA0}"/>
    <dgm:cxn modelId="{71DEAC86-6553-41B1-B6B1-7BB2B6DCF7A7}" type="presOf" srcId="{CD9DD100-89A4-404C-AF32-08FDFEE3E33E}" destId="{7C849334-5CC5-4AE9-BBB2-AA400823E35C}" srcOrd="0" destOrd="0" presId="urn:microsoft.com/office/officeart/2011/layout/TabList"/>
    <dgm:cxn modelId="{A511FE86-E3EF-4E52-B55C-F4326B423177}" srcId="{CD9DD100-89A4-404C-AF32-08FDFEE3E33E}" destId="{E9867F24-207E-40F2-8011-639AF0542B63}" srcOrd="0" destOrd="0" parTransId="{7E2D0525-2B21-4818-B0C7-22A41B8E59B1}" sibTransId="{25D4776B-AAEC-4047-A645-41038529EDC4}"/>
    <dgm:cxn modelId="{B1E79898-522E-475F-9853-7C64E4C6BBD4}" srcId="{CD9DD100-89A4-404C-AF32-08FDFEE3E33E}" destId="{F228CC20-A2C2-4ED2-9852-05FA440C1C1D}" srcOrd="1" destOrd="0" parTransId="{828C0428-B031-43AB-83EB-483054DE430B}" sibTransId="{9ECED95F-EDBD-42C3-8620-C31A8170EE12}"/>
    <dgm:cxn modelId="{8C96ACA3-0D99-407C-B9D6-6F11C244772B}" srcId="{879E131F-AD2B-4133-A30C-202B7F5B5D6F}" destId="{87E6CC56-1477-4266-84E3-F42213F99D8D}" srcOrd="0" destOrd="0" parTransId="{49DDA746-A1E3-4D59-9336-D7AF1D1A14B8}" sibTransId="{CD7961A2-DBFC-4CCD-B704-F262F63DC695}"/>
    <dgm:cxn modelId="{D87A0AA4-9BE9-47AE-AAC2-809E6F0FB1A5}" type="presOf" srcId="{A9B70585-232D-4A27-A63B-9A1654384DF9}" destId="{52DC2A68-F376-4B44-B988-B79706B696D0}" srcOrd="0" destOrd="1" presId="urn:microsoft.com/office/officeart/2011/layout/TabList"/>
    <dgm:cxn modelId="{EAAB0CA6-50A0-467F-A8B7-7D4E984FC9CC}" type="presOf" srcId="{879E131F-AD2B-4133-A30C-202B7F5B5D6F}" destId="{3F820092-738D-48F4-9D70-AD1B812B6A81}" srcOrd="0" destOrd="0" presId="urn:microsoft.com/office/officeart/2011/layout/TabList"/>
    <dgm:cxn modelId="{5D5D27C6-1E3C-47B0-AC3F-B27BB8BFA71E}" srcId="{879E131F-AD2B-4133-A30C-202B7F5B5D6F}" destId="{9BB3BAAE-FD3B-40A7-9C87-C1F30545E6BA}" srcOrd="2" destOrd="0" parTransId="{EBB644C0-FDC1-4FB8-91CB-5FBD6E79C6AF}" sibTransId="{8718BD05-AF8E-44FF-A48B-93C5953695CD}"/>
    <dgm:cxn modelId="{4B4999D2-23D8-45CA-B3BA-D4E8FEDD14D7}" srcId="{9BB3BAAE-FD3B-40A7-9C87-C1F30545E6BA}" destId="{631C3BF5-6EF6-475F-BD55-CF140707E3C2}" srcOrd="1" destOrd="0" parTransId="{9934E00F-8B16-4EAE-A3D6-BFDCB47FEE89}" sibTransId="{1AE237A5-7BE0-44E5-A0E9-832A38043EF5}"/>
    <dgm:cxn modelId="{E67D28D7-3320-4437-9D83-AC28B146D524}" srcId="{879E131F-AD2B-4133-A30C-202B7F5B5D6F}" destId="{CD9DD100-89A4-404C-AF32-08FDFEE3E33E}" srcOrd="1" destOrd="0" parTransId="{E6E24604-00B9-4041-86B0-0680EAC711B3}" sibTransId="{7CDAE99D-1160-4388-93FA-C382BC3AF6BF}"/>
    <dgm:cxn modelId="{DCDD87E0-FE49-4C8A-A597-EC908B89CBE1}" type="presOf" srcId="{1E9B319A-E94D-4EBD-A7CA-08DD93931DCB}" destId="{96581439-B831-4AC6-A959-107AB9C9C97F}" srcOrd="0" destOrd="0" presId="urn:microsoft.com/office/officeart/2011/layout/TabList"/>
    <dgm:cxn modelId="{6CF4A3F9-35AC-4D5D-B4BB-730CCDD80417}" type="presOf" srcId="{631C3BF5-6EF6-475F-BD55-CF140707E3C2}" destId="{52DC2A68-F376-4B44-B988-B79706B696D0}" srcOrd="0" destOrd="0" presId="urn:microsoft.com/office/officeart/2011/layout/TabList"/>
    <dgm:cxn modelId="{923D67FB-B96F-4CEC-837A-CD375B9618EA}" type="presOf" srcId="{8D134B8E-5E3D-4826-B169-ABBF0602C1F7}" destId="{FC8FEE3D-BDB1-4EB1-8627-46F2853D1F1A}" srcOrd="0" destOrd="0" presId="urn:microsoft.com/office/officeart/2011/layout/TabList"/>
    <dgm:cxn modelId="{C9667D3E-CCF9-4B60-BA07-8ECEAE556B3B}" type="presParOf" srcId="{3F820092-738D-48F4-9D70-AD1B812B6A81}" destId="{A1BC9558-773D-47E8-868E-27A653716A45}" srcOrd="0" destOrd="0" presId="urn:microsoft.com/office/officeart/2011/layout/TabList"/>
    <dgm:cxn modelId="{1A6453F6-B7C7-4E03-8250-7FA7A524BD36}" type="presParOf" srcId="{A1BC9558-773D-47E8-868E-27A653716A45}" destId="{96581439-B831-4AC6-A959-107AB9C9C97F}" srcOrd="0" destOrd="0" presId="urn:microsoft.com/office/officeart/2011/layout/TabList"/>
    <dgm:cxn modelId="{F53A38ED-6CC9-4F3B-A712-AF00CF96388D}" type="presParOf" srcId="{A1BC9558-773D-47E8-868E-27A653716A45}" destId="{0613E333-EA6B-43F2-91DB-310F54F71C18}" srcOrd="1" destOrd="0" presId="urn:microsoft.com/office/officeart/2011/layout/TabList"/>
    <dgm:cxn modelId="{2C81FAF7-7B1E-484D-950F-E8D52FC231FE}" type="presParOf" srcId="{A1BC9558-773D-47E8-868E-27A653716A45}" destId="{CC262F8C-1378-4694-B592-CE7200CAD7D6}" srcOrd="2" destOrd="0" presId="urn:microsoft.com/office/officeart/2011/layout/TabList"/>
    <dgm:cxn modelId="{9CC15057-8CD5-496B-8537-10F056C4DF62}" type="presParOf" srcId="{3F820092-738D-48F4-9D70-AD1B812B6A81}" destId="{A011D861-3998-48C1-8993-49FDFB236154}" srcOrd="1" destOrd="0" presId="urn:microsoft.com/office/officeart/2011/layout/TabList"/>
    <dgm:cxn modelId="{084683F0-6DE4-4783-A7EC-49A4C63A9A78}" type="presParOf" srcId="{3F820092-738D-48F4-9D70-AD1B812B6A81}" destId="{06C7257F-7DE8-4F15-AAF3-8305E569D4C4}" srcOrd="2" destOrd="0" presId="urn:microsoft.com/office/officeart/2011/layout/TabList"/>
    <dgm:cxn modelId="{2C46523E-198A-42FE-AB24-FA56D93AF34E}" type="presParOf" srcId="{3F820092-738D-48F4-9D70-AD1B812B6A81}" destId="{910B5DD3-3CAD-4ED3-A95D-AD79BA972E36}" srcOrd="3" destOrd="0" presId="urn:microsoft.com/office/officeart/2011/layout/TabList"/>
    <dgm:cxn modelId="{185B8575-21E4-4168-9507-9A89672ECC34}" type="presParOf" srcId="{910B5DD3-3CAD-4ED3-A95D-AD79BA972E36}" destId="{6E3D903D-5372-4D00-AE67-1199CC80F70F}" srcOrd="0" destOrd="0" presId="urn:microsoft.com/office/officeart/2011/layout/TabList"/>
    <dgm:cxn modelId="{364E2194-0FDE-4188-A36E-A3F3B37D4B3F}" type="presParOf" srcId="{910B5DD3-3CAD-4ED3-A95D-AD79BA972E36}" destId="{7C849334-5CC5-4AE9-BBB2-AA400823E35C}" srcOrd="1" destOrd="0" presId="urn:microsoft.com/office/officeart/2011/layout/TabList"/>
    <dgm:cxn modelId="{DF6043FA-B1DF-461D-B685-80AD0C4D9F01}" type="presParOf" srcId="{910B5DD3-3CAD-4ED3-A95D-AD79BA972E36}" destId="{EDB0D5B8-5BEF-499B-BE9B-1F0303AC7290}" srcOrd="2" destOrd="0" presId="urn:microsoft.com/office/officeart/2011/layout/TabList"/>
    <dgm:cxn modelId="{10292E21-E454-4551-8E65-80ED5A34197D}" type="presParOf" srcId="{3F820092-738D-48F4-9D70-AD1B812B6A81}" destId="{D9B3F565-AF97-419B-8E28-B43EFC4D8EAC}" srcOrd="4" destOrd="0" presId="urn:microsoft.com/office/officeart/2011/layout/TabList"/>
    <dgm:cxn modelId="{11C3170F-0C1A-49C0-A495-23F62F87D308}" type="presParOf" srcId="{3F820092-738D-48F4-9D70-AD1B812B6A81}" destId="{70C19430-0D3A-46D4-8C22-8A1EF574730F}" srcOrd="5" destOrd="0" presId="urn:microsoft.com/office/officeart/2011/layout/TabList"/>
    <dgm:cxn modelId="{8E25BBA3-526B-44F9-B433-082449FFAA4D}" type="presParOf" srcId="{3F820092-738D-48F4-9D70-AD1B812B6A81}" destId="{054B5BEB-1BFF-4CEB-9D03-B5F4BAAE7CF7}" srcOrd="6" destOrd="0" presId="urn:microsoft.com/office/officeart/2011/layout/TabList"/>
    <dgm:cxn modelId="{1CB9F5A8-5A0F-4872-8390-6C0BD8547980}" type="presParOf" srcId="{054B5BEB-1BFF-4CEB-9D03-B5F4BAAE7CF7}" destId="{FC8FEE3D-BDB1-4EB1-8627-46F2853D1F1A}" srcOrd="0" destOrd="0" presId="urn:microsoft.com/office/officeart/2011/layout/TabList"/>
    <dgm:cxn modelId="{F01802D0-F93B-46BD-AEDD-7F5DD9968499}" type="presParOf" srcId="{054B5BEB-1BFF-4CEB-9D03-B5F4BAAE7CF7}" destId="{ABFB9679-B4F2-47EC-A6FD-DA7283BA5C2B}" srcOrd="1" destOrd="0" presId="urn:microsoft.com/office/officeart/2011/layout/TabList"/>
    <dgm:cxn modelId="{7E4561D3-F461-4865-AAC3-024B2D9FBDD6}" type="presParOf" srcId="{054B5BEB-1BFF-4CEB-9D03-B5F4BAAE7CF7}" destId="{D7FCD50D-644D-4CFD-8F41-A8A4F3FC0037}" srcOrd="2" destOrd="0" presId="urn:microsoft.com/office/officeart/2011/layout/TabList"/>
    <dgm:cxn modelId="{FEF91C3A-4DC9-4742-8125-D6C6DF4E8569}" type="presParOf" srcId="{3F820092-738D-48F4-9D70-AD1B812B6A81}" destId="{52DC2A68-F376-4B44-B988-B79706B696D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74C32-818B-47D0-A213-FFBD21EE7DDA}">
      <dsp:nvSpPr>
        <dsp:cNvPr id="0" name=""/>
        <dsp:cNvSpPr/>
      </dsp:nvSpPr>
      <dsp:spPr>
        <a:xfrm>
          <a:off x="3559" y="2215946"/>
          <a:ext cx="1556398" cy="933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altLang="zh-CN" sz="2100" b="1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Cohort Selection</a:t>
          </a:r>
          <a:endParaRPr lang="en-US" sz="2100" kern="1200" dirty="0"/>
        </a:p>
      </dsp:txBody>
      <dsp:txXfrm>
        <a:off x="30910" y="2243297"/>
        <a:ext cx="1501696" cy="879137"/>
      </dsp:txXfrm>
    </dsp:sp>
    <dsp:sp modelId="{5ECB6324-8579-4EA2-B335-E704DCC16B41}">
      <dsp:nvSpPr>
        <dsp:cNvPr id="0" name=""/>
        <dsp:cNvSpPr/>
      </dsp:nvSpPr>
      <dsp:spPr>
        <a:xfrm>
          <a:off x="1715598" y="2489872"/>
          <a:ext cx="329956" cy="385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15598" y="2567069"/>
        <a:ext cx="230969" cy="231592"/>
      </dsp:txXfrm>
    </dsp:sp>
    <dsp:sp modelId="{DA79971C-344B-4650-AA04-EC78AE59AE10}">
      <dsp:nvSpPr>
        <dsp:cNvPr id="0" name=""/>
        <dsp:cNvSpPr/>
      </dsp:nvSpPr>
      <dsp:spPr>
        <a:xfrm>
          <a:off x="2182517" y="2215946"/>
          <a:ext cx="1556398" cy="933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altLang="zh-CN" sz="2100" b="1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Data Extraction</a:t>
          </a:r>
          <a:endParaRPr lang="en-US" sz="2100" kern="1200" dirty="0"/>
        </a:p>
      </dsp:txBody>
      <dsp:txXfrm>
        <a:off x="2209868" y="2243297"/>
        <a:ext cx="1501696" cy="879137"/>
      </dsp:txXfrm>
    </dsp:sp>
    <dsp:sp modelId="{53ECBDCB-7DB0-42CF-97F9-D4C020A7E77C}">
      <dsp:nvSpPr>
        <dsp:cNvPr id="0" name=""/>
        <dsp:cNvSpPr/>
      </dsp:nvSpPr>
      <dsp:spPr>
        <a:xfrm>
          <a:off x="3894556" y="2489872"/>
          <a:ext cx="329956" cy="385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94556" y="2567069"/>
        <a:ext cx="230969" cy="231592"/>
      </dsp:txXfrm>
    </dsp:sp>
    <dsp:sp modelId="{D5742B88-FE89-4B50-8990-08A6C335957C}">
      <dsp:nvSpPr>
        <dsp:cNvPr id="0" name=""/>
        <dsp:cNvSpPr/>
      </dsp:nvSpPr>
      <dsp:spPr>
        <a:xfrm>
          <a:off x="4361475" y="2215946"/>
          <a:ext cx="1556398" cy="933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1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Data Cleaning </a:t>
          </a:r>
        </a:p>
      </dsp:txBody>
      <dsp:txXfrm>
        <a:off x="4388826" y="2243297"/>
        <a:ext cx="1501696" cy="879137"/>
      </dsp:txXfrm>
    </dsp:sp>
    <dsp:sp modelId="{D890E6D8-08F7-4731-8A9F-78CE85606177}">
      <dsp:nvSpPr>
        <dsp:cNvPr id="0" name=""/>
        <dsp:cNvSpPr/>
      </dsp:nvSpPr>
      <dsp:spPr>
        <a:xfrm>
          <a:off x="6073514" y="2489872"/>
          <a:ext cx="329956" cy="385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73514" y="2567069"/>
        <a:ext cx="230969" cy="231592"/>
      </dsp:txXfrm>
    </dsp:sp>
    <dsp:sp modelId="{ED7E4E96-BB7D-4B26-9954-18C8EC0F6F96}">
      <dsp:nvSpPr>
        <dsp:cNvPr id="0" name=""/>
        <dsp:cNvSpPr/>
      </dsp:nvSpPr>
      <dsp:spPr>
        <a:xfrm>
          <a:off x="6540433" y="2215946"/>
          <a:ext cx="1556398" cy="933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1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Feature Extraction </a:t>
          </a:r>
        </a:p>
      </dsp:txBody>
      <dsp:txXfrm>
        <a:off x="6567784" y="2243297"/>
        <a:ext cx="1501696" cy="879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CD50D-644D-4CFD-8F41-A8A4F3FC0037}">
      <dsp:nvSpPr>
        <dsp:cNvPr id="0" name=""/>
        <dsp:cNvSpPr/>
      </dsp:nvSpPr>
      <dsp:spPr>
        <a:xfrm>
          <a:off x="0" y="3170488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0D5B8-5BEF-499B-BE9B-1F0303AC7290}">
      <dsp:nvSpPr>
        <dsp:cNvPr id="0" name=""/>
        <dsp:cNvSpPr/>
      </dsp:nvSpPr>
      <dsp:spPr>
        <a:xfrm>
          <a:off x="0" y="1808713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62F8C-1378-4694-B592-CE7200CAD7D6}">
      <dsp:nvSpPr>
        <dsp:cNvPr id="0" name=""/>
        <dsp:cNvSpPr/>
      </dsp:nvSpPr>
      <dsp:spPr>
        <a:xfrm>
          <a:off x="0" y="446938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1439-B831-4AC6-A959-107AB9C9C97F}">
      <dsp:nvSpPr>
        <dsp:cNvPr id="0" name=""/>
        <dsp:cNvSpPr/>
      </dsp:nvSpPr>
      <dsp:spPr>
        <a:xfrm>
          <a:off x="1584959" y="498"/>
          <a:ext cx="4511040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Processed Features</a:t>
          </a:r>
          <a:endParaRPr lang="en-US" sz="1600" b="1" kern="1200" dirty="0">
            <a:solidFill>
              <a:srgbClr val="0677D5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1584959" y="498"/>
        <a:ext cx="4511040" cy="446439"/>
      </dsp:txXfrm>
    </dsp:sp>
    <dsp:sp modelId="{0613E333-EA6B-43F2-91DB-310F54F71C18}">
      <dsp:nvSpPr>
        <dsp:cNvPr id="0" name=""/>
        <dsp:cNvSpPr/>
      </dsp:nvSpPr>
      <dsp:spPr>
        <a:xfrm>
          <a:off x="0" y="498"/>
          <a:ext cx="1584960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Feature Set A</a:t>
          </a:r>
        </a:p>
      </dsp:txBody>
      <dsp:txXfrm>
        <a:off x="21797" y="22295"/>
        <a:ext cx="1541366" cy="424642"/>
      </dsp:txXfrm>
    </dsp:sp>
    <dsp:sp modelId="{A011D861-3998-48C1-8993-49FDFB236154}">
      <dsp:nvSpPr>
        <dsp:cNvPr id="0" name=""/>
        <dsp:cNvSpPr/>
      </dsp:nvSpPr>
      <dsp:spPr>
        <a:xfrm>
          <a:off x="0" y="446938"/>
          <a:ext cx="6096000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This feature set consists of the 17 features used in the calculation of the SAPS-II score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Preprocessing time series features and non time series features</a:t>
          </a:r>
        </a:p>
      </dsp:txBody>
      <dsp:txXfrm>
        <a:off x="0" y="446938"/>
        <a:ext cx="6096000" cy="893013"/>
      </dsp:txXfrm>
    </dsp:sp>
    <dsp:sp modelId="{6E3D903D-5372-4D00-AE67-1199CC80F70F}">
      <dsp:nvSpPr>
        <dsp:cNvPr id="0" name=""/>
        <dsp:cNvSpPr/>
      </dsp:nvSpPr>
      <dsp:spPr>
        <a:xfrm>
          <a:off x="1584959" y="1362273"/>
          <a:ext cx="4511040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Raw Features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4959" y="1362273"/>
        <a:ext cx="4511040" cy="446439"/>
      </dsp:txXfrm>
    </dsp:sp>
    <dsp:sp modelId="{7C849334-5CC5-4AE9-BBB2-AA400823E35C}">
      <dsp:nvSpPr>
        <dsp:cNvPr id="0" name=""/>
        <dsp:cNvSpPr/>
      </dsp:nvSpPr>
      <dsp:spPr>
        <a:xfrm>
          <a:off x="0" y="1362273"/>
          <a:ext cx="1584960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Feature Set B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797" y="1384070"/>
        <a:ext cx="1541366" cy="424642"/>
      </dsp:txXfrm>
    </dsp:sp>
    <dsp:sp modelId="{D9B3F565-AF97-419B-8E28-B43EFC4D8EAC}">
      <dsp:nvSpPr>
        <dsp:cNvPr id="0" name=""/>
        <dsp:cNvSpPr/>
      </dsp:nvSpPr>
      <dsp:spPr>
        <a:xfrm>
          <a:off x="0" y="1808713"/>
          <a:ext cx="6096000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This feature set consists of the 20 features related to the 17 features used in SAPS-II score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Do not preprocess</a:t>
          </a:r>
        </a:p>
      </dsp:txBody>
      <dsp:txXfrm>
        <a:off x="0" y="1808713"/>
        <a:ext cx="6096000" cy="893013"/>
      </dsp:txXfrm>
    </dsp:sp>
    <dsp:sp modelId="{FC8FEE3D-BDB1-4EB1-8627-46F2853D1F1A}">
      <dsp:nvSpPr>
        <dsp:cNvPr id="0" name=""/>
        <dsp:cNvSpPr/>
      </dsp:nvSpPr>
      <dsp:spPr>
        <a:xfrm>
          <a:off x="1584959" y="2724048"/>
          <a:ext cx="4511040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Much More Raw Features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4959" y="2724048"/>
        <a:ext cx="4511040" cy="446439"/>
      </dsp:txXfrm>
    </dsp:sp>
    <dsp:sp modelId="{ABFB9679-B4F2-47EC-A6FD-DA7283BA5C2B}">
      <dsp:nvSpPr>
        <dsp:cNvPr id="0" name=""/>
        <dsp:cNvSpPr/>
      </dsp:nvSpPr>
      <dsp:spPr>
        <a:xfrm>
          <a:off x="0" y="2724048"/>
          <a:ext cx="1584960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Feature Set C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797" y="2745845"/>
        <a:ext cx="1541366" cy="424642"/>
      </dsp:txXfrm>
    </dsp:sp>
    <dsp:sp modelId="{52DC2A68-F376-4B44-B988-B79706B696D0}">
      <dsp:nvSpPr>
        <dsp:cNvPr id="0" name=""/>
        <dsp:cNvSpPr/>
      </dsp:nvSpPr>
      <dsp:spPr>
        <a:xfrm>
          <a:off x="0" y="3170488"/>
          <a:ext cx="6096000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This feature set consists of 136 raw features includes the 20 features of Feature set B.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Study if the prediction models can automatically learn feature representations from a large number of raw and obtain better results on the prediction tasks.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170488"/>
        <a:ext cx="6096000" cy="89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C4AFE-4593-4070-B48A-69F6306BD470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A70DB-3C9F-465A-A6E5-09E264B959A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altLang="zh-CN" sz="2800" b="1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Scoring</a:t>
          </a:r>
          <a:r>
            <a:rPr lang="en-US" altLang="zh-CN" sz="3100" b="1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 methods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C9A060E8-E099-4D93-BC67-E22D5009BAAB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BDAA3-0E34-46F8-8DBE-96CF9E311A2A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8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Super Learner Models</a:t>
          </a:r>
        </a:p>
      </dsp:txBody>
      <dsp:txXfrm>
        <a:off x="349472" y="1457291"/>
        <a:ext cx="4177856" cy="825776"/>
      </dsp:txXfrm>
    </dsp:sp>
    <dsp:sp modelId="{8C008CF7-257E-47F1-B959-DE968FC2CDC2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FAD80-DC0D-4091-A8FC-5BBF14025F1A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Deep Learning Models</a:t>
          </a:r>
        </a:p>
      </dsp:txBody>
      <dsp:txXfrm>
        <a:off x="349472" y="2863452"/>
        <a:ext cx="417785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CD50D-644D-4CFD-8F41-A8A4F3FC0037}">
      <dsp:nvSpPr>
        <dsp:cNvPr id="0" name=""/>
        <dsp:cNvSpPr/>
      </dsp:nvSpPr>
      <dsp:spPr>
        <a:xfrm>
          <a:off x="0" y="2588170"/>
          <a:ext cx="786718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0D5B8-5BEF-499B-BE9B-1F0303AC7290}">
      <dsp:nvSpPr>
        <dsp:cNvPr id="0" name=""/>
        <dsp:cNvSpPr/>
      </dsp:nvSpPr>
      <dsp:spPr>
        <a:xfrm>
          <a:off x="0" y="1682511"/>
          <a:ext cx="786718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62F8C-1378-4694-B592-CE7200CAD7D6}">
      <dsp:nvSpPr>
        <dsp:cNvPr id="0" name=""/>
        <dsp:cNvSpPr/>
      </dsp:nvSpPr>
      <dsp:spPr>
        <a:xfrm>
          <a:off x="0" y="784928"/>
          <a:ext cx="786718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1439-B831-4AC6-A959-107AB9C9C97F}">
      <dsp:nvSpPr>
        <dsp:cNvPr id="0" name=""/>
        <dsp:cNvSpPr/>
      </dsp:nvSpPr>
      <dsp:spPr>
        <a:xfrm>
          <a:off x="2045468" y="982"/>
          <a:ext cx="5821717" cy="78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Processed Features</a:t>
          </a:r>
          <a:endParaRPr lang="en-US" sz="1800" b="1" kern="1200" dirty="0">
            <a:solidFill>
              <a:srgbClr val="0677D5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045468" y="982"/>
        <a:ext cx="5821717" cy="783946"/>
      </dsp:txXfrm>
    </dsp:sp>
    <dsp:sp modelId="{0613E333-EA6B-43F2-91DB-310F54F71C18}">
      <dsp:nvSpPr>
        <dsp:cNvPr id="0" name=""/>
        <dsp:cNvSpPr/>
      </dsp:nvSpPr>
      <dsp:spPr>
        <a:xfrm>
          <a:off x="0" y="982"/>
          <a:ext cx="2045468" cy="7839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Feature Set A</a:t>
          </a:r>
        </a:p>
      </dsp:txBody>
      <dsp:txXfrm>
        <a:off x="38276" y="39258"/>
        <a:ext cx="1968916" cy="745670"/>
      </dsp:txXfrm>
    </dsp:sp>
    <dsp:sp modelId="{A011D861-3998-48C1-8993-49FDFB236154}">
      <dsp:nvSpPr>
        <dsp:cNvPr id="0" name=""/>
        <dsp:cNvSpPr/>
      </dsp:nvSpPr>
      <dsp:spPr>
        <a:xfrm flipV="1">
          <a:off x="0" y="784928"/>
          <a:ext cx="7867186" cy="7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784928"/>
        <a:ext cx="7867186" cy="74439"/>
      </dsp:txXfrm>
    </dsp:sp>
    <dsp:sp modelId="{6E3D903D-5372-4D00-AE67-1199CC80F70F}">
      <dsp:nvSpPr>
        <dsp:cNvPr id="0" name=""/>
        <dsp:cNvSpPr/>
      </dsp:nvSpPr>
      <dsp:spPr>
        <a:xfrm>
          <a:off x="2045468" y="898564"/>
          <a:ext cx="5821717" cy="78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Raw Features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5468" y="898564"/>
        <a:ext cx="5821717" cy="783946"/>
      </dsp:txXfrm>
    </dsp:sp>
    <dsp:sp modelId="{7C849334-5CC5-4AE9-BBB2-AA400823E35C}">
      <dsp:nvSpPr>
        <dsp:cNvPr id="0" name=""/>
        <dsp:cNvSpPr/>
      </dsp:nvSpPr>
      <dsp:spPr>
        <a:xfrm>
          <a:off x="0" y="898564"/>
          <a:ext cx="2045468" cy="7839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Feature Set B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76" y="936840"/>
        <a:ext cx="1968916" cy="745670"/>
      </dsp:txXfrm>
    </dsp:sp>
    <dsp:sp modelId="{D9B3F565-AF97-419B-8E28-B43EFC4D8EAC}">
      <dsp:nvSpPr>
        <dsp:cNvPr id="0" name=""/>
        <dsp:cNvSpPr/>
      </dsp:nvSpPr>
      <dsp:spPr>
        <a:xfrm flipV="1">
          <a:off x="0" y="1682511"/>
          <a:ext cx="7867186" cy="8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1682511"/>
        <a:ext cx="7867186" cy="82514"/>
      </dsp:txXfrm>
    </dsp:sp>
    <dsp:sp modelId="{FC8FEE3D-BDB1-4EB1-8627-46F2853D1F1A}">
      <dsp:nvSpPr>
        <dsp:cNvPr id="0" name=""/>
        <dsp:cNvSpPr/>
      </dsp:nvSpPr>
      <dsp:spPr>
        <a:xfrm>
          <a:off x="2045468" y="1804223"/>
          <a:ext cx="5821717" cy="78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677D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Much More Raw Features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5468" y="1804223"/>
        <a:ext cx="5821717" cy="783946"/>
      </dsp:txXfrm>
    </dsp:sp>
    <dsp:sp modelId="{ABFB9679-B4F2-47EC-A6FD-DA7283BA5C2B}">
      <dsp:nvSpPr>
        <dsp:cNvPr id="0" name=""/>
        <dsp:cNvSpPr/>
      </dsp:nvSpPr>
      <dsp:spPr>
        <a:xfrm>
          <a:off x="0" y="1804223"/>
          <a:ext cx="2045468" cy="7839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Feature Set C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76" y="1842499"/>
        <a:ext cx="1968916" cy="745670"/>
      </dsp:txXfrm>
    </dsp:sp>
    <dsp:sp modelId="{52DC2A68-F376-4B44-B988-B79706B696D0}">
      <dsp:nvSpPr>
        <dsp:cNvPr id="0" name=""/>
        <dsp:cNvSpPr/>
      </dsp:nvSpPr>
      <dsp:spPr>
        <a:xfrm flipV="1">
          <a:off x="0" y="2588170"/>
          <a:ext cx="7867186" cy="7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2588170"/>
        <a:ext cx="7867186" cy="75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A654-BFB8-4C13-99FF-704137022F9D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AFB93-D4D4-4FF9-9F34-44FA7FBF0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34F35-C316-45CE-8BD4-B4DE005FD503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A35E0-765D-4F1C-9FB6-A540CB1A7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few works exist which have benchmarked the performance of the deep learning models with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respect to the state-of-the-art machine learning models and prognostic scoring systems on publicly available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healthcare datasets.</a:t>
            </a:r>
          </a:p>
          <a:p>
            <a:pPr algn="l"/>
            <a:endParaRPr lang="en-US" sz="1800" b="0" i="0" u="none" strike="noStrike" baseline="0" dirty="0">
              <a:latin typeface="AdvOT596495f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4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We formulate mortality as a binary classi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cation task, where the label indicates the death event for a patient.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Predict whether the patient dies during the hospital stay after admitted to an ICU.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For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rst 24-h data, we can predict 2-day and 3-day mortality, while for the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rst 48-h data we only predict 3-day mortality.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For this task, we consider the 30-day and 1-year mortality prediction tasks where the patient dies within 30-days or 1 year after being discharged from the hospital. Note that we still use only the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rst 24-h data and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rst 48-h data to predict 30-days and 1-year mortality.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60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it is a ICU scoring system designed to measure the severity of the disease for patients admitted to an ICU. A point score is calculated for each of the 12 physiological features (mentioned in Table 4) and a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nal SAPS-II score </a:t>
            </a:r>
            <a:r>
              <a:rPr lang="en-US" sz="1800" b="0" i="0" u="none" strike="noStrike" baseline="0" dirty="0">
                <a:latin typeface="AdvOT7fb33346.I"/>
              </a:rPr>
              <a:t>S </a:t>
            </a:r>
            <a:r>
              <a:rPr lang="en-US" sz="1800" b="0" i="0" u="none" strike="noStrike" baseline="0" dirty="0">
                <a:latin typeface="AdvOT596495f2"/>
              </a:rPr>
              <a:t>is obtained as the sum of all point scores.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it is used to describe organ dysfunction/failure of a patient in the ICU. The mortality prediction based on SOFA can be obtained by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regressing the mortality on the SOFA score using a main-term logistic regression model.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It is a modi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ed version of SAPS-II and is obtained by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tting a main-term logistic regression model using the same explanatory variables as those used in the original SAPS-II score calculation.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2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9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found through grid search that the performance did not vary much with fine-tuning of base algorithms with different parameter settings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Related work [30] which proposed </a:t>
            </a:r>
            <a:r>
              <a:rPr lang="en-US" sz="1800" b="0" i="0" u="none" strike="noStrike" baseline="0" dirty="0" err="1">
                <a:latin typeface="AdvOT596495f2"/>
              </a:rPr>
              <a:t>SuperLearner</a:t>
            </a:r>
            <a:r>
              <a:rPr lang="en-US" sz="1800" b="0" i="0" u="none" strike="noStrike" baseline="0" dirty="0">
                <a:latin typeface="AdvOT596495f2"/>
              </a:rPr>
              <a:t> algorithm for mortality prediction also used the default parameters to obtain their results.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4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We optimize the </a:t>
            </a:r>
            <a:r>
              <a:rPr lang="en-US" sz="1800" b="0" i="0" u="none" strike="noStrike" baseline="0" dirty="0" err="1">
                <a:latin typeface="AdvOT596495f2"/>
              </a:rPr>
              <a:t>crossentropy</a:t>
            </a:r>
            <a:r>
              <a:rPr lang="en-US" sz="1800" b="0" i="0" u="none" strike="noStrike" baseline="0" dirty="0">
                <a:latin typeface="AdvOT596495f2"/>
              </a:rPr>
              <a:t> or mean squared error prediction loss for classi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cation or regression tasks respectively and get the prediction output from the topmost prediction layer.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The update function of GRU is shown as follows: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datasets come from multiple tables and includes both temporal and non-temporal data, multimodal deep learning models can be used to shared learn representations for the prediction tasks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6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Deep learning models. In multimodal deep models, </a:t>
            </a:r>
            <a:r>
              <a:rPr lang="en-US" sz="1800" b="0" i="1" u="none" strike="noStrike" baseline="0" dirty="0">
                <a:latin typeface="STIXTwoText-Italic"/>
              </a:rPr>
              <a:t>X</a:t>
            </a:r>
            <a:r>
              <a:rPr lang="en-US" sz="1800" b="0" i="0" u="none" strike="noStrike" baseline="0" dirty="0">
                <a:latin typeface="STIXTwoText"/>
              </a:rPr>
              <a:t>(.) </a:t>
            </a:r>
            <a:r>
              <a:rPr lang="en-US" sz="1800" b="0" i="0" u="none" strike="noStrike" baseline="0" dirty="0">
                <a:latin typeface="AdvOT596495f2"/>
              </a:rPr>
              <a:t>represents the di</a:t>
            </a:r>
            <a:r>
              <a:rPr lang="en-US" sz="1800" b="0" i="0" u="none" strike="noStrike" baseline="0" dirty="0">
                <a:latin typeface="AdvOT596495f2+fb"/>
              </a:rPr>
              <a:t>ff</a:t>
            </a:r>
            <a:r>
              <a:rPr lang="en-US" sz="1800" b="0" i="0" u="none" strike="noStrike" baseline="0" dirty="0">
                <a:latin typeface="AdvOT596495f2"/>
              </a:rPr>
              <a:t>erent inputs including temporal and non-temporal features, and </a:t>
            </a:r>
            <a:r>
              <a:rPr lang="en-US" sz="1800" b="0" i="0" u="none" strike="noStrike" baseline="0" dirty="0">
                <a:latin typeface="AdvOT7fb33346.I"/>
              </a:rPr>
              <a:t>y </a:t>
            </a:r>
            <a:r>
              <a:rPr lang="en-US" sz="1800" b="0" i="0" u="none" strike="noStrike" baseline="0" dirty="0">
                <a:latin typeface="AdvOT596495f2"/>
              </a:rPr>
              <a:t>is the output</a:t>
            </a:r>
          </a:p>
          <a:p>
            <a:pPr algn="l"/>
            <a:r>
              <a:rPr lang="en-US" altLang="zh-CN" sz="18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from each of the different tables can be treated as a separate modality. For simplicity, in MMDL, we </a:t>
            </a:r>
            <a:endParaRPr lang="en-US" sz="1800" b="0" i="0" u="none" strike="noStrike" baseline="0" dirty="0">
              <a:latin typeface="AdvOT596495f2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8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Deep learning models. In multimodal deep models, </a:t>
            </a:r>
            <a:r>
              <a:rPr lang="en-US" sz="1800" b="0" i="1" u="none" strike="noStrike" baseline="0" dirty="0">
                <a:latin typeface="STIXTwoText-Italic"/>
              </a:rPr>
              <a:t>X</a:t>
            </a:r>
            <a:r>
              <a:rPr lang="en-US" sz="1800" b="0" i="0" u="none" strike="noStrike" baseline="0" dirty="0">
                <a:latin typeface="STIXTwoText"/>
              </a:rPr>
              <a:t>(.) </a:t>
            </a:r>
            <a:r>
              <a:rPr lang="en-US" sz="1800" b="0" i="0" u="none" strike="noStrike" baseline="0" dirty="0">
                <a:latin typeface="AdvOT596495f2"/>
              </a:rPr>
              <a:t>represents the di</a:t>
            </a:r>
            <a:r>
              <a:rPr lang="en-US" sz="1800" b="0" i="0" u="none" strike="noStrike" baseline="0" dirty="0">
                <a:latin typeface="AdvOT596495f2+fb"/>
              </a:rPr>
              <a:t>ff</a:t>
            </a:r>
            <a:r>
              <a:rPr lang="en-US" sz="1800" b="0" i="0" u="none" strike="noStrike" baseline="0" dirty="0">
                <a:latin typeface="AdvOT596495f2"/>
              </a:rPr>
              <a:t>erent inputs including temporal and non-temporal features, and </a:t>
            </a:r>
            <a:r>
              <a:rPr lang="en-US" sz="1800" b="0" i="0" u="none" strike="noStrike" baseline="0" dirty="0">
                <a:latin typeface="AdvOT7fb33346.I"/>
              </a:rPr>
              <a:t>y </a:t>
            </a:r>
            <a:r>
              <a:rPr lang="en-US" sz="1800" b="0" i="0" u="none" strike="noStrike" baseline="0" dirty="0">
                <a:latin typeface="AdvOT596495f2"/>
              </a:rPr>
              <a:t>is the output</a:t>
            </a:r>
          </a:p>
          <a:p>
            <a:pPr algn="l"/>
            <a:r>
              <a:rPr lang="en-US" altLang="zh-CN" sz="18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from each of the different tables can be treated as a separate modality. For simplicity, in MMDL, we </a:t>
            </a:r>
            <a:endParaRPr lang="en-US" sz="1800" b="0" i="0" u="none" strike="noStrike" baseline="0" dirty="0">
              <a:latin typeface="AdvOT596495f2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2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ReLU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for all models since it is shown to achieve good performance in many classification tasks.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We also applied dropout with dropout rate set to 0.1 to all the deep learning models to avoid over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tting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To obtain consistent benchmarking datasets, in this paper we only include the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rst ICU admission of the patients.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4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Structure of the MMDL model with Feature Set B as input. Non-temporal features are fed to the feed forward network starting from </a:t>
            </a:r>
            <a:r>
              <a:rPr lang="en-US" sz="1800" b="0" i="0" u="none" strike="noStrike" baseline="0" dirty="0">
                <a:latin typeface="AdvOT596495f2+20"/>
              </a:rPr>
              <a:t>“</a:t>
            </a:r>
            <a:r>
              <a:rPr lang="en-US" sz="1800" b="0" i="0" u="none" strike="noStrike" baseline="0" dirty="0">
                <a:latin typeface="AdvOT596495f2"/>
              </a:rPr>
              <a:t>dense_1_input</a:t>
            </a:r>
            <a:r>
              <a:rPr lang="en-US" sz="1800" b="0" i="0" u="none" strike="noStrike" baseline="0" dirty="0">
                <a:latin typeface="AdvOT596495f2+20"/>
              </a:rPr>
              <a:t>”</a:t>
            </a:r>
            <a:r>
              <a:rPr lang="en-US" sz="1800" b="0" i="0" u="none" strike="noStrike" baseline="0" dirty="0">
                <a:latin typeface="AdvOT596495f2"/>
              </a:rPr>
              <a:t>, and temporal features are fed to the RNN network starting from </a:t>
            </a:r>
            <a:r>
              <a:rPr lang="en-US" sz="1800" b="0" i="0" u="none" strike="noStrike" baseline="0" dirty="0">
                <a:latin typeface="AdvOT596495f2+20"/>
              </a:rPr>
              <a:t>“</a:t>
            </a:r>
            <a:r>
              <a:rPr lang="en-US" sz="1800" b="0" i="0" u="none" strike="noStrike" baseline="0" dirty="0">
                <a:latin typeface="AdvOT596495f2"/>
              </a:rPr>
              <a:t>gru_1_input</a:t>
            </a:r>
            <a:r>
              <a:rPr lang="en-US" sz="1800" b="0" i="0" u="none" strike="noStrike" baseline="0" dirty="0">
                <a:latin typeface="AdvOT596495f2+20"/>
              </a:rPr>
              <a:t>” </a:t>
            </a:r>
            <a:r>
              <a:rPr lang="en-US" sz="1800" b="0" i="0" u="none" strike="noStrike" baseline="0" dirty="0">
                <a:latin typeface="AdvOT596495f2"/>
              </a:rPr>
              <a:t>in the form of 2-D matrices (number of time steps X number of features). The word </a:t>
            </a:r>
            <a:r>
              <a:rPr lang="en-US" sz="1800" b="0" i="0" u="none" strike="noStrike" baseline="0" dirty="0">
                <a:latin typeface="AdvOT596495f2+20"/>
              </a:rPr>
              <a:t>“</a:t>
            </a:r>
            <a:r>
              <a:rPr lang="en-US" sz="1800" b="0" i="0" u="none" strike="noStrike" baseline="0" dirty="0">
                <a:latin typeface="AdvOT596495f2"/>
              </a:rPr>
              <a:t>None</a:t>
            </a:r>
            <a:r>
              <a:rPr lang="en-US" sz="1800" b="0" i="0" u="none" strike="noStrike" baseline="0" dirty="0">
                <a:latin typeface="AdvOT596495f2+20"/>
              </a:rPr>
              <a:t>” </a:t>
            </a:r>
            <a:r>
              <a:rPr lang="en-US" sz="1800" b="0" i="0" u="none" strike="noStrike" baseline="0" dirty="0">
                <a:latin typeface="AdvOT596495f2"/>
              </a:rPr>
              <a:t>in the </a:t>
            </a:r>
            <a:r>
              <a:rPr lang="en-US" sz="1800" b="0" i="0" u="none" strike="noStrike" baseline="0" dirty="0">
                <a:latin typeface="AdvOT596495f2+fb"/>
              </a:rPr>
              <a:t>fi</a:t>
            </a:r>
            <a:r>
              <a:rPr lang="en-US" sz="1800" b="0" i="0" u="none" strike="noStrike" baseline="0" dirty="0">
                <a:latin typeface="AdvOT596495f2"/>
              </a:rPr>
              <a:t>gure refers to the batch size when training the deep learning models, which is 100 in our experiments. Numbers except </a:t>
            </a:r>
            <a:r>
              <a:rPr lang="en-US" sz="1800" b="0" i="0" u="none" strike="noStrike" baseline="0" dirty="0">
                <a:latin typeface="AdvOT596495f2+20"/>
              </a:rPr>
              <a:t>“</a:t>
            </a:r>
            <a:r>
              <a:rPr lang="en-US" sz="1800" b="0" i="0" u="none" strike="noStrike" baseline="0" dirty="0">
                <a:latin typeface="AdvOT596495f2"/>
              </a:rPr>
              <a:t>None</a:t>
            </a:r>
            <a:r>
              <a:rPr lang="en-US" sz="1800" b="0" i="0" u="none" strike="noStrike" baseline="0" dirty="0">
                <a:latin typeface="AdvOT596495f2+20"/>
              </a:rPr>
              <a:t>” </a:t>
            </a:r>
            <a:r>
              <a:rPr lang="en-US" sz="1800" b="0" i="0" u="none" strike="noStrike" baseline="0" dirty="0">
                <a:latin typeface="AdvOT596495f2"/>
              </a:rPr>
              <a:t>in one tuple describe the shape of the input/output tensor.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4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7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Thus, in the following experiments, we will only report the results of Super Learner-Python version (unless otherwise stated) to evaluate and benchmark Super Learner algorithm on di</a:t>
            </a:r>
            <a:r>
              <a:rPr lang="en-US" sz="1800" b="0" i="0" u="none" strike="noStrike" baseline="0" dirty="0">
                <a:latin typeface="AdvOT596495f2+fb"/>
              </a:rPr>
              <a:t>ff</a:t>
            </a:r>
            <a:r>
              <a:rPr lang="en-US" sz="1800" b="0" i="0" u="none" strike="noStrike" baseline="0" dirty="0">
                <a:latin typeface="AdvOT596495f2"/>
              </a:rPr>
              <a:t>erent tasks.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82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In-hospital mortality task on MIMIC-III (</a:t>
            </a:r>
            <a:r>
              <a:rPr lang="en-US" sz="1800" b="0" i="0" u="none" strike="noStrike" baseline="0" dirty="0" err="1">
                <a:latin typeface="AdvOT596495f2"/>
              </a:rPr>
              <a:t>Carvue</a:t>
            </a:r>
            <a:r>
              <a:rPr lang="en-US" sz="1800" b="0" i="0" u="none" strike="noStrike" baseline="0" dirty="0">
                <a:latin typeface="AdvOT596495f2"/>
              </a:rPr>
              <a:t>) using feature set A.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1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results on first 48-h data are similar with those on first 24-h data. 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I will not show the result of the MIMIC-III (</a:t>
            </a:r>
            <a:r>
              <a:rPr lang="en-US" sz="1800" b="0" i="0" u="none" strike="noStrike" baseline="0" dirty="0" err="1">
                <a:latin typeface="AdvOT596495f2"/>
              </a:rPr>
              <a:t>CareVue</a:t>
            </a:r>
            <a:r>
              <a:rPr lang="en-US" sz="1800" b="0" i="0" u="none" strike="noStrike" baseline="0" dirty="0">
                <a:latin typeface="AdvOT596495f2"/>
              </a:rPr>
              <a:t>) because the conclusions are the same.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30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results on first 48-h data are similar with those on first 24-h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AdvOT596495f2"/>
              </a:rPr>
              <a:t>I will not show the result of the MIMIC-III (</a:t>
            </a:r>
            <a:r>
              <a:rPr lang="en-US" sz="1200" b="0" i="0" u="none" strike="noStrike" baseline="0" dirty="0" err="1">
                <a:latin typeface="AdvOT596495f2"/>
              </a:rPr>
              <a:t>CareVue</a:t>
            </a:r>
            <a:r>
              <a:rPr lang="en-US" sz="1200" b="0" i="0" u="none" strike="noStrike" baseline="0" dirty="0">
                <a:latin typeface="AdvOT596495f2"/>
              </a:rPr>
              <a:t>) because the conclusions are the same.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65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models perform better on Feature set C which has 136 raw features compared to Feature Set B which has 20 features.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From these </a:t>
            </a:r>
            <a:r>
              <a:rPr lang="en-US" sz="1800" b="0" i="0" u="none" strike="noStrike" baseline="0" dirty="0" err="1">
                <a:latin typeface="AdvOT596495f2+fb"/>
              </a:rPr>
              <a:t>fi</a:t>
            </a:r>
            <a:r>
              <a:rPr lang="en-US" sz="1800" b="0" i="0" u="none" strike="noStrike" baseline="0" dirty="0" err="1">
                <a:latin typeface="AdvOT596495f2"/>
              </a:rPr>
              <a:t>gues</a:t>
            </a:r>
            <a:r>
              <a:rPr lang="en-US" sz="1800" b="0" i="0" u="none" strike="noStrike" baseline="0" dirty="0">
                <a:latin typeface="AdvOT596495f2"/>
              </a:rPr>
              <a:t>, we see that on Feature set C, deep learning models obtain around 7</a:t>
            </a:r>
            <a:r>
              <a:rPr lang="en-US" sz="1800" b="0" i="0" u="none" strike="noStrike" baseline="0" dirty="0">
                <a:latin typeface="AdvOT596495f2+20"/>
              </a:rPr>
              <a:t>–</a:t>
            </a:r>
            <a:r>
              <a:rPr lang="en-US" sz="1800" b="0" i="0" u="none" strike="noStrike" baseline="0" dirty="0">
                <a:latin typeface="AdvOT596495f2"/>
              </a:rPr>
              <a:t>8% and 50% improvement over </a:t>
            </a:r>
            <a:r>
              <a:rPr lang="en-US" sz="1800" b="0" i="0" u="none" strike="noStrike" baseline="0" dirty="0" err="1">
                <a:latin typeface="AdvOT596495f2"/>
              </a:rPr>
              <a:t>SuperLearner</a:t>
            </a:r>
            <a:r>
              <a:rPr lang="en-US" sz="1800" b="0" i="0" u="none" strike="noStrike" baseline="0" dirty="0">
                <a:latin typeface="AdvOT596495f2"/>
              </a:rPr>
              <a:t> models for AUROC and AUPRC respectively.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Also, deep learning models obtain 8% improvement for Feature set C compared to Feature set 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4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Super Learner-II and MMDL deep learning models have similar performance on the </a:t>
            </a:r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Feature Set A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for both short-term and long-term mortality prediction, and both these algorithms perform better than all other prediction algorithms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73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Learner-II and MMDL deep learning models have similar performance on the </a:t>
            </a:r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Feature Set A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for both short-term and long-term mortality prediction, and both these algorithms perform better than all other prediction algorithms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AdvOT596495f2"/>
              </a:rPr>
              <a:t>D</a:t>
            </a:r>
            <a:r>
              <a:rPr lang="en-US" altLang="zh-CN" sz="1800" b="0" i="0" u="none" strike="noStrike" baseline="0" dirty="0">
                <a:latin typeface="AdvOT596495f2"/>
              </a:rPr>
              <a:t>on’t show </a:t>
            </a:r>
            <a:r>
              <a:rPr lang="en-US" sz="1800" b="0" i="0" u="none" strike="noStrike" baseline="0" dirty="0">
                <a:latin typeface="AdvOT596495f2"/>
              </a:rPr>
              <a:t>MIMIC-III with 48-h data results.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90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model performs similar or slightly worse than </a:t>
            </a:r>
            <a:r>
              <a:rPr lang="en-US" sz="1800" b="0" i="0" u="none" strike="noStrike" baseline="0" dirty="0" err="1">
                <a:latin typeface="AdvOT596495f2"/>
              </a:rPr>
              <a:t>SuperLearner</a:t>
            </a:r>
            <a:r>
              <a:rPr lang="en-US" sz="1800" b="0" i="0" u="none" strike="noStrike" baseline="0" dirty="0">
                <a:latin typeface="AdvOT596495f2"/>
              </a:rPr>
              <a:t> algorithms on two out of 20 ICD-9 tasks (task 11 and 19) as shown in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Table 20 (as measured by AUROC score) and one out of 20 ICD-9 tasks (task </a:t>
            </a:r>
            <a:r>
              <a:rPr lang="en-US" altLang="zh-CN" sz="1800" b="0" i="0" u="none" strike="noStrike" baseline="0" dirty="0">
                <a:latin typeface="AdvOT596495f2"/>
              </a:rPr>
              <a:t>5</a:t>
            </a:r>
            <a:r>
              <a:rPr lang="en-US" sz="1800" b="0" i="0" u="none" strike="noStrike" baseline="0" dirty="0">
                <a:latin typeface="AdvOT596495f2"/>
              </a:rPr>
              <a:t>) as shown in Table 19 (as measured by AUPRC score), because these tasks have smaller number of data points.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9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Baseline characteristics and in-hospital mortality outcome measures. 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Continuous variables are presented as </a:t>
            </a:r>
            <a:r>
              <a:rPr lang="en-US" sz="1800" b="0" i="0" u="none" strike="noStrike" baseline="0" dirty="0">
                <a:latin typeface="AdvOT7fb33346.I"/>
              </a:rPr>
              <a:t>Median [</a:t>
            </a:r>
            <a:r>
              <a:rPr lang="en-US" sz="1800" b="0" i="0" u="none" strike="noStrike" baseline="0" dirty="0" err="1">
                <a:latin typeface="AdvOT7fb33346.I"/>
              </a:rPr>
              <a:t>InterQuartile</a:t>
            </a:r>
            <a:r>
              <a:rPr lang="en-US" sz="1800" b="0" i="0" u="none" strike="noStrike" baseline="0" dirty="0">
                <a:latin typeface="AdvOT7fb33346.I"/>
              </a:rPr>
              <a:t> Range Q1</a:t>
            </a:r>
            <a:r>
              <a:rPr lang="en-US" sz="1800" b="0" i="0" u="none" strike="noStrike" baseline="0" dirty="0">
                <a:latin typeface="AdvOT7fb33346.I+20"/>
              </a:rPr>
              <a:t>–</a:t>
            </a:r>
            <a:r>
              <a:rPr lang="en-US" sz="1800" b="0" i="0" u="none" strike="noStrike" baseline="0" dirty="0">
                <a:latin typeface="AdvOT7fb33346.I"/>
              </a:rPr>
              <a:t>Q3]</a:t>
            </a:r>
            <a:r>
              <a:rPr lang="en-US" sz="1800" b="0" i="0" u="none" strike="noStrike" baseline="0" dirty="0">
                <a:latin typeface="AdvOT596495f2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binary or categorical variables as </a:t>
            </a:r>
            <a:r>
              <a:rPr lang="en-US" sz="1800" b="0" i="0" u="none" strike="noStrike" baseline="0" dirty="0">
                <a:latin typeface="AdvOT7fb33346.I"/>
              </a:rPr>
              <a:t>Count (%)</a:t>
            </a:r>
            <a:r>
              <a:rPr lang="en-US" sz="1800" b="0" i="0" u="none" strike="noStrike" baseline="0" dirty="0">
                <a:latin typeface="AdvOT596495f2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39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AdvOT596495f2"/>
              </a:rPr>
              <a:t>Groundtruth</a:t>
            </a:r>
            <a:r>
              <a:rPr lang="en-US" sz="1800" b="0" i="0" u="none" strike="noStrike" baseline="0" dirty="0">
                <a:latin typeface="AdvOT596495f2"/>
              </a:rPr>
              <a:t> (i.e. actual length of stay)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These plots show that our MMDL models predict the Length of stay quite accurately and in-fact our models’ predictions are within 7.5–8.2 days of ground-truth for Feature set C.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05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OT596495f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5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In this section, we describe in detail the cohort selection, data extraction, data cleaning and feature extraction methods we employed to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preprocess our MIMIC-III dataset.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2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Charted events such as laboratory tests, doctor notes and </a:t>
            </a:r>
            <a:r>
              <a:rPr lang="en-US" sz="1800" b="0" i="0" u="none" strike="noStrike" baseline="0" dirty="0">
                <a:latin typeface="AdvOT596495f2+fb"/>
              </a:rPr>
              <a:t>fl</a:t>
            </a:r>
            <a:r>
              <a:rPr lang="en-US" sz="1800" b="0" i="0" u="none" strike="noStrike" baseline="0" dirty="0">
                <a:latin typeface="AdvOT596495f2"/>
              </a:rPr>
              <a:t>uids into/out of patients are stored in a series of </a:t>
            </a:r>
            <a:r>
              <a:rPr lang="en-US" sz="1800" b="0" i="0" u="none" strike="noStrike" baseline="0" dirty="0">
                <a:latin typeface="AdvOT596495f2+20"/>
              </a:rPr>
              <a:t>’</a:t>
            </a:r>
            <a:r>
              <a:rPr lang="en-US" sz="1800" b="0" i="0" u="none" strike="noStrike" baseline="0" dirty="0">
                <a:latin typeface="AdvOT596495f2"/>
              </a:rPr>
              <a:t>events</a:t>
            </a:r>
            <a:r>
              <a:rPr lang="en-US" sz="1800" b="0" i="0" u="none" strike="noStrike" baseline="0" dirty="0">
                <a:latin typeface="AdvOT596495f2+20"/>
              </a:rPr>
              <a:t>’ </a:t>
            </a:r>
            <a:r>
              <a:rPr lang="en-US" sz="1800" b="0" i="0" u="none" strike="noStrike" baseline="0" dirty="0">
                <a:latin typeface="AdvOT596495f2"/>
              </a:rPr>
              <a:t>tables.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selected these tables as they provide the most relevant clinical features for the prediction tasks considered in this work. We obtained the following two benchmark datasets.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MIMIC-III (</a:t>
            </a:r>
            <a:r>
              <a:rPr lang="en-US" sz="1800" b="0" i="0" u="none" strike="noStrike" baseline="0" dirty="0" err="1">
                <a:latin typeface="AdvOT596495f2"/>
              </a:rPr>
              <a:t>CareVue</a:t>
            </a:r>
            <a:r>
              <a:rPr lang="en-US" sz="1800" b="0" i="0" u="none" strike="noStrike" baseline="0" dirty="0">
                <a:latin typeface="AdvOT596495f2"/>
              </a:rPr>
              <a:t>) is a subset of MIMIC-III dataset and it roughly corresponds to the MIMIC-II dataset.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dvOT596495f2"/>
              </a:rPr>
              <a:t>For </a:t>
            </a:r>
            <a:r>
              <a:rPr lang="en-US" sz="1800" b="0" i="0" u="none" strike="noStrike" baseline="0" dirty="0" err="1">
                <a:latin typeface="AdvOT596495f2"/>
              </a:rPr>
              <a:t>example,some</a:t>
            </a:r>
            <a:r>
              <a:rPr lang="en-US" sz="1800" b="0" i="0" u="none" strike="noStrike" baseline="0" dirty="0">
                <a:latin typeface="AdvOT596495f2"/>
              </a:rPr>
              <a:t> of the prescriptions are recorded in </a:t>
            </a:r>
            <a:r>
              <a:rPr lang="en-US" sz="1800" b="0" i="0" u="none" strike="noStrike" baseline="0" dirty="0">
                <a:latin typeface="AdvOT596495f2+20"/>
              </a:rPr>
              <a:t>‘</a:t>
            </a:r>
            <a:r>
              <a:rPr lang="en-US" sz="1800" b="0" i="0" u="none" strike="noStrike" baseline="0" dirty="0">
                <a:latin typeface="AdvOT596495f2"/>
              </a:rPr>
              <a:t>dose</a:t>
            </a:r>
            <a:r>
              <a:rPr lang="en-US" sz="1800" b="0" i="0" u="none" strike="noStrike" baseline="0" dirty="0">
                <a:latin typeface="AdvOT596495f2+20"/>
              </a:rPr>
              <a:t>’ </a:t>
            </a:r>
            <a:r>
              <a:rPr lang="en-US" sz="1800" b="0" i="0" u="none" strike="noStrike" baseline="0" dirty="0">
                <a:latin typeface="AdvOT596495f2"/>
              </a:rPr>
              <a:t>and in </a:t>
            </a:r>
            <a:r>
              <a:rPr lang="en-US" sz="1800" b="0" i="0" u="none" strike="noStrike" baseline="0" dirty="0">
                <a:latin typeface="AdvOT596495f2+20"/>
              </a:rPr>
              <a:t>‘</a:t>
            </a:r>
            <a:r>
              <a:rPr lang="en-US" sz="1800" b="0" i="0" u="none" strike="noStrike" baseline="0" dirty="0">
                <a:latin typeface="AdvOT596495f2"/>
              </a:rPr>
              <a:t>mg</a:t>
            </a:r>
            <a:r>
              <a:rPr lang="en-US" sz="1800" b="0" i="0" u="none" strike="noStrike" baseline="0" dirty="0">
                <a:latin typeface="AdvOT596495f2+20"/>
              </a:rPr>
              <a:t>’ </a:t>
            </a:r>
            <a:r>
              <a:rPr lang="en-US" sz="1800" b="0" i="0" u="none" strike="noStrike" baseline="0" dirty="0">
                <a:latin typeface="AdvOT596495f2"/>
              </a:rPr>
              <a:t>units; while some variables in </a:t>
            </a:r>
            <a:r>
              <a:rPr lang="en-US" sz="1800" b="0" i="0" u="none" strike="noStrike" baseline="0" dirty="0" err="1">
                <a:latin typeface="AdvOT7fb33346.I"/>
              </a:rPr>
              <a:t>chartevents</a:t>
            </a:r>
            <a:r>
              <a:rPr lang="en-US" sz="1800" b="0" i="0" u="none" strike="noStrike" baseline="0" dirty="0">
                <a:latin typeface="AdvOT7fb33346.I"/>
              </a:rPr>
              <a:t> </a:t>
            </a:r>
            <a:r>
              <a:rPr lang="en-US" sz="1800" b="0" i="0" u="none" strike="noStrike" baseline="0" dirty="0">
                <a:latin typeface="AdvOT596495f2"/>
              </a:rPr>
              <a:t>and </a:t>
            </a:r>
            <a:r>
              <a:rPr lang="en-US" sz="1800" b="0" i="0" u="none" strike="noStrike" baseline="0" dirty="0" err="1">
                <a:latin typeface="AdvOT7fb33346.I"/>
              </a:rPr>
              <a:t>labevents</a:t>
            </a:r>
            <a:r>
              <a:rPr lang="en-US" sz="1800" b="0" i="0" u="none" strike="noStrike" baseline="0" dirty="0">
                <a:latin typeface="AdvOT7fb33346.I"/>
              </a:rPr>
              <a:t> </a:t>
            </a:r>
            <a:r>
              <a:rPr lang="en-US" sz="1800" b="0" i="0" u="none" strike="noStrike" baseline="0" dirty="0">
                <a:latin typeface="AdvOT596495f2"/>
              </a:rPr>
              <a:t>tables are recorded in both numeric and string data type. Second, some variables have multiple values recorded at the same time. Third, for some variables the observation was recorded as a range rather than a single measurement.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2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4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Each time series feature is sampled every 1 h.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For example, in Feature set A, we sum up the urine output feature and</a:t>
            </a:r>
          </a:p>
          <a:p>
            <a:pPr algn="l"/>
            <a:r>
              <a:rPr lang="en-US" sz="1800" b="0" i="0" u="none" strike="noStrike" baseline="0" dirty="0">
                <a:latin typeface="AdvOT596495f2"/>
              </a:rPr>
              <a:t>take the average for the other features.</a:t>
            </a:r>
          </a:p>
          <a:p>
            <a:pPr algn="l"/>
            <a:endParaRPr lang="en-US" sz="1200" b="1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altLang="zh-CN" sz="1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3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35E0-765D-4F1C-9FB6-A540CB1A73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4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8388424" y="4731990"/>
            <a:ext cx="1923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E9E84A82-7EF7-49E7-89C8-3DC8F187464B}" type="slidenum">
              <a:rPr lang="en-US" altLang="zh-CN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763688" y="1403470"/>
            <a:ext cx="8005683" cy="2004550"/>
            <a:chOff x="1763688" y="1403470"/>
            <a:chExt cx="8005683" cy="2004550"/>
          </a:xfrm>
        </p:grpSpPr>
        <p:sp>
          <p:nvSpPr>
            <p:cNvPr id="6" name="文本框 1"/>
            <p:cNvSpPr txBox="1"/>
            <p:nvPr/>
          </p:nvSpPr>
          <p:spPr>
            <a:xfrm>
              <a:off x="1763688" y="1403470"/>
              <a:ext cx="1463862" cy="132343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  <a:latin typeface="FZLanTingHeiS-B-GB" panose="02000000000000000000" pitchFamily="2" charset="-122"/>
                  <a:ea typeface="FZLanTingHeiS-B-GB" panose="02000000000000000000" pitchFamily="2" charset="-122"/>
                  <a:cs typeface="Arial" panose="020B0604020202020204" pitchFamily="34" charset="0"/>
                </a:rPr>
                <a:t>01</a:t>
              </a:r>
              <a:endParaRPr lang="en-US" altLang="zh-CN" sz="9600" dirty="0">
                <a:solidFill>
                  <a:schemeClr val="bg1"/>
                </a:solidFill>
                <a:latin typeface="FZLanTingHeiS-B-GB" panose="02000000000000000000" pitchFamily="2" charset="-122"/>
                <a:ea typeface="FZLanTingHeiS-B-GB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2"/>
            <p:cNvSpPr txBox="1"/>
            <p:nvPr/>
          </p:nvSpPr>
          <p:spPr>
            <a:xfrm>
              <a:off x="2987824" y="2355726"/>
              <a:ext cx="6768752" cy="6463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个人品牌的重要性</a:t>
              </a:r>
            </a:p>
          </p:txBody>
        </p:sp>
        <p:sp>
          <p:nvSpPr>
            <p:cNvPr id="8" name="TextBox 31"/>
            <p:cNvSpPr txBox="1"/>
            <p:nvPr/>
          </p:nvSpPr>
          <p:spPr>
            <a:xfrm>
              <a:off x="3072627" y="3100243"/>
              <a:ext cx="6696744" cy="30777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THE IMPORTANCE OF PERSONAL BRAND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线连接符 8"/>
            <p:cNvCxnSpPr/>
            <p:nvPr/>
          </p:nvCxnSpPr>
          <p:spPr>
            <a:xfrm flipV="1">
              <a:off x="2280539" y="1774653"/>
              <a:ext cx="1283349" cy="1390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8388424" y="4731990"/>
            <a:ext cx="1923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E9E84A82-7EF7-49E7-89C8-3DC8F187464B}" type="slidenum">
              <a:rPr lang="en-US" altLang="zh-CN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8388424" y="4731990"/>
            <a:ext cx="1923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E9E84A82-7EF7-49E7-89C8-3DC8F187464B}" type="slidenum">
              <a:rPr lang="en-US" altLang="zh-CN" sz="1000" smtClean="0">
                <a:solidFill>
                  <a:srgbClr val="9999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r>
              <a:rPr lang="zh-CN" altLang="en-US" sz="1000" dirty="0">
                <a:solidFill>
                  <a:srgbClr val="9999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图片 15">
            <a:extLst>
              <a:ext uri="{FF2B5EF4-FFF2-40B4-BE49-F238E27FC236}">
                <a16:creationId xmlns:a16="http://schemas.microsoft.com/office/drawing/2014/main" id="{474A9C02-DACE-47BB-AA95-E0AB531A57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8388424" y="4731990"/>
            <a:ext cx="19236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E9E84A82-7EF7-49E7-89C8-3DC8F187464B}" type="slidenum">
              <a:rPr lang="en-US" altLang="zh-CN" sz="1000" smtClean="0">
                <a:solidFill>
                  <a:srgbClr val="9999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r>
              <a:rPr lang="zh-CN" altLang="en-US" sz="1000" dirty="0">
                <a:solidFill>
                  <a:srgbClr val="9999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03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7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github.com/USC-Melady/Benchmarking_DL_MIMICIII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physionet.org/content/mimiciii/1.4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>
            <a:extLst>
              <a:ext uri="{FF2B5EF4-FFF2-40B4-BE49-F238E27FC236}">
                <a16:creationId xmlns:a16="http://schemas.microsoft.com/office/drawing/2014/main" id="{2107ECDE-CEEE-4E69-8B48-F7B80187D67D}"/>
              </a:ext>
            </a:extLst>
          </p:cNvPr>
          <p:cNvGrpSpPr/>
          <p:nvPr/>
        </p:nvGrpSpPr>
        <p:grpSpPr>
          <a:xfrm>
            <a:off x="433512" y="1419622"/>
            <a:ext cx="8276976" cy="1938992"/>
            <a:chOff x="361504" y="1194459"/>
            <a:chExt cx="8276976" cy="1938992"/>
          </a:xfrm>
        </p:grpSpPr>
        <p:sp>
          <p:nvSpPr>
            <p:cNvPr id="10" name="文本框 4">
              <a:extLst>
                <a:ext uri="{FF2B5EF4-FFF2-40B4-BE49-F238E27FC236}">
                  <a16:creationId xmlns:a16="http://schemas.microsoft.com/office/drawing/2014/main" id="{8A8B86FA-B9AF-4A50-A81A-031EEE4AB744}"/>
                </a:ext>
              </a:extLst>
            </p:cNvPr>
            <p:cNvSpPr txBox="1"/>
            <p:nvPr/>
          </p:nvSpPr>
          <p:spPr>
            <a:xfrm>
              <a:off x="361504" y="1194459"/>
              <a:ext cx="8276976" cy="1938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Benchmarking deep learning models on large healthcare datasets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EA71D1E5-6EE3-49CB-BE81-6757D9E17FBE}"/>
                </a:ext>
              </a:extLst>
            </p:cNvPr>
            <p:cNvSpPr txBox="1"/>
            <p:nvPr/>
          </p:nvSpPr>
          <p:spPr>
            <a:xfrm>
              <a:off x="792163" y="2796119"/>
              <a:ext cx="184731" cy="27699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8">
              <a:extLst>
                <a:ext uri="{FF2B5EF4-FFF2-40B4-BE49-F238E27FC236}">
                  <a16:creationId xmlns:a16="http://schemas.microsoft.com/office/drawing/2014/main" id="{A4FB47EB-9ACF-4DC3-9652-1063A7125CEA}"/>
                </a:ext>
              </a:extLst>
            </p:cNvPr>
            <p:cNvSpPr/>
            <p:nvPr/>
          </p:nvSpPr>
          <p:spPr>
            <a:xfrm>
              <a:off x="422831" y="2455571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A84B17-7C1E-4A57-A409-70845651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2" y="3579862"/>
            <a:ext cx="5840710" cy="7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 selection and extraction</a:t>
            </a:r>
          </a:p>
          <a:p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766B7-7FE8-4D96-BC08-E4680DE18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69" y="603241"/>
            <a:ext cx="4160613" cy="439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0692C-C56B-416A-ABBB-97C1194A6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51" y="0"/>
            <a:ext cx="42947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0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Benchmarking experiments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Mortality prediction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In-hospital mortality prediction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Short-term mortality prediction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Long-term mortality prediction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ICD-9 code group prediction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International Statistical Classification of Diseases and Related Health Problems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Nearly every health condition can be assigned a unique ICD-9 code group where each group usually include a set of similar diseases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Group all the ICD-9 codes for an ICU admission into 20 diagnosis groups and treat this task as a multi-task prediction problem.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Length of stay prediction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 length of stay prediction task as a regression problem.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C6EC333-D7BF-4BD1-811D-321881AE4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437831"/>
              </p:ext>
            </p:extLst>
          </p:nvPr>
        </p:nvGraphicFramePr>
        <p:xfrm>
          <a:off x="1469682" y="72398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69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Scoring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SAPS-II (Simplified Acute Physiology Score)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SOFA (Sepsis-related Organ Failure Assessment score)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SAPS-II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DDD86-41DD-45C2-AFF7-6FF738A39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658" y="1565279"/>
            <a:ext cx="5004048" cy="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 models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supervised learning algorithm designed to find the optimal combination from a set of prediction algorithms.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It represents an asymptotically optimal learning system and is built on the theory of cross-validation.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algorithm requires a collection of user-defined machine learning algorithms such as logistic regression, regression trees, additive models, (shallow) neural networks, and random forest.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reduce variability, multiple rounds of cross-validation are performed using different partitions, and the validation results are averaged over the rounds.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 builds an aggregate algorithm obtained as the optimal weighted combination of the candidate algorithms.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6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 models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83E60-13B7-46A7-B7A5-0447C5FB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60" y="932607"/>
            <a:ext cx="9144000" cy="41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 Implementation details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Default parameters (as listed in their R package) for each base algorithm in the Super Learner algorithm since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3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Feedforward Neural Networks (FNN)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Recurrent neural network (RNN): GRU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Propose a deep learning framework called as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Multimodal Deep Learning Model (MMDL)</a:t>
            </a: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to learn shared representations from multiple modalities using an ensemble of FFN and GRU deep learning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21F41-2194-4C06-B185-C8FF46597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216" y="1342852"/>
            <a:ext cx="3493567" cy="344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472DF8-BCB8-43C3-AF3F-F2EC3BA4B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378" y="1928104"/>
            <a:ext cx="5465242" cy="6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8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Propose a deep learning framework called as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Multimodal Deep Learning Model (MMDL)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to learn shared representations from multiple modalities using an ensemble of FFN and GRU deep learning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key idea is to use a shared representation layer to capture the correlations of modalities or to learn a similarity of modalities in representation space, which is beneficial when limited data is available from multiple modalities.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 all the temporal features as one modality and all non-temporal features as another modality.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055A3-934F-415A-850E-CE2BE0C9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147814"/>
            <a:ext cx="4806281" cy="19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00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MMDL uses FFN and GRU to handle non-temporal and temporal features respectively, and learns their shared latent representations for prediction 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non-temporal data is fed into FFN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Temporal data is input to GRU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outputs of the FFN and GRU are combined in a shared latent representation layer.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055A3-934F-415A-850E-CE2BE0C9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71" y="2511396"/>
            <a:ext cx="6390457" cy="25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5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Introduction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387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Present detailed benchmarking results of deep learning models on MIMIC-III dataset for three clinical prediction tasks including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mortality prediction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forecasting length of stay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and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ICD-9 code group prediction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Present benchmarking results on different feature sets including ‘processed’ and ‘raw’ clinical timeseries. We show that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 models obtain better results on ‘raw’ features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which indicates that rule-based preprocessing of clinical features is not necessary for deep learning models.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 models consistently outperform all the other approaches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especially when a large number of raw clinical time series data is used as input features to the prediction models.</a:t>
            </a: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 Implementation details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5-fold cross validation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(by training on three folds, validation on one fold and report results on the remaining fold)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Area under the ROC curve (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AUROC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and Area under Precision-Recall Curve (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AUPRC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as the evaluation metrics to report the prediction model’s performance on classification 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Mean Squared Error (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to report results on the regression 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RMSProp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optimizer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method with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learning rate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0.001 on classification tasks and 0.005 on regression 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ReLU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activation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dropout rate set to 0.1 to all the deep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learning models to avoid overfitting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batch size is 100 and the max epoch number is fixed at 250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Early stopping with best weight and batch normalization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7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Prediction algorithms Implementation details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https://github.com/USC-Melady/Benchmarking_DL_MIMICIII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665D3-69B9-4525-AB11-CA1B9F369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051113"/>
            <a:ext cx="4657016" cy="2954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5C919-4A7D-49DD-8969-B98674F03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1051113"/>
            <a:ext cx="3674332" cy="39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Results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do the Deep Learning models compare to the Super Learner algorithm and scoring systems?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the performance of prediction methods on the different feature sets?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608004A-4054-4DD8-8E2B-3499CD5D8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821158"/>
              </p:ext>
            </p:extLst>
          </p:nvPr>
        </p:nvGraphicFramePr>
        <p:xfrm>
          <a:off x="521238" y="1707654"/>
          <a:ext cx="7867186" cy="266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656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 Learner models Results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Learner-Python performs slightly better than Super Leaner-R implementation.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Learner-Python can be evaluated significantly faster than Super Learner-R.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 I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Super Learner with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categorized variables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 II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Super Learner with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non-transformed variables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 Learner-I is applicable only for Feature set A, while Super Learner-II algorithm can be used with all the Feature sets A, B and 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675F2D-0149-413A-B0D0-B52385E4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6801"/>
            <a:ext cx="9144000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In-hospital mortality task on MIMIC-III using feature set A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 48-h data, deep learning models perform better than all the other models. On 24-h data, Super Learner II model obtains slightly better results than deep learning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8CFE3-AD4B-400B-B80E-C8C11DFB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" y="1270224"/>
            <a:ext cx="9144000" cy="39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0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In-hospital mortality prediction task results on Features set B and C of MIMIC-III and MIMIC-III (</a:t>
            </a:r>
            <a:r>
              <a:rPr lang="en-US" altLang="zh-CN" sz="1600" b="1" dirty="0" err="1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CareVue</a:t>
            </a:r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Super Learner performs better than all algorithms used in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SuperLearner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library.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(ii) On both the Feature Set B and Feature Set C, the deep learning model (MMDL) obtains the best results in terms of AUROC and AUPRC score.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(iii) A longer record length helps little on the in-hospital mortality prediction task.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DB182-9DC7-4A6E-9FA6-3954299C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7793"/>
            <a:ext cx="9144000" cy="23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In-hospital mortality prediction task results on Features set B and C of MIMIC-III and MIMIC-III (</a:t>
            </a:r>
            <a:r>
              <a:rPr lang="en-US" altLang="zh-CN" sz="1600" b="1" dirty="0" err="1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CareVue</a:t>
            </a:r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14543-6F62-4698-91ED-8ABEB5CCC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8664"/>
            <a:ext cx="9144000" cy="23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1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In-hospital mortality prediction task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models can learn better feature representations from multiple data modalities 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(instead of using handpicked features as in Feature Set A)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Deep learning models (MMDL) outperform all the other models when the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raw features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(Feature set B and C) are used for evaluation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(ii) All the models perform much better when more features are used for prediction.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25498-D071-4FE4-9B40-C5E0EE1C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3582"/>
            <a:ext cx="9144000" cy="24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Short-term and Long-term Mortality Prediction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 both the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Feature Set B </a:t>
            </a: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Feature Set C</a:t>
            </a: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the MMDL deep learning model consistently obtains the best results in terms of AUROC and AUPRC score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All models obtain better AUPRC scores on the long-term mortality prediction task compared to the short-term mortality prediction task.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70C47-3171-4033-AD18-B98F96BE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1209"/>
            <a:ext cx="9144000" cy="30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6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Short-term and Long-term Mortality Prediction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 both the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Feature Set B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Feature Set 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the MMDL deep learning model consistently obtains the best results in terms of AUROC and AUPRC score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All models obtain better 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AUPRC scores </a:t>
            </a:r>
            <a:r>
              <a:rPr lang="en-US" altLang="zh-CN" sz="1400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 the long-term mortality prediction task compared to the short-term mortality prediction task.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6FAF2-2B07-41D2-BD96-344BF7DA2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3678"/>
            <a:ext cx="9144000" cy="3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799288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Medical Information Mart for Intensive Care III (MIMIC-III) (v1.4)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publicly available critical care database maintained by the Massachusetts Institute of Technology (MIT)’s Laboratory for Computational Physiology.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integrates deidentified, comprehensive clinical data of patients admitted to an Intensive Care Unit (ICU) at the Beth Israel Deaconess Medical Center (BIDMC) in Boston, Massachusetts during 2001 to 2012.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https://physionet.org/content/mimiciii/1.4/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F2DCB7-9BDE-4EEC-868E-2A2E94B6A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93" y="2571750"/>
            <a:ext cx="7594578" cy="24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ICD-9 code prediction task evaluation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MMDL deep models trained on Feature Set C outperforms Super Learner models on almost all the ICD-9 Code prediction task, and on an average obtains 4–5% improvement.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84F13-9A80-460F-B0F3-E1346E100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76"/>
          <a:stretch/>
        </p:blipFill>
        <p:spPr>
          <a:xfrm>
            <a:off x="0" y="1203598"/>
            <a:ext cx="9144000" cy="42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4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810152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Length of stay prediction task evaluation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All deep learning models such as FFN, RRN and MMDL trained on Feature set C outperform Super Learner models trained on Feature sets A,B, and C.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MMDL model obtains best performance in terms of mean squared error (in hours), and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significantly outperforms Super Learner II by nearly 50%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CB6F2-2063-476C-8B81-68DA86F8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82" y="1940470"/>
            <a:ext cx="6372200" cy="29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2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Summary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354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 model (MMDL) mostly outperforms the Super Learner on all the tasks (Mortality, Length of Stay and ICD-9 prediction).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 models consistently outperform all the other approaches especially when a large number of raw clinical time series data is used as input features to the prediction models.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main advantage of the deep learning approach is its ability to automatically learn good feature representations from raw data, and thus significantly reduce the effort of handcrafted feature engineering.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zh-CN" altLang="en-US" sz="1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6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799288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Medical Information Mart for Intensive Care III (MIMIC-III) (v1.4)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786AC-F85C-4C38-B815-3EF559148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9" y="915566"/>
            <a:ext cx="4429334" cy="3672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79C093-5963-4759-8AC9-89F8F92B9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573" y="915566"/>
            <a:ext cx="38810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Dataset preprocessing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E6E670-E41B-4D4D-A676-0EE809906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130233"/>
              </p:ext>
            </p:extLst>
          </p:nvPr>
        </p:nvGraphicFramePr>
        <p:xfrm>
          <a:off x="463069" y="19190"/>
          <a:ext cx="8100392" cy="536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868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Dataset preprocessing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Cohort selection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identified all the adult patients (age &gt; 15 years at the time of ICU admission)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only use their first admission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extraction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inputevents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inputevents_cv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inputevents_mv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(intake for patients monitored using Philips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CareVue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system/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iMDSoft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MetaVision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system)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outputevents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(output information for patients while in the ICU)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chartevents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(all charted observations for patients)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labevents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(laboratory measurements for patients both within the hospital and in outpatient clinics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Prescriptions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(medications ordered, and not necessarily administered, for a given patient)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MIMIC-III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MIMIC-III (</a:t>
            </a:r>
            <a:r>
              <a:rPr lang="en-US" altLang="zh-CN" sz="1400" b="1" dirty="0" err="1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CareVue</a:t>
            </a:r>
            <a:r>
              <a:rPr lang="en-US" altLang="zh-CN" sz="1400" b="1" dirty="0">
                <a:solidFill>
                  <a:srgbClr val="0677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sz="1400" b="1" dirty="0">
                <a:solidFill>
                  <a:srgbClr val="4F80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inputevents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data recorded using Philips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CareVue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system)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Dataset preprocessing</a:t>
            </a:r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cleaning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Erroneous entries due to noise, missing values, outliers, duplicate or incorrect records, clerical mistakes, etc.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inconsistent units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obtain the percentage of each unit appearing in the database for a variable. If there is only one unit, do nothing. For variables with multiple and inconsistent units, if a major unit accounts for ⩾90% of the total number of records then just keep all the records with the major unit and drop the other ones. For the rest of the variables/features which do not have a major unit, convert all the units to a single unit based on accepted rules in literature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multiple recordings at the same time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For numerical features, take the average of the multiple recordings present at the same time. For categorical features, only keep the value that appears first.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range of feature values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We take the 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median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the range to represent the value of the feature at a certain time point.</a:t>
            </a:r>
          </a:p>
        </p:txBody>
      </p:sp>
    </p:spTree>
    <p:extLst>
      <p:ext uri="{BB962C8B-B14F-4D97-AF65-F5344CB8AC3E}">
        <p14:creationId xmlns:p14="http://schemas.microsoft.com/office/powerpoint/2010/main" val="106016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 selection and extraction</a:t>
            </a:r>
          </a:p>
          <a:p>
            <a:endParaRPr lang="zh-CN" altLang="en-US" sz="1600" b="1" dirty="0">
              <a:solidFill>
                <a:srgbClr val="0677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A35AA2-7398-41C4-B568-D6883E274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69582"/>
              </p:ext>
            </p:extLst>
          </p:nvPr>
        </p:nvGraphicFramePr>
        <p:xfrm>
          <a:off x="1469682" y="6087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58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1238" y="310854"/>
            <a:ext cx="6696744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677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 selection and extraction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1168" y="315604"/>
            <a:ext cx="461901" cy="428308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-57001" y="339502"/>
            <a:ext cx="5200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F04DE-C3B7-4D05-82F4-99D01805CECC}"/>
              </a:ext>
            </a:extLst>
          </p:cNvPr>
          <p:cNvSpPr txBox="1"/>
          <p:nvPr/>
        </p:nvSpPr>
        <p:spPr>
          <a:xfrm>
            <a:off x="521238" y="595422"/>
            <a:ext cx="7992888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Extracted the features from first 24 h and first 48 h after admission to ICU.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Each time series feature is sampled every 1 h.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Aggregate the multiple readings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(each hour for Feature C, each day for Feature A and B)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Take the summation of the multiple recordings generally for the fluids or medications into/out of patient, and average for other features.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Forward and backward imputation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fill-in missing values.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Mean imputation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complete missing values.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37771</TotalTime>
  <Words>3251</Words>
  <Application>Microsoft Office PowerPoint</Application>
  <PresentationFormat>On-screen Show (16:9)</PresentationFormat>
  <Paragraphs>283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AdvOT596495f2</vt:lpstr>
      <vt:lpstr>AdvOT596495f2+20</vt:lpstr>
      <vt:lpstr>AdvOT596495f2+fb</vt:lpstr>
      <vt:lpstr>AdvOT7fb33346.I</vt:lpstr>
      <vt:lpstr>AdvOT7fb33346.I+20</vt:lpstr>
      <vt:lpstr>FZLanTingHeiS-B-GB</vt:lpstr>
      <vt:lpstr>STIXTwoText</vt:lpstr>
      <vt:lpstr>STIXTwoText-Italic</vt:lpstr>
      <vt:lpstr>微软雅黑</vt:lpstr>
      <vt:lpstr>Arial</vt:lpstr>
      <vt:lpstr>Calibri</vt:lpstr>
      <vt:lpstr>Courier New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Xiaohan Cheng</cp:lastModifiedBy>
  <cp:revision>1146</cp:revision>
  <cp:lastPrinted>2020-12-14T03:36:12Z</cp:lastPrinted>
  <dcterms:created xsi:type="dcterms:W3CDTF">2017-07-12T06:04:00Z</dcterms:created>
  <dcterms:modified xsi:type="dcterms:W3CDTF">2021-07-01T14:00:28Z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