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3"/>
  </p:notesMasterIdLst>
  <p:handoutMasterIdLst>
    <p:handoutMasterId r:id="rId14"/>
  </p:handoutMasterIdLst>
  <p:sldIdLst>
    <p:sldId id="271" r:id="rId2"/>
    <p:sldId id="273" r:id="rId3"/>
    <p:sldId id="277" r:id="rId4"/>
    <p:sldId id="285" r:id="rId5"/>
    <p:sldId id="278" r:id="rId6"/>
    <p:sldId id="286" r:id="rId7"/>
    <p:sldId id="287" r:id="rId8"/>
    <p:sldId id="276" r:id="rId9"/>
    <p:sldId id="288" r:id="rId10"/>
    <p:sldId id="289" r:id="rId11"/>
    <p:sldId id="272" r:id="rId12"/>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05" autoAdjust="0"/>
    <p:restoredTop sz="85268" autoAdjust="0"/>
  </p:normalViewPr>
  <p:slideViewPr>
    <p:cSldViewPr snapToGrid="0">
      <p:cViewPr varScale="1">
        <p:scale>
          <a:sx n="73" d="100"/>
          <a:sy n="73" d="100"/>
        </p:scale>
        <p:origin x="1142" y="72"/>
      </p:cViewPr>
      <p:guideLst/>
    </p:cSldViewPr>
  </p:slideViewPr>
  <p:notesTextViewPr>
    <p:cViewPr>
      <p:scale>
        <a:sx n="1" d="1"/>
        <a:sy n="1" d="1"/>
      </p:scale>
      <p:origin x="0" y="0"/>
    </p:cViewPr>
  </p:notesTextViewPr>
  <p:notesViewPr>
    <p:cSldViewPr snapToGrid="0">
      <p:cViewPr varScale="1">
        <p:scale>
          <a:sx n="98" d="100"/>
          <a:sy n="98" d="100"/>
        </p:scale>
        <p:origin x="1675"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lley Rusincovitch" userId="c2430f47adc1a984" providerId="LiveId" clId="{CAD6B7C3-595F-4F27-AFA9-19DD2EC6EC74}"/>
    <pc:docChg chg="custSel delSld modNotesMaster modHandout">
      <pc:chgData name="Shelley Rusincovitch" userId="c2430f47adc1a984" providerId="LiveId" clId="{CAD6B7C3-595F-4F27-AFA9-19DD2EC6EC74}" dt="2019-01-10T16:08:46.614" v="4"/>
      <pc:docMkLst>
        <pc:docMk/>
      </pc:docMkLst>
    </pc:docChg>
  </pc:docChgLst>
  <pc:docChgLst>
    <pc:chgData name="Shelley Rusincovitch" userId="c2430f47adc1a984" providerId="LiveId" clId="{C58A0939-45F5-4B54-A9FD-FE79E2BDFDE2}"/>
    <pc:docChg chg="undo custSel addSld delSld modSld">
      <pc:chgData name="Shelley Rusincovitch" userId="c2430f47adc1a984" providerId="LiveId" clId="{C58A0939-45F5-4B54-A9FD-FE79E2BDFDE2}" dt="2019-01-18T14:59:54.934" v="114" actId="20577"/>
      <pc:docMkLst>
        <pc:docMk/>
      </pc:docMkLst>
      <pc:sldChg chg="modSp">
        <pc:chgData name="Shelley Rusincovitch" userId="c2430f47adc1a984" providerId="LiveId" clId="{C58A0939-45F5-4B54-A9FD-FE79E2BDFDE2}" dt="2019-01-18T14:59:54.934" v="114" actId="20577"/>
        <pc:sldMkLst>
          <pc:docMk/>
          <pc:sldMk cId="3339992308" sldId="256"/>
        </pc:sldMkLst>
        <pc:spChg chg="mod">
          <ac:chgData name="Shelley Rusincovitch" userId="c2430f47adc1a984" providerId="LiveId" clId="{C58A0939-45F5-4B54-A9FD-FE79E2BDFDE2}" dt="2019-01-18T14:59:54.934" v="114" actId="20577"/>
          <ac:spMkLst>
            <pc:docMk/>
            <pc:sldMk cId="3339992308" sldId="256"/>
            <ac:spMk id="3" creationId="{78099EDE-FBD5-4DD9-A601-562C54ECE72E}"/>
          </ac:spMkLst>
        </pc:spChg>
      </pc:sldChg>
      <pc:sldChg chg="modSp">
        <pc:chgData name="Shelley Rusincovitch" userId="c2430f47adc1a984" providerId="LiveId" clId="{C58A0939-45F5-4B54-A9FD-FE79E2BDFDE2}" dt="2019-01-18T14:58:43.998" v="99" actId="20577"/>
        <pc:sldMkLst>
          <pc:docMk/>
          <pc:sldMk cId="756579583" sldId="258"/>
        </pc:sldMkLst>
        <pc:spChg chg="mod">
          <ac:chgData name="Shelley Rusincovitch" userId="c2430f47adc1a984" providerId="LiveId" clId="{C58A0939-45F5-4B54-A9FD-FE79E2BDFDE2}" dt="2019-01-18T14:58:43.998" v="99" actId="20577"/>
          <ac:spMkLst>
            <pc:docMk/>
            <pc:sldMk cId="756579583" sldId="258"/>
            <ac:spMk id="2" creationId="{4E40D2A4-0D01-46A7-A85E-1ED8CA55FB6A}"/>
          </ac:spMkLst>
        </pc:spChg>
        <pc:spChg chg="mod">
          <ac:chgData name="Shelley Rusincovitch" userId="c2430f47adc1a984" providerId="LiveId" clId="{C58A0939-45F5-4B54-A9FD-FE79E2BDFDE2}" dt="2019-01-18T14:58:41.834" v="92" actId="20577"/>
          <ac:spMkLst>
            <pc:docMk/>
            <pc:sldMk cId="756579583" sldId="258"/>
            <ac:spMk id="4" creationId="{AE3BDA2C-AA1F-4A4C-B8B8-3909859097C7}"/>
          </ac:spMkLst>
        </pc:spChg>
      </pc:sldChg>
      <pc:sldChg chg="del">
        <pc:chgData name="Shelley Rusincovitch" userId="c2430f47adc1a984" providerId="LiveId" clId="{C58A0939-45F5-4B54-A9FD-FE79E2BDFDE2}" dt="2019-01-18T14:58:36.900" v="85" actId="2696"/>
        <pc:sldMkLst>
          <pc:docMk/>
          <pc:sldMk cId="248508311" sldId="260"/>
        </pc:sldMkLst>
      </pc:sldChg>
      <pc:sldChg chg="del">
        <pc:chgData name="Shelley Rusincovitch" userId="c2430f47adc1a984" providerId="LiveId" clId="{C58A0939-45F5-4B54-A9FD-FE79E2BDFDE2}" dt="2019-01-18T14:58:27.466" v="74" actId="2696"/>
        <pc:sldMkLst>
          <pc:docMk/>
          <pc:sldMk cId="2547843446" sldId="261"/>
        </pc:sldMkLst>
      </pc:sldChg>
      <pc:sldChg chg="modSp del">
        <pc:chgData name="Shelley Rusincovitch" userId="c2430f47adc1a984" providerId="LiveId" clId="{C58A0939-45F5-4B54-A9FD-FE79E2BDFDE2}" dt="2019-01-18T14:59:01.460" v="113" actId="2696"/>
        <pc:sldMkLst>
          <pc:docMk/>
          <pc:sldMk cId="2918780310" sldId="262"/>
        </pc:sldMkLst>
        <pc:spChg chg="mod">
          <ac:chgData name="Shelley Rusincovitch" userId="c2430f47adc1a984" providerId="LiveId" clId="{C58A0939-45F5-4B54-A9FD-FE79E2BDFDE2}" dt="2019-01-18T14:58:25.846" v="73" actId="6549"/>
          <ac:spMkLst>
            <pc:docMk/>
            <pc:sldMk cId="2918780310" sldId="262"/>
            <ac:spMk id="10" creationId="{45939B2F-D5BB-4D6C-8353-7EBA46012DC2}"/>
          </ac:spMkLst>
        </pc:spChg>
      </pc:sldChg>
      <pc:sldChg chg="del">
        <pc:chgData name="Shelley Rusincovitch" userId="c2430f47adc1a984" providerId="LiveId" clId="{C58A0939-45F5-4B54-A9FD-FE79E2BDFDE2}" dt="2019-01-18T14:58:30.480" v="77" actId="2696"/>
        <pc:sldMkLst>
          <pc:docMk/>
          <pc:sldMk cId="1171365876" sldId="263"/>
        </pc:sldMkLst>
      </pc:sldChg>
      <pc:sldChg chg="addSp delSp modSp add">
        <pc:chgData name="Shelley Rusincovitch" userId="c2430f47adc1a984" providerId="LiveId" clId="{C58A0939-45F5-4B54-A9FD-FE79E2BDFDE2}" dt="2019-01-18T14:58:57.995" v="112" actId="20577"/>
        <pc:sldMkLst>
          <pc:docMk/>
          <pc:sldMk cId="2544753162" sldId="263"/>
        </pc:sldMkLst>
        <pc:spChg chg="del">
          <ac:chgData name="Shelley Rusincovitch" userId="c2430f47adc1a984" providerId="LiveId" clId="{C58A0939-45F5-4B54-A9FD-FE79E2BDFDE2}" dt="2019-01-18T14:58:54.665" v="101"/>
          <ac:spMkLst>
            <pc:docMk/>
            <pc:sldMk cId="2544753162" sldId="263"/>
            <ac:spMk id="2" creationId="{B0FC1912-CA99-4971-B848-8D66926181A3}"/>
          </ac:spMkLst>
        </pc:spChg>
        <pc:spChg chg="del">
          <ac:chgData name="Shelley Rusincovitch" userId="c2430f47adc1a984" providerId="LiveId" clId="{C58A0939-45F5-4B54-A9FD-FE79E2BDFDE2}" dt="2019-01-18T14:58:54.665" v="101"/>
          <ac:spMkLst>
            <pc:docMk/>
            <pc:sldMk cId="2544753162" sldId="263"/>
            <ac:spMk id="3" creationId="{1F1A525C-6442-4C95-A7AB-F1D52AB7FF6A}"/>
          </ac:spMkLst>
        </pc:spChg>
        <pc:spChg chg="del">
          <ac:chgData name="Shelley Rusincovitch" userId="c2430f47adc1a984" providerId="LiveId" clId="{C58A0939-45F5-4B54-A9FD-FE79E2BDFDE2}" dt="2019-01-18T14:58:54.665" v="101"/>
          <ac:spMkLst>
            <pc:docMk/>
            <pc:sldMk cId="2544753162" sldId="263"/>
            <ac:spMk id="4" creationId="{60535B9C-D9AA-47C8-BB09-9356E3DDA904}"/>
          </ac:spMkLst>
        </pc:spChg>
        <pc:spChg chg="add mod">
          <ac:chgData name="Shelley Rusincovitch" userId="c2430f47adc1a984" providerId="LiveId" clId="{C58A0939-45F5-4B54-A9FD-FE79E2BDFDE2}" dt="2019-01-18T14:58:57.995" v="112" actId="20577"/>
          <ac:spMkLst>
            <pc:docMk/>
            <pc:sldMk cId="2544753162" sldId="263"/>
            <ac:spMk id="5" creationId="{3880C59B-4B77-4B98-99A8-005588F428E4}"/>
          </ac:spMkLst>
        </pc:spChg>
      </pc:sldChg>
      <pc:sldChg chg="del">
        <pc:chgData name="Shelley Rusincovitch" userId="c2430f47adc1a984" providerId="LiveId" clId="{C58A0939-45F5-4B54-A9FD-FE79E2BDFDE2}" dt="2019-01-18T14:58:33.906" v="82" actId="2696"/>
        <pc:sldMkLst>
          <pc:docMk/>
          <pc:sldMk cId="1919688572" sldId="264"/>
        </pc:sldMkLst>
      </pc:sldChg>
      <pc:sldChg chg="del">
        <pc:chgData name="Shelley Rusincovitch" userId="c2430f47adc1a984" providerId="LiveId" clId="{C58A0939-45F5-4B54-A9FD-FE79E2BDFDE2}" dt="2019-01-18T14:58:38.290" v="86" actId="2696"/>
        <pc:sldMkLst>
          <pc:docMk/>
          <pc:sldMk cId="153423123" sldId="265"/>
        </pc:sldMkLst>
      </pc:sldChg>
      <pc:sldChg chg="del">
        <pc:chgData name="Shelley Rusincovitch" userId="c2430f47adc1a984" providerId="LiveId" clId="{C58A0939-45F5-4B54-A9FD-FE79E2BDFDE2}" dt="2019-01-18T14:58:31.350" v="78" actId="2696"/>
        <pc:sldMkLst>
          <pc:docMk/>
          <pc:sldMk cId="2946438942" sldId="268"/>
        </pc:sldMkLst>
      </pc:sldChg>
      <pc:sldChg chg="del">
        <pc:chgData name="Shelley Rusincovitch" userId="c2430f47adc1a984" providerId="LiveId" clId="{C58A0939-45F5-4B54-A9FD-FE79E2BDFDE2}" dt="2019-01-18T14:58:28.497" v="75" actId="2696"/>
        <pc:sldMkLst>
          <pc:docMk/>
          <pc:sldMk cId="3236640914" sldId="270"/>
        </pc:sldMkLst>
      </pc:sldChg>
      <pc:sldChg chg="del">
        <pc:chgData name="Shelley Rusincovitch" userId="c2430f47adc1a984" providerId="LiveId" clId="{C58A0939-45F5-4B54-A9FD-FE79E2BDFDE2}" dt="2019-01-18T14:58:29.718" v="76" actId="2696"/>
        <pc:sldMkLst>
          <pc:docMk/>
          <pc:sldMk cId="3744691686" sldId="272"/>
        </pc:sldMkLst>
      </pc:sldChg>
      <pc:sldChg chg="del">
        <pc:chgData name="Shelley Rusincovitch" userId="c2430f47adc1a984" providerId="LiveId" clId="{C58A0939-45F5-4B54-A9FD-FE79E2BDFDE2}" dt="2019-01-18T14:58:38.840" v="87" actId="2696"/>
        <pc:sldMkLst>
          <pc:docMk/>
          <pc:sldMk cId="281986146" sldId="273"/>
        </pc:sldMkLst>
      </pc:sldChg>
      <pc:sldChg chg="del">
        <pc:chgData name="Shelley Rusincovitch" userId="c2430f47adc1a984" providerId="LiveId" clId="{C58A0939-45F5-4B54-A9FD-FE79E2BDFDE2}" dt="2019-01-18T14:58:31.903" v="79" actId="2696"/>
        <pc:sldMkLst>
          <pc:docMk/>
          <pc:sldMk cId="3742019178" sldId="274"/>
        </pc:sldMkLst>
      </pc:sldChg>
      <pc:sldChg chg="del">
        <pc:chgData name="Shelley Rusincovitch" userId="c2430f47adc1a984" providerId="LiveId" clId="{C58A0939-45F5-4B54-A9FD-FE79E2BDFDE2}" dt="2019-01-18T14:58:32.403" v="80" actId="2696"/>
        <pc:sldMkLst>
          <pc:docMk/>
          <pc:sldMk cId="1549714347" sldId="275"/>
        </pc:sldMkLst>
      </pc:sldChg>
      <pc:sldChg chg="del">
        <pc:chgData name="Shelley Rusincovitch" userId="c2430f47adc1a984" providerId="LiveId" clId="{C58A0939-45F5-4B54-A9FD-FE79E2BDFDE2}" dt="2019-01-18T14:58:32.963" v="81" actId="2696"/>
        <pc:sldMkLst>
          <pc:docMk/>
          <pc:sldMk cId="1906248706" sldId="276"/>
        </pc:sldMkLst>
      </pc:sldChg>
      <pc:sldChg chg="del">
        <pc:chgData name="Shelley Rusincovitch" userId="c2430f47adc1a984" providerId="LiveId" clId="{C58A0939-45F5-4B54-A9FD-FE79E2BDFDE2}" dt="2019-01-18T14:58:34.410" v="83" actId="2696"/>
        <pc:sldMkLst>
          <pc:docMk/>
          <pc:sldMk cId="241850594" sldId="277"/>
        </pc:sldMkLst>
      </pc:sldChg>
      <pc:sldChg chg="del">
        <pc:chgData name="Shelley Rusincovitch" userId="c2430f47adc1a984" providerId="LiveId" clId="{C58A0939-45F5-4B54-A9FD-FE79E2BDFDE2}" dt="2019-01-18T14:58:35.130" v="84" actId="2696"/>
        <pc:sldMkLst>
          <pc:docMk/>
          <pc:sldMk cId="497855110" sldId="278"/>
        </pc:sldMkLst>
      </pc:sldChg>
    </pc:docChg>
  </pc:docChgLst>
  <pc:docChgLst>
    <pc:chgData name="Shelley Rusincovitch" userId="c2430f47adc1a984" providerId="LiveId" clId="{7302FED7-4646-4FA6-B100-46F43DC7AE0A}"/>
    <pc:docChg chg="addSld modSld">
      <pc:chgData name="Shelley Rusincovitch" userId="c2430f47adc1a984" providerId="LiveId" clId="{7302FED7-4646-4FA6-B100-46F43DC7AE0A}" dt="2019-01-10T22:24:52.270" v="66" actId="20577"/>
      <pc:docMkLst>
        <pc:docMk/>
      </pc:docMkLst>
    </pc:docChg>
  </pc:docChgLst>
  <pc:docChgLst>
    <pc:chgData name="Shelley Rusincovitch" userId="c2430f47adc1a984" providerId="LiveId" clId="{C5C4FD9C-17E1-496A-BE13-FF636E0CBE06}"/>
    <pc:docChg chg="undo custSel addSld delSld modSld sldOrd modMainMaster">
      <pc:chgData name="Shelley Rusincovitch" userId="c2430f47adc1a984" providerId="LiveId" clId="{C5C4FD9C-17E1-496A-BE13-FF636E0CBE06}" dt="2019-01-07T22:13:38.568" v="2774" actId="20577"/>
      <pc:docMkLst>
        <pc:docMk/>
      </pc:docMkLst>
      <pc:sldChg chg="modSp">
        <pc:chgData name="Shelley Rusincovitch" userId="c2430f47adc1a984" providerId="LiveId" clId="{C5C4FD9C-17E1-496A-BE13-FF636E0CBE06}" dt="2019-01-07T16:46:05.811" v="60" actId="20577"/>
        <pc:sldMkLst>
          <pc:docMk/>
          <pc:sldMk cId="3339992308" sldId="256"/>
        </pc:sldMkLst>
        <pc:spChg chg="mod">
          <ac:chgData name="Shelley Rusincovitch" userId="c2430f47adc1a984" providerId="LiveId" clId="{C5C4FD9C-17E1-496A-BE13-FF636E0CBE06}" dt="2019-01-07T16:46:05.811" v="60" actId="20577"/>
          <ac:spMkLst>
            <pc:docMk/>
            <pc:sldMk cId="3339992308" sldId="256"/>
            <ac:spMk id="3" creationId="{78099EDE-FBD5-4DD9-A601-562C54ECE72E}"/>
          </ac:spMkLst>
        </pc:spChg>
      </pc:sldChg>
      <pc:sldChg chg="addSp modSp">
        <pc:chgData name="Shelley Rusincovitch" userId="c2430f47adc1a984" providerId="LiveId" clId="{C5C4FD9C-17E1-496A-BE13-FF636E0CBE06}" dt="2019-01-07T16:49:39.216" v="139" actId="20577"/>
        <pc:sldMkLst>
          <pc:docMk/>
          <pc:sldMk cId="756579583" sldId="258"/>
        </pc:sldMkLst>
        <pc:spChg chg="add mod">
          <ac:chgData name="Shelley Rusincovitch" userId="c2430f47adc1a984" providerId="LiveId" clId="{C5C4FD9C-17E1-496A-BE13-FF636E0CBE06}" dt="2019-01-07T16:49:39.216" v="139" actId="20577"/>
          <ac:spMkLst>
            <pc:docMk/>
            <pc:sldMk cId="756579583" sldId="258"/>
            <ac:spMk id="2" creationId="{4E40D2A4-0D01-46A7-A85E-1ED8CA55FB6A}"/>
          </ac:spMkLst>
        </pc:spChg>
        <pc:spChg chg="mod">
          <ac:chgData name="Shelley Rusincovitch" userId="c2430f47adc1a984" providerId="LiveId" clId="{C5C4FD9C-17E1-496A-BE13-FF636E0CBE06}" dt="2019-01-07T16:48:39.089" v="81" actId="20577"/>
          <ac:spMkLst>
            <pc:docMk/>
            <pc:sldMk cId="756579583" sldId="258"/>
            <ac:spMk id="4" creationId="{AE3BDA2C-AA1F-4A4C-B8B8-3909859097C7}"/>
          </ac:spMkLst>
        </pc:spChg>
      </pc:sldChg>
      <pc:sldMasterChg chg="addSp modSp modSldLayout">
        <pc:chgData name="Shelley Rusincovitch" userId="c2430f47adc1a984" providerId="LiveId" clId="{C5C4FD9C-17E1-496A-BE13-FF636E0CBE06}" dt="2019-01-07T21:29:17.925" v="2017" actId="1035"/>
        <pc:sldMasterMkLst>
          <pc:docMk/>
          <pc:sldMasterMk cId="2840691841" sldId="2147483660"/>
        </pc:sldMasterMkLst>
        <pc:picChg chg="add mod modCrop">
          <ac:chgData name="Shelley Rusincovitch" userId="c2430f47adc1a984" providerId="LiveId" clId="{C5C4FD9C-17E1-496A-BE13-FF636E0CBE06}" dt="2019-01-07T16:48:14.582" v="74" actId="1076"/>
          <ac:picMkLst>
            <pc:docMk/>
            <pc:sldMasterMk cId="2840691841" sldId="2147483660"/>
            <ac:picMk id="9" creationId="{03313AF7-2C78-4A52-BF34-3A1F97EC220A}"/>
          </ac:picMkLst>
        </pc:picChg>
        <pc:sldLayoutChg chg="addSp delSp modSp">
          <pc:chgData name="Shelley Rusincovitch" userId="c2430f47adc1a984" providerId="LiveId" clId="{C5C4FD9C-17E1-496A-BE13-FF636E0CBE06}" dt="2019-01-07T21:29:17.925" v="2017" actId="1035"/>
          <pc:sldLayoutMkLst>
            <pc:docMk/>
            <pc:sldMasterMk cId="2840691841" sldId="2147483660"/>
            <pc:sldLayoutMk cId="992946603" sldId="2147483664"/>
          </pc:sldLayoutMkLst>
          <pc:picChg chg="del">
            <ac:chgData name="Shelley Rusincovitch" userId="c2430f47adc1a984" providerId="LiveId" clId="{C5C4FD9C-17E1-496A-BE13-FF636E0CBE06}" dt="2019-01-07T21:28:52.492" v="1954" actId="478"/>
            <ac:picMkLst>
              <pc:docMk/>
              <pc:sldMasterMk cId="2840691841" sldId="2147483660"/>
              <pc:sldLayoutMk cId="992946603" sldId="2147483664"/>
              <ac:picMk id="6" creationId="{451F5154-D434-41B3-9D40-264BD460AA12}"/>
            </ac:picMkLst>
          </pc:picChg>
          <pc:picChg chg="del">
            <ac:chgData name="Shelley Rusincovitch" userId="c2430f47adc1a984" providerId="LiveId" clId="{C5C4FD9C-17E1-496A-BE13-FF636E0CBE06}" dt="2019-01-07T21:28:48.873" v="1953" actId="478"/>
            <ac:picMkLst>
              <pc:docMk/>
              <pc:sldMasterMk cId="2840691841" sldId="2147483660"/>
              <pc:sldLayoutMk cId="992946603" sldId="2147483664"/>
              <ac:picMk id="7" creationId="{9873DAFC-368B-4FC5-AF70-24464C6BC800}"/>
            </ac:picMkLst>
          </pc:picChg>
          <pc:picChg chg="add mod">
            <ac:chgData name="Shelley Rusincovitch" userId="c2430f47adc1a984" providerId="LiveId" clId="{C5C4FD9C-17E1-496A-BE13-FF636E0CBE06}" dt="2019-01-07T21:29:17.925" v="2017" actId="1035"/>
            <ac:picMkLst>
              <pc:docMk/>
              <pc:sldMasterMk cId="2840691841" sldId="2147483660"/>
              <pc:sldLayoutMk cId="992946603" sldId="2147483664"/>
              <ac:picMk id="8" creationId="{62DC9F57-F039-45AC-B252-AC36A5F46978}"/>
            </ac:picMkLst>
          </pc:picChg>
          <pc:picChg chg="add mod">
            <ac:chgData name="Shelley Rusincovitch" userId="c2430f47adc1a984" providerId="LiveId" clId="{C5C4FD9C-17E1-496A-BE13-FF636E0CBE06}" dt="2019-01-07T21:29:17.925" v="2017" actId="1035"/>
            <ac:picMkLst>
              <pc:docMk/>
              <pc:sldMasterMk cId="2840691841" sldId="2147483660"/>
              <pc:sldLayoutMk cId="992946603" sldId="2147483664"/>
              <ac:picMk id="10" creationId="{F136D3D0-0351-451C-9A03-AB76901B6D7C}"/>
            </ac:picMkLst>
          </pc:picChg>
          <pc:picChg chg="del">
            <ac:chgData name="Shelley Rusincovitch" userId="c2430f47adc1a984" providerId="LiveId" clId="{C5C4FD9C-17E1-496A-BE13-FF636E0CBE06}" dt="2019-01-07T21:28:55.951" v="1955" actId="478"/>
            <ac:picMkLst>
              <pc:docMk/>
              <pc:sldMasterMk cId="2840691841" sldId="2147483660"/>
              <pc:sldLayoutMk cId="992946603" sldId="2147483664"/>
              <ac:picMk id="11" creationId="{F1C3B84E-EEF8-46AA-A3A5-4B2658D30985}"/>
            </ac:picMkLst>
          </pc:picChg>
          <pc:picChg chg="del">
            <ac:chgData name="Shelley Rusincovitch" userId="c2430f47adc1a984" providerId="LiveId" clId="{C5C4FD9C-17E1-496A-BE13-FF636E0CBE06}" dt="2019-01-07T21:28:55.951" v="1955" actId="478"/>
            <ac:picMkLst>
              <pc:docMk/>
              <pc:sldMasterMk cId="2840691841" sldId="2147483660"/>
              <pc:sldLayoutMk cId="992946603" sldId="2147483664"/>
              <ac:picMk id="12" creationId="{0DF1ABBA-DDF5-4A44-9766-6A9E22DE57F4}"/>
            </ac:picMkLst>
          </pc:picChg>
          <pc:picChg chg="add mod">
            <ac:chgData name="Shelley Rusincovitch" userId="c2430f47adc1a984" providerId="LiveId" clId="{C5C4FD9C-17E1-496A-BE13-FF636E0CBE06}" dt="2019-01-07T21:29:17.925" v="2017" actId="1035"/>
            <ac:picMkLst>
              <pc:docMk/>
              <pc:sldMasterMk cId="2840691841" sldId="2147483660"/>
              <pc:sldLayoutMk cId="992946603" sldId="2147483664"/>
              <ac:picMk id="13" creationId="{58FAB422-C8A9-443E-AB94-6DB55495530C}"/>
            </ac:picMkLst>
          </pc:picChg>
          <pc:picChg chg="add mod">
            <ac:chgData name="Shelley Rusincovitch" userId="c2430f47adc1a984" providerId="LiveId" clId="{C5C4FD9C-17E1-496A-BE13-FF636E0CBE06}" dt="2019-01-07T21:29:17.925" v="2017" actId="1035"/>
            <ac:picMkLst>
              <pc:docMk/>
              <pc:sldMasterMk cId="2840691841" sldId="2147483660"/>
              <pc:sldLayoutMk cId="992946603" sldId="2147483664"/>
              <ac:picMk id="14" creationId="{857E6272-41B0-48FC-B7C8-4CC35439F6DD}"/>
            </ac:picMkLst>
          </pc:picChg>
        </pc:sldLayoutChg>
        <pc:sldLayoutChg chg="addSp delSp modSp">
          <pc:chgData name="Shelley Rusincovitch" userId="c2430f47adc1a984" providerId="LiveId" clId="{C5C4FD9C-17E1-496A-BE13-FF636E0CBE06}" dt="2019-01-07T21:29:08.658" v="1978" actId="1036"/>
          <pc:sldLayoutMkLst>
            <pc:docMk/>
            <pc:sldMasterMk cId="2840691841" sldId="2147483660"/>
            <pc:sldLayoutMk cId="4188456446" sldId="2147483665"/>
          </pc:sldLayoutMkLst>
          <pc:picChg chg="del">
            <ac:chgData name="Shelley Rusincovitch" userId="c2430f47adc1a984" providerId="LiveId" clId="{C5C4FD9C-17E1-496A-BE13-FF636E0CBE06}" dt="2019-01-07T21:28:44.710" v="1952" actId="478"/>
            <ac:picMkLst>
              <pc:docMk/>
              <pc:sldMasterMk cId="2840691841" sldId="2147483660"/>
              <pc:sldLayoutMk cId="4188456446" sldId="2147483665"/>
              <ac:picMk id="7" creationId="{1FDFCF2A-F78E-4D4B-BDED-C84AB9996E52}"/>
            </ac:picMkLst>
          </pc:picChg>
          <pc:picChg chg="del">
            <ac:chgData name="Shelley Rusincovitch" userId="c2430f47adc1a984" providerId="LiveId" clId="{C5C4FD9C-17E1-496A-BE13-FF636E0CBE06}" dt="2019-01-07T21:28:44.710" v="1952" actId="478"/>
            <ac:picMkLst>
              <pc:docMk/>
              <pc:sldMasterMk cId="2840691841" sldId="2147483660"/>
              <pc:sldLayoutMk cId="4188456446" sldId="2147483665"/>
              <ac:picMk id="10" creationId="{C4A4D7EA-DAB4-43FE-A4DC-9AE1393FF43B}"/>
            </ac:picMkLst>
          </pc:picChg>
          <pc:picChg chg="add mod">
            <ac:chgData name="Shelley Rusincovitch" userId="c2430f47adc1a984" providerId="LiveId" clId="{C5C4FD9C-17E1-496A-BE13-FF636E0CBE06}" dt="2019-01-07T21:29:08.658" v="1978" actId="1036"/>
            <ac:picMkLst>
              <pc:docMk/>
              <pc:sldMasterMk cId="2840691841" sldId="2147483660"/>
              <pc:sldLayoutMk cId="4188456446" sldId="2147483665"/>
              <ac:picMk id="12" creationId="{4A604DA1-CADB-4E66-BC64-964252648369}"/>
            </ac:picMkLst>
          </pc:picChg>
          <pc:picChg chg="del">
            <ac:chgData name="Shelley Rusincovitch" userId="c2430f47adc1a984" providerId="LiveId" clId="{C5C4FD9C-17E1-496A-BE13-FF636E0CBE06}" dt="2019-01-07T21:28:44.710" v="1952" actId="478"/>
            <ac:picMkLst>
              <pc:docMk/>
              <pc:sldMasterMk cId="2840691841" sldId="2147483660"/>
              <pc:sldLayoutMk cId="4188456446" sldId="2147483665"/>
              <ac:picMk id="13" creationId="{7D8626AE-947D-4D0E-A02B-4B13DBBC0A96}"/>
            </ac:picMkLst>
          </pc:picChg>
          <pc:picChg chg="del">
            <ac:chgData name="Shelley Rusincovitch" userId="c2430f47adc1a984" providerId="LiveId" clId="{C5C4FD9C-17E1-496A-BE13-FF636E0CBE06}" dt="2019-01-07T21:28:44.710" v="1952" actId="478"/>
            <ac:picMkLst>
              <pc:docMk/>
              <pc:sldMasterMk cId="2840691841" sldId="2147483660"/>
              <pc:sldLayoutMk cId="4188456446" sldId="2147483665"/>
              <ac:picMk id="14" creationId="{D0C03146-ECB1-4180-A576-1AD7FE40CB0A}"/>
            </ac:picMkLst>
          </pc:picChg>
          <pc:picChg chg="add mod">
            <ac:chgData name="Shelley Rusincovitch" userId="c2430f47adc1a984" providerId="LiveId" clId="{C5C4FD9C-17E1-496A-BE13-FF636E0CBE06}" dt="2019-01-07T21:29:08.658" v="1978" actId="1036"/>
            <ac:picMkLst>
              <pc:docMk/>
              <pc:sldMasterMk cId="2840691841" sldId="2147483660"/>
              <pc:sldLayoutMk cId="4188456446" sldId="2147483665"/>
              <ac:picMk id="15" creationId="{E59AB113-DF05-4AE6-9564-06EC1FAE704C}"/>
            </ac:picMkLst>
          </pc:picChg>
          <pc:picChg chg="add mod">
            <ac:chgData name="Shelley Rusincovitch" userId="c2430f47adc1a984" providerId="LiveId" clId="{C5C4FD9C-17E1-496A-BE13-FF636E0CBE06}" dt="2019-01-07T21:29:08.658" v="1978" actId="1036"/>
            <ac:picMkLst>
              <pc:docMk/>
              <pc:sldMasterMk cId="2840691841" sldId="2147483660"/>
              <pc:sldLayoutMk cId="4188456446" sldId="2147483665"/>
              <ac:picMk id="16" creationId="{5640D069-1AEB-448B-B4D3-3B80F34C74A0}"/>
            </ac:picMkLst>
          </pc:picChg>
          <pc:picChg chg="add mod">
            <ac:chgData name="Shelley Rusincovitch" userId="c2430f47adc1a984" providerId="LiveId" clId="{C5C4FD9C-17E1-496A-BE13-FF636E0CBE06}" dt="2019-01-07T21:29:08.658" v="1978" actId="1036"/>
            <ac:picMkLst>
              <pc:docMk/>
              <pc:sldMasterMk cId="2840691841" sldId="2147483660"/>
              <pc:sldLayoutMk cId="4188456446" sldId="2147483665"/>
              <ac:picMk id="17" creationId="{99476E41-65A3-4C82-AB90-DCC678B754DB}"/>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5B94DC-03DB-4A49-93CF-AD57A44F32E0}"/>
              </a:ext>
            </a:extLst>
          </p:cNvPr>
          <p:cNvSpPr>
            <a:spLocks noGrp="1"/>
          </p:cNvSpPr>
          <p:nvPr>
            <p:ph type="hdr" sz="quarter"/>
          </p:nvPr>
        </p:nvSpPr>
        <p:spPr>
          <a:xfrm>
            <a:off x="0" y="0"/>
            <a:ext cx="4068339" cy="356768"/>
          </a:xfrm>
          <a:prstGeom prst="rect">
            <a:avLst/>
          </a:prstGeom>
        </p:spPr>
        <p:txBody>
          <a:bodyPr vert="horz" lIns="94229" tIns="47114" rIns="94229" bIns="47114" rtlCol="0"/>
          <a:lstStyle>
            <a:lvl1pPr algn="l">
              <a:defRPr sz="1200"/>
            </a:lvl1pPr>
          </a:lstStyle>
          <a:p>
            <a:endParaRPr lang="en-US"/>
          </a:p>
        </p:txBody>
      </p:sp>
      <p:sp>
        <p:nvSpPr>
          <p:cNvPr id="4" name="Footer Placeholder 3">
            <a:extLst>
              <a:ext uri="{FF2B5EF4-FFF2-40B4-BE49-F238E27FC236}">
                <a16:creationId xmlns:a16="http://schemas.microsoft.com/office/drawing/2014/main" id="{D35D3FA9-D3A3-49F2-ABA7-F10A129769B6}"/>
              </a:ext>
            </a:extLst>
          </p:cNvPr>
          <p:cNvSpPr>
            <a:spLocks noGrp="1"/>
          </p:cNvSpPr>
          <p:nvPr>
            <p:ph type="ftr" sz="quarter" idx="2"/>
          </p:nvPr>
        </p:nvSpPr>
        <p:spPr>
          <a:xfrm>
            <a:off x="0" y="6745708"/>
            <a:ext cx="4068339" cy="356767"/>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BE28649-684E-40C6-8D5C-89D6E205841A}"/>
              </a:ext>
            </a:extLst>
          </p:cNvPr>
          <p:cNvSpPr>
            <a:spLocks noGrp="1"/>
          </p:cNvSpPr>
          <p:nvPr>
            <p:ph type="sldNum" sz="quarter" idx="3"/>
          </p:nvPr>
        </p:nvSpPr>
        <p:spPr>
          <a:xfrm>
            <a:off x="5318506" y="6745708"/>
            <a:ext cx="4068339" cy="356767"/>
          </a:xfrm>
          <a:prstGeom prst="rect">
            <a:avLst/>
          </a:prstGeom>
        </p:spPr>
        <p:txBody>
          <a:bodyPr vert="horz" lIns="94229" tIns="47114" rIns="94229" bIns="47114" rtlCol="0" anchor="b"/>
          <a:lstStyle>
            <a:lvl1pPr algn="r">
              <a:defRPr sz="1200"/>
            </a:lvl1pPr>
          </a:lstStyle>
          <a:p>
            <a:fld id="{F3864CB1-4A92-4A05-8E2A-389CA494FD18}" type="slidenum">
              <a:rPr lang="en-US" smtClean="0"/>
              <a:t>‹#›</a:t>
            </a:fld>
            <a:endParaRPr lang="en-US"/>
          </a:p>
        </p:txBody>
      </p:sp>
    </p:spTree>
    <p:extLst>
      <p:ext uri="{BB962C8B-B14F-4D97-AF65-F5344CB8AC3E}">
        <p14:creationId xmlns:p14="http://schemas.microsoft.com/office/powerpoint/2010/main" val="802888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3701FA4F-E39D-43F9-9258-C31888D95BE9}" type="datetimeFigureOut">
              <a:rPr lang="en-US" smtClean="0"/>
              <a:t>8/4/2021</a:t>
            </a:fld>
            <a:endParaRPr lang="en-US"/>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7BDFDB59-1B3F-45D0-B182-340F4C53FA99}" type="slidenum">
              <a:rPr lang="en-US" smtClean="0"/>
              <a:t>‹#›</a:t>
            </a:fld>
            <a:endParaRPr lang="en-US"/>
          </a:p>
        </p:txBody>
      </p:sp>
    </p:spTree>
    <p:extLst>
      <p:ext uri="{BB962C8B-B14F-4D97-AF65-F5344CB8AC3E}">
        <p14:creationId xmlns:p14="http://schemas.microsoft.com/office/powerpoint/2010/main" val="3043715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Second-year Master of Engineering in Financial Technology student</a:t>
            </a:r>
          </a:p>
        </p:txBody>
      </p:sp>
      <p:sp>
        <p:nvSpPr>
          <p:cNvPr id="4" name="Slide Number Placeholder 3"/>
          <p:cNvSpPr>
            <a:spLocks noGrp="1"/>
          </p:cNvSpPr>
          <p:nvPr>
            <p:ph type="sldNum" sz="quarter" idx="5"/>
          </p:nvPr>
        </p:nvSpPr>
        <p:spPr/>
        <p:txBody>
          <a:bodyPr/>
          <a:lstStyle/>
          <a:p>
            <a:fld id="{7BDFDB59-1B3F-45D0-B182-340F4C53FA99}" type="slidenum">
              <a:rPr lang="en-US" smtClean="0"/>
              <a:t>1</a:t>
            </a:fld>
            <a:endParaRPr lang="en-US"/>
          </a:p>
        </p:txBody>
      </p:sp>
    </p:spTree>
    <p:extLst>
      <p:ext uri="{BB962C8B-B14F-4D97-AF65-F5344CB8AC3E}">
        <p14:creationId xmlns:p14="http://schemas.microsoft.com/office/powerpoint/2010/main" val="1644977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10</a:t>
            </a:fld>
            <a:endParaRPr lang="en-US"/>
          </a:p>
        </p:txBody>
      </p:sp>
    </p:spTree>
    <p:extLst>
      <p:ext uri="{BB962C8B-B14F-4D97-AF65-F5344CB8AC3E}">
        <p14:creationId xmlns:p14="http://schemas.microsoft.com/office/powerpoint/2010/main" val="1505143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if you are predicting dead, your AUC should be &gt; 0.5 and your PR curve should look good as well. As you can see, if you set a threshold at ~2.5, about 50% of the truly dead will be classified as dead and almost everyone alive will be classified as alive.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current model cannot predict patients with less than 12 records.</a:t>
            </a:r>
          </a:p>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11</a:t>
            </a:fld>
            <a:endParaRPr lang="en-US"/>
          </a:p>
        </p:txBody>
      </p:sp>
    </p:spTree>
    <p:extLst>
      <p:ext uri="{BB962C8B-B14F-4D97-AF65-F5344CB8AC3E}">
        <p14:creationId xmlns:p14="http://schemas.microsoft.com/office/powerpoint/2010/main" val="717586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Slack-Lato"/>
              </a:rPr>
              <a:t>The first column is time to death, so if the time is missing it means the subject is alive.</a:t>
            </a:r>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2</a:t>
            </a:fld>
            <a:endParaRPr lang="en-US"/>
          </a:p>
        </p:txBody>
      </p:sp>
    </p:spTree>
    <p:extLst>
      <p:ext uri="{BB962C8B-B14F-4D97-AF65-F5344CB8AC3E}">
        <p14:creationId xmlns:p14="http://schemas.microsoft.com/office/powerpoint/2010/main" val="2090401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The first column is time to death, so if the time is missing it means the patient is alive.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patient has an entry per calendar month, starting with the month of their first service date until the earliest of their death date or 12/31/2017. A month and year variable is created to indicate the patient month being represented, with specific </a:t>
            </a:r>
            <a:r>
              <a:rPr lang="en-US" dirty="0" err="1"/>
              <a:t>begmonth</a:t>
            </a:r>
            <a:r>
              <a:rPr lang="en-US" dirty="0"/>
              <a:t> and </a:t>
            </a:r>
            <a:r>
              <a:rPr lang="en-US" dirty="0" err="1"/>
              <a:t>endmonth</a:t>
            </a:r>
            <a:r>
              <a:rPr lang="en-US" dirty="0"/>
              <a:t> variables created to mark the date the time period begins or ends for an individual. </a:t>
            </a:r>
          </a:p>
          <a:p>
            <a:r>
              <a:rPr lang="en-US" dirty="0"/>
              <a:t>The dataset has variables for different conditions in the index: ASHD, CHF, CVATIA, PVD, Other cardiac, COPD, GI, Liver disease, dysrhythmia, cancer, and diabetes. These condition specific variables show a number, indicating the number of patient-months a condition has been observed. Any positive number indicates the condition contributes to the overall index score which is also saved in the dataset. </a:t>
            </a:r>
          </a:p>
        </p:txBody>
      </p:sp>
      <p:sp>
        <p:nvSpPr>
          <p:cNvPr id="4" name="Slide Number Placeholder 3"/>
          <p:cNvSpPr>
            <a:spLocks noGrp="1"/>
          </p:cNvSpPr>
          <p:nvPr>
            <p:ph type="sldNum" sz="quarter" idx="5"/>
          </p:nvPr>
        </p:nvSpPr>
        <p:spPr/>
        <p:txBody>
          <a:bodyPr/>
          <a:lstStyle/>
          <a:p>
            <a:fld id="{7BDFDB59-1B3F-45D0-B182-340F4C53FA99}" type="slidenum">
              <a:rPr lang="en-US" smtClean="0"/>
              <a:t>3</a:t>
            </a:fld>
            <a:endParaRPr lang="en-US"/>
          </a:p>
        </p:txBody>
      </p:sp>
    </p:spTree>
    <p:extLst>
      <p:ext uri="{BB962C8B-B14F-4D97-AF65-F5344CB8AC3E}">
        <p14:creationId xmlns:p14="http://schemas.microsoft.com/office/powerpoint/2010/main" val="1515388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more than 47 million rows. A suitable amount of data is around 0.3 million to 0.5 million. </a:t>
            </a:r>
          </a:p>
          <a:p>
            <a:r>
              <a:rPr lang="en-US" b="0" i="0" dirty="0">
                <a:solidFill>
                  <a:srgbClr val="1D1C1D"/>
                </a:solidFill>
                <a:effectLst/>
                <a:latin typeface="Slack-Lato"/>
              </a:rPr>
              <a:t>it is time consuming and I</a:t>
            </a:r>
            <a:r>
              <a:rPr lang="zh-CN" altLang="en-US" b="0" i="0" dirty="0">
                <a:solidFill>
                  <a:srgbClr val="1D1C1D"/>
                </a:solidFill>
                <a:effectLst/>
                <a:latin typeface="Slack-Lato"/>
              </a:rPr>
              <a:t>‘</a:t>
            </a:r>
            <a:r>
              <a:rPr lang="en-US" altLang="zh-CN" b="0" i="0" dirty="0">
                <a:solidFill>
                  <a:srgbClr val="1D1C1D"/>
                </a:solidFill>
                <a:effectLst/>
                <a:latin typeface="Slack-Lato"/>
              </a:rPr>
              <a:t>m </a:t>
            </a:r>
            <a:r>
              <a:rPr lang="en-US" b="0" i="0" dirty="0">
                <a:solidFill>
                  <a:srgbClr val="1D1C1D"/>
                </a:solidFill>
                <a:effectLst/>
                <a:latin typeface="Slack-Lato"/>
              </a:rPr>
              <a:t>still working on a model with the full dataset.</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4</a:t>
            </a:fld>
            <a:endParaRPr lang="en-US"/>
          </a:p>
        </p:txBody>
      </p:sp>
    </p:spTree>
    <p:extLst>
      <p:ext uri="{BB962C8B-B14F-4D97-AF65-F5344CB8AC3E}">
        <p14:creationId xmlns:p14="http://schemas.microsoft.com/office/powerpoint/2010/main" val="1127297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If there is more than n = 12 entries for one patient, use the last n = 12 entries.</a:t>
            </a:r>
          </a:p>
          <a:p>
            <a:r>
              <a:rPr lang="en-US" dirty="0"/>
              <a:t># If there is less than n = 12 entries for one patient, use none of them.</a:t>
            </a:r>
          </a:p>
        </p:txBody>
      </p:sp>
      <p:sp>
        <p:nvSpPr>
          <p:cNvPr id="4" name="Slide Number Placeholder 3"/>
          <p:cNvSpPr>
            <a:spLocks noGrp="1"/>
          </p:cNvSpPr>
          <p:nvPr>
            <p:ph type="sldNum" sz="quarter" idx="5"/>
          </p:nvPr>
        </p:nvSpPr>
        <p:spPr/>
        <p:txBody>
          <a:bodyPr/>
          <a:lstStyle/>
          <a:p>
            <a:fld id="{7BDFDB59-1B3F-45D0-B182-340F4C53FA99}" type="slidenum">
              <a:rPr lang="en-US" smtClean="0"/>
              <a:t>5</a:t>
            </a:fld>
            <a:endParaRPr lang="en-US"/>
          </a:p>
        </p:txBody>
      </p:sp>
    </p:spTree>
    <p:extLst>
      <p:ext uri="{BB962C8B-B14F-4D97-AF65-F5344CB8AC3E}">
        <p14:creationId xmlns:p14="http://schemas.microsoft.com/office/powerpoint/2010/main" val="1191218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6</a:t>
            </a:fld>
            <a:endParaRPr lang="en-US"/>
          </a:p>
        </p:txBody>
      </p:sp>
    </p:spTree>
    <p:extLst>
      <p:ext uri="{BB962C8B-B14F-4D97-AF65-F5344CB8AC3E}">
        <p14:creationId xmlns:p14="http://schemas.microsoft.com/office/powerpoint/2010/main" val="3002199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7</a:t>
            </a:fld>
            <a:endParaRPr lang="en-US"/>
          </a:p>
        </p:txBody>
      </p:sp>
    </p:spTree>
    <p:extLst>
      <p:ext uri="{BB962C8B-B14F-4D97-AF65-F5344CB8AC3E}">
        <p14:creationId xmlns:p14="http://schemas.microsoft.com/office/powerpoint/2010/main" val="1456515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70C0"/>
                </a:solidFill>
              </a:rPr>
              <a:t>Using 1 million records instead of 0.3M only slightly improves the model. But LSTM with 1M records has </a:t>
            </a:r>
            <a:r>
              <a:rPr lang="en-US" dirty="0" err="1">
                <a:solidFill>
                  <a:srgbClr val="0070C0"/>
                </a:solidFill>
              </a:rPr>
              <a:t>slighly</a:t>
            </a:r>
            <a:r>
              <a:rPr lang="en-US" dirty="0">
                <a:solidFill>
                  <a:srgbClr val="0070C0"/>
                </a:solidFill>
              </a:rPr>
              <a:t> lower AUPR, it has better precisions at higher recalls compared to LSTM with 0.3M</a:t>
            </a:r>
          </a:p>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8</a:t>
            </a:fld>
            <a:endParaRPr lang="en-US"/>
          </a:p>
        </p:txBody>
      </p:sp>
    </p:spTree>
    <p:extLst>
      <p:ext uri="{BB962C8B-B14F-4D97-AF65-F5344CB8AC3E}">
        <p14:creationId xmlns:p14="http://schemas.microsoft.com/office/powerpoint/2010/main" val="1282212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9</a:t>
            </a:fld>
            <a:endParaRPr lang="en-US"/>
          </a:p>
        </p:txBody>
      </p:sp>
    </p:spTree>
    <p:extLst>
      <p:ext uri="{BB962C8B-B14F-4D97-AF65-F5344CB8AC3E}">
        <p14:creationId xmlns:p14="http://schemas.microsoft.com/office/powerpoint/2010/main" val="549033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plus.datascience.duke.edu/"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729437" y="2841171"/>
            <a:ext cx="11018970" cy="3510643"/>
          </a:xfrm>
        </p:spPr>
        <p:txBody>
          <a:bodyPr/>
          <a:lstStyle>
            <a:lvl1pPr algn="ctr">
              <a:defRPr/>
            </a:lvl1pPr>
          </a:lstStyle>
          <a:p>
            <a:r>
              <a:rPr lang="en-US" dirty="0"/>
              <a:t>Click to edit Master title style</a:t>
            </a:r>
          </a:p>
        </p:txBody>
      </p:sp>
      <p:pic>
        <p:nvPicPr>
          <p:cNvPr id="3" name="Picture 2">
            <a:extLst>
              <a:ext uri="{FF2B5EF4-FFF2-40B4-BE49-F238E27FC236}">
                <a16:creationId xmlns:a16="http://schemas.microsoft.com/office/drawing/2014/main" id="{537C0ABB-8C62-4A2D-894D-7A226E6B413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429" b="48952"/>
          <a:stretch/>
        </p:blipFill>
        <p:spPr>
          <a:xfrm>
            <a:off x="0" y="0"/>
            <a:ext cx="12192000" cy="2579916"/>
          </a:xfrm>
          <a:prstGeom prst="rect">
            <a:avLst/>
          </a:prstGeom>
        </p:spPr>
      </p:pic>
    </p:spTree>
    <p:extLst>
      <p:ext uri="{BB962C8B-B14F-4D97-AF65-F5344CB8AC3E}">
        <p14:creationId xmlns:p14="http://schemas.microsoft.com/office/powerpoint/2010/main" val="155041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59729"/>
            <a:ext cx="10515600" cy="5036271"/>
          </a:xfrm>
        </p:spPr>
        <p:txBody>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8010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co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59730"/>
            <a:ext cx="5257800" cy="5053589"/>
          </a:xfrm>
        </p:spPr>
        <p:txBody>
          <a:bodyPr/>
          <a:lstStyle/>
          <a:p>
            <a:pPr lvl="0"/>
            <a:r>
              <a:rPr lang="en-US" dirty="0"/>
              <a:t>Edit Master text styles</a:t>
            </a:r>
          </a:p>
          <a:p>
            <a:pPr lvl="1"/>
            <a:r>
              <a:rPr lang="en-US" dirty="0"/>
              <a:t>Second level</a:t>
            </a:r>
          </a:p>
          <a:p>
            <a:pPr lvl="2"/>
            <a:r>
              <a:rPr lang="en-US" dirty="0"/>
              <a:t>Third level</a:t>
            </a:r>
          </a:p>
        </p:txBody>
      </p:sp>
      <p:sp>
        <p:nvSpPr>
          <p:cNvPr id="4" name="Content Placeholder 2">
            <a:extLst>
              <a:ext uri="{FF2B5EF4-FFF2-40B4-BE49-F238E27FC236}">
                <a16:creationId xmlns:a16="http://schemas.microsoft.com/office/drawing/2014/main" id="{2E473536-002E-4670-95A5-966A73E97E82}"/>
              </a:ext>
            </a:extLst>
          </p:cNvPr>
          <p:cNvSpPr>
            <a:spLocks noGrp="1"/>
          </p:cNvSpPr>
          <p:nvPr>
            <p:ph idx="10"/>
          </p:nvPr>
        </p:nvSpPr>
        <p:spPr>
          <a:xfrm>
            <a:off x="6096000" y="1059730"/>
            <a:ext cx="5257800" cy="5053589"/>
          </a:xfrm>
        </p:spPr>
        <p:txBody>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62827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29437" y="518947"/>
            <a:ext cx="9046132" cy="444567"/>
          </a:xfrm>
        </p:spPr>
        <p:txBody>
          <a:bodyPr/>
          <a:lstStyle/>
          <a:p>
            <a:r>
              <a:rPr lang="en-US" dirty="0"/>
              <a:t>Click to edit Master title style</a:t>
            </a:r>
          </a:p>
        </p:txBody>
      </p:sp>
    </p:spTree>
    <p:extLst>
      <p:ext uri="{BB962C8B-B14F-4D97-AF65-F5344CB8AC3E}">
        <p14:creationId xmlns:p14="http://schemas.microsoft.com/office/powerpoint/2010/main" val="1985407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379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7C0ABB-8C62-4A2D-894D-7A226E6B413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38833"/>
          <a:stretch/>
        </p:blipFill>
        <p:spPr>
          <a:xfrm>
            <a:off x="0" y="456476"/>
            <a:ext cx="12192000" cy="4194810"/>
          </a:xfrm>
          <a:prstGeom prst="rect">
            <a:avLst/>
          </a:prstGeom>
        </p:spPr>
      </p:pic>
      <p:sp>
        <p:nvSpPr>
          <p:cNvPr id="3" name="Title 3">
            <a:extLst>
              <a:ext uri="{FF2B5EF4-FFF2-40B4-BE49-F238E27FC236}">
                <a16:creationId xmlns:a16="http://schemas.microsoft.com/office/drawing/2014/main" id="{78099EDE-FBD5-4DD9-A601-562C54ECE72E}"/>
              </a:ext>
            </a:extLst>
          </p:cNvPr>
          <p:cNvSpPr txBox="1">
            <a:spLocks/>
          </p:cNvSpPr>
          <p:nvPr userDrawn="1"/>
        </p:nvSpPr>
        <p:spPr>
          <a:xfrm>
            <a:off x="297180" y="4844184"/>
            <a:ext cx="11673840" cy="1647232"/>
          </a:xfrm>
          <a:prstGeom prst="rect">
            <a:avLst/>
          </a:prstGeom>
        </p:spPr>
        <p:txBody>
          <a:bodyPr/>
          <a:lstStyle>
            <a:lvl1pPr algn="l" defTabSz="914473" rtl="0" eaLnBrk="1" latinLnBrk="0" hangingPunct="1">
              <a:lnSpc>
                <a:spcPct val="90000"/>
              </a:lnSpc>
              <a:spcBef>
                <a:spcPct val="0"/>
              </a:spcBef>
              <a:buNone/>
              <a:defRPr sz="3600" b="1" kern="1200">
                <a:solidFill>
                  <a:schemeClr val="tx1"/>
                </a:solidFill>
                <a:latin typeface="+mn-lt"/>
                <a:ea typeface="+mj-ea"/>
                <a:cs typeface="+mj-cs"/>
              </a:defRPr>
            </a:lvl1pPr>
          </a:lstStyle>
          <a:p>
            <a:r>
              <a:rPr lang="en-US" sz="1600" b="0" dirty="0" err="1"/>
              <a:t>Duke+DataScience</a:t>
            </a:r>
            <a:r>
              <a:rPr lang="en-US" sz="1600" b="0" dirty="0"/>
              <a:t> (+DS) is a Duke-wide educational initiative devoted to expanding knowledge of and facility with machine learning and other artificial intelligence tools across multiple academic fields, including the arts, humanities, and social sciences as well as medicine and quantitative sciences. With an extensive and growing curriculum that includes both online and in-person courses in neural networks, natural language processing, deep learning, and other machine learning applications, +DS offerings span learning needs ranging from novice to expert and are tailored to specific academic and professional applications.</a:t>
            </a:r>
          </a:p>
          <a:p>
            <a:endParaRPr lang="en-US" sz="1600" b="0" dirty="0"/>
          </a:p>
          <a:p>
            <a:r>
              <a:rPr lang="en-US" sz="1600" b="0" dirty="0"/>
              <a:t>Learn more at </a:t>
            </a:r>
            <a:r>
              <a:rPr lang="en-US" sz="1600" b="0" dirty="0">
                <a:hlinkClick r:id="rId3"/>
              </a:rPr>
              <a:t>https://plus.datascience.duke.edu/</a:t>
            </a:r>
            <a:endParaRPr lang="en-US" sz="1600" b="0" dirty="0"/>
          </a:p>
        </p:txBody>
      </p:sp>
    </p:spTree>
    <p:extLst>
      <p:ext uri="{BB962C8B-B14F-4D97-AF65-F5344CB8AC3E}">
        <p14:creationId xmlns:p14="http://schemas.microsoft.com/office/powerpoint/2010/main" val="3181151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11869" y="656239"/>
            <a:ext cx="6400800" cy="4325179"/>
          </a:xfrm>
          <a:prstGeom prst="rect">
            <a:avLst/>
          </a:prstGeom>
        </p:spPr>
      </p:pic>
      <p:sp>
        <p:nvSpPr>
          <p:cNvPr id="3" name="Content Placeholder 7"/>
          <p:cNvSpPr txBox="1">
            <a:spLocks/>
          </p:cNvSpPr>
          <p:nvPr userDrawn="1"/>
        </p:nvSpPr>
        <p:spPr>
          <a:xfrm>
            <a:off x="0" y="5528345"/>
            <a:ext cx="12192000" cy="847288"/>
          </a:xfrm>
          <a:prstGeom prst="rect">
            <a:avLst/>
          </a:prstGeom>
        </p:spPr>
        <p:txBody>
          <a:bodyPr anchor="ctr"/>
          <a:lstStyle>
            <a:lvl1pPr marL="228618" indent="-228618" algn="l" defTabSz="91447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5" indent="-228618" algn="l" defTabSz="91447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1" indent="-228618" algn="l" defTabSz="91447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28"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65"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1"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38"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74"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11"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3200" dirty="0"/>
              <a:t>To learn more: plus.datascience.duke.edu</a:t>
            </a:r>
          </a:p>
        </p:txBody>
      </p:sp>
    </p:spTree>
    <p:extLst>
      <p:ext uri="{BB962C8B-B14F-4D97-AF65-F5344CB8AC3E}">
        <p14:creationId xmlns:p14="http://schemas.microsoft.com/office/powerpoint/2010/main" val="135117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502227"/>
            <a:ext cx="10515600" cy="55750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38200" y="1059730"/>
            <a:ext cx="10515600" cy="505358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224005407"/>
      </p:ext>
    </p:extLst>
  </p:cSld>
  <p:clrMap bg1="lt1" tx1="dk1" bg2="lt2" tx2="dk2" accent1="accent1" accent2="accent2" accent3="accent3" accent4="accent4" accent5="accent5" accent6="accent6" hlink="hlink" folHlink="folHlink"/>
  <p:sldLayoutIdLst>
    <p:sldLayoutId id="2147483682" r:id="rId1"/>
    <p:sldLayoutId id="2147483676" r:id="rId2"/>
    <p:sldLayoutId id="2147483677" r:id="rId3"/>
    <p:sldLayoutId id="2147483678" r:id="rId4"/>
    <p:sldLayoutId id="2147483679" r:id="rId5"/>
    <p:sldLayoutId id="2147483680" r:id="rId6"/>
    <p:sldLayoutId id="2147483681" r:id="rId7"/>
  </p:sldLayoutIdLst>
  <p:txStyles>
    <p:titleStyle>
      <a:lvl1pPr algn="l" defTabSz="914473" rtl="0" eaLnBrk="1" latinLnBrk="0" hangingPunct="1">
        <a:lnSpc>
          <a:spcPct val="90000"/>
        </a:lnSpc>
        <a:spcBef>
          <a:spcPct val="0"/>
        </a:spcBef>
        <a:buNone/>
        <a:defRPr sz="3600" b="1" kern="1200">
          <a:solidFill>
            <a:schemeClr val="tx1"/>
          </a:solidFill>
          <a:latin typeface="+mn-lt"/>
          <a:ea typeface="+mj-ea"/>
          <a:cs typeface="+mj-cs"/>
        </a:defRPr>
      </a:lvl1pPr>
    </p:titleStyle>
    <p:bodyStyle>
      <a:lvl1pPr marL="228618" indent="-228618" algn="l" defTabSz="91447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5" indent="-228618" algn="l" defTabSz="91447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1" indent="-228618" algn="l" defTabSz="91447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28"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65"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1"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38"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74"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11"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73" rtl="0" eaLnBrk="1" latinLnBrk="0" hangingPunct="1">
        <a:defRPr sz="1800" kern="1200">
          <a:solidFill>
            <a:schemeClr val="tx1"/>
          </a:solidFill>
          <a:latin typeface="+mn-lt"/>
          <a:ea typeface="+mn-ea"/>
          <a:cs typeface="+mn-cs"/>
        </a:defRPr>
      </a:lvl1pPr>
      <a:lvl2pPr marL="457237" algn="l" defTabSz="914473" rtl="0" eaLnBrk="1" latinLnBrk="0" hangingPunct="1">
        <a:defRPr sz="1800" kern="1200">
          <a:solidFill>
            <a:schemeClr val="tx1"/>
          </a:solidFill>
          <a:latin typeface="+mn-lt"/>
          <a:ea typeface="+mn-ea"/>
          <a:cs typeface="+mn-cs"/>
        </a:defRPr>
      </a:lvl2pPr>
      <a:lvl3pPr marL="914473" algn="l" defTabSz="914473" rtl="0" eaLnBrk="1" latinLnBrk="0" hangingPunct="1">
        <a:defRPr sz="1800" kern="1200">
          <a:solidFill>
            <a:schemeClr val="tx1"/>
          </a:solidFill>
          <a:latin typeface="+mn-lt"/>
          <a:ea typeface="+mn-ea"/>
          <a:cs typeface="+mn-cs"/>
        </a:defRPr>
      </a:lvl3pPr>
      <a:lvl4pPr marL="1371710" algn="l" defTabSz="914473" rtl="0" eaLnBrk="1" latinLnBrk="0" hangingPunct="1">
        <a:defRPr sz="1800" kern="1200">
          <a:solidFill>
            <a:schemeClr val="tx1"/>
          </a:solidFill>
          <a:latin typeface="+mn-lt"/>
          <a:ea typeface="+mn-ea"/>
          <a:cs typeface="+mn-cs"/>
        </a:defRPr>
      </a:lvl4pPr>
      <a:lvl5pPr marL="1828946" algn="l" defTabSz="914473" rtl="0" eaLnBrk="1" latinLnBrk="0" hangingPunct="1">
        <a:defRPr sz="1800" kern="1200">
          <a:solidFill>
            <a:schemeClr val="tx1"/>
          </a:solidFill>
          <a:latin typeface="+mn-lt"/>
          <a:ea typeface="+mn-ea"/>
          <a:cs typeface="+mn-cs"/>
        </a:defRPr>
      </a:lvl5pPr>
      <a:lvl6pPr marL="2286183" algn="l" defTabSz="914473" rtl="0" eaLnBrk="1" latinLnBrk="0" hangingPunct="1">
        <a:defRPr sz="1800" kern="1200">
          <a:solidFill>
            <a:schemeClr val="tx1"/>
          </a:solidFill>
          <a:latin typeface="+mn-lt"/>
          <a:ea typeface="+mn-ea"/>
          <a:cs typeface="+mn-cs"/>
        </a:defRPr>
      </a:lvl6pPr>
      <a:lvl7pPr marL="2743419" algn="l" defTabSz="914473" rtl="0" eaLnBrk="1" latinLnBrk="0" hangingPunct="1">
        <a:defRPr sz="1800" kern="1200">
          <a:solidFill>
            <a:schemeClr val="tx1"/>
          </a:solidFill>
          <a:latin typeface="+mn-lt"/>
          <a:ea typeface="+mn-ea"/>
          <a:cs typeface="+mn-cs"/>
        </a:defRPr>
      </a:lvl7pPr>
      <a:lvl8pPr marL="3200656" algn="l" defTabSz="914473" rtl="0" eaLnBrk="1" latinLnBrk="0" hangingPunct="1">
        <a:defRPr sz="1800" kern="1200">
          <a:solidFill>
            <a:schemeClr val="tx1"/>
          </a:solidFill>
          <a:latin typeface="+mn-lt"/>
          <a:ea typeface="+mn-ea"/>
          <a:cs typeface="+mn-cs"/>
        </a:defRPr>
      </a:lvl8pPr>
      <a:lvl9pPr marL="3657893" algn="l" defTabSz="91447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USRDS Project</a:t>
            </a:r>
            <a:br>
              <a:rPr lang="en-US" dirty="0"/>
            </a:br>
            <a:br>
              <a:rPr lang="en-US" dirty="0"/>
            </a:br>
            <a:r>
              <a:rPr lang="en-US" dirty="0"/>
              <a:t>Xiaohan Cheng</a:t>
            </a:r>
            <a:br>
              <a:rPr lang="en-US" dirty="0"/>
            </a:br>
            <a:br>
              <a:rPr lang="en-US" dirty="0"/>
            </a:br>
            <a:r>
              <a:rPr lang="en-US" dirty="0"/>
              <a:t>Aug 4</a:t>
            </a:r>
            <a:r>
              <a:rPr lang="en-US" sz="3600" b="1" baseline="30000" dirty="0"/>
              <a:t>th</a:t>
            </a:r>
            <a:r>
              <a:rPr lang="en-US" dirty="0"/>
              <a:t> , 2021</a:t>
            </a:r>
          </a:p>
        </p:txBody>
      </p:sp>
    </p:spTree>
    <p:extLst>
      <p:ext uri="{BB962C8B-B14F-4D97-AF65-F5344CB8AC3E}">
        <p14:creationId xmlns:p14="http://schemas.microsoft.com/office/powerpoint/2010/main" val="570035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Current Result Using GRU</a:t>
            </a:r>
          </a:p>
        </p:txBody>
      </p:sp>
      <p:sp>
        <p:nvSpPr>
          <p:cNvPr id="6" name="Content Placeholder 5"/>
          <p:cNvSpPr>
            <a:spLocks noGrp="1"/>
          </p:cNvSpPr>
          <p:nvPr>
            <p:ph idx="1"/>
          </p:nvPr>
        </p:nvSpPr>
        <p:spPr/>
        <p:txBody>
          <a:bodyPr/>
          <a:lstStyle/>
          <a:p>
            <a:r>
              <a:rPr lang="en-US" b="1" dirty="0">
                <a:solidFill>
                  <a:srgbClr val="FF0000"/>
                </a:solidFill>
              </a:rPr>
              <a:t>Data: </a:t>
            </a:r>
            <a:r>
              <a:rPr lang="en-US" altLang="zh-CN" b="1" dirty="0">
                <a:solidFill>
                  <a:srgbClr val="FF0000"/>
                </a:solidFill>
              </a:rPr>
              <a:t>0.3</a:t>
            </a:r>
            <a:r>
              <a:rPr lang="en-US" b="1" dirty="0">
                <a:solidFill>
                  <a:srgbClr val="FF0000"/>
                </a:solidFill>
              </a:rPr>
              <a:t> million records</a:t>
            </a:r>
            <a:endParaRPr lang="en-US" dirty="0"/>
          </a:p>
          <a:p>
            <a:r>
              <a:rPr lang="en-US" dirty="0"/>
              <a:t>Num of Alive: </a:t>
            </a:r>
            <a:r>
              <a:rPr lang="en-US" altLang="zh-CN" dirty="0"/>
              <a:t>228</a:t>
            </a:r>
            <a:endParaRPr lang="en-US" dirty="0"/>
          </a:p>
          <a:p>
            <a:r>
              <a:rPr lang="en-US" dirty="0"/>
              <a:t>Num of Dead: </a:t>
            </a:r>
            <a:r>
              <a:rPr lang="en-US" altLang="zh-CN" dirty="0"/>
              <a:t>1151</a:t>
            </a:r>
            <a:endParaRPr lang="en-US" dirty="0"/>
          </a:p>
          <a:p>
            <a:r>
              <a:rPr lang="en-US" dirty="0"/>
              <a:t>Total patient: </a:t>
            </a:r>
            <a:r>
              <a:rPr lang="en-US" altLang="zh-CN" dirty="0"/>
              <a:t>1379</a:t>
            </a:r>
            <a:endParaRPr lang="en-US" dirty="0"/>
          </a:p>
          <a:p>
            <a:endParaRPr lang="en-US" dirty="0"/>
          </a:p>
          <a:p>
            <a:endParaRPr lang="en-US" dirty="0"/>
          </a:p>
          <a:p>
            <a:endParaRPr lang="en-US" dirty="0"/>
          </a:p>
          <a:p>
            <a:endParaRPr lang="en-US" dirty="0"/>
          </a:p>
          <a:p>
            <a:pPr marL="0" indent="0">
              <a:buNone/>
            </a:pPr>
            <a:endParaRPr lang="en-US" dirty="0"/>
          </a:p>
          <a:p>
            <a:r>
              <a:rPr lang="en-US" dirty="0">
                <a:solidFill>
                  <a:srgbClr val="0070C0"/>
                </a:solidFill>
              </a:rPr>
              <a:t>The results of LSTM and GRU are similar, but GRU does not perform better than LSTM.</a:t>
            </a:r>
          </a:p>
        </p:txBody>
      </p:sp>
      <p:pic>
        <p:nvPicPr>
          <p:cNvPr id="4" name="Picture 3">
            <a:extLst>
              <a:ext uri="{FF2B5EF4-FFF2-40B4-BE49-F238E27FC236}">
                <a16:creationId xmlns:a16="http://schemas.microsoft.com/office/drawing/2014/main" id="{2852EC76-751A-48B3-974D-A868C5E294AF}"/>
              </a:ext>
            </a:extLst>
          </p:cNvPr>
          <p:cNvPicPr>
            <a:picLocks noChangeAspect="1"/>
          </p:cNvPicPr>
          <p:nvPr/>
        </p:nvPicPr>
        <p:blipFill>
          <a:blip r:embed="rId3"/>
          <a:stretch>
            <a:fillRect/>
          </a:stretch>
        </p:blipFill>
        <p:spPr>
          <a:xfrm>
            <a:off x="4723301" y="1357312"/>
            <a:ext cx="7153275" cy="4143375"/>
          </a:xfrm>
          <a:prstGeom prst="rect">
            <a:avLst/>
          </a:prstGeom>
        </p:spPr>
      </p:pic>
    </p:spTree>
    <p:extLst>
      <p:ext uri="{BB962C8B-B14F-4D97-AF65-F5344CB8AC3E}">
        <p14:creationId xmlns:p14="http://schemas.microsoft.com/office/powerpoint/2010/main" val="756255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B7EB2-79D0-4B4E-A1B3-55D13527A205}"/>
              </a:ext>
            </a:extLst>
          </p:cNvPr>
          <p:cNvSpPr>
            <a:spLocks noGrp="1"/>
          </p:cNvSpPr>
          <p:nvPr>
            <p:ph type="title"/>
          </p:nvPr>
        </p:nvSpPr>
        <p:spPr/>
        <p:txBody>
          <a:bodyPr/>
          <a:lstStyle/>
          <a:p>
            <a:r>
              <a:rPr lang="en-US" dirty="0"/>
              <a:t>F</a:t>
            </a:r>
            <a:r>
              <a:rPr lang="en-US" altLang="zh-CN" dirty="0"/>
              <a:t>uture work</a:t>
            </a:r>
            <a:endParaRPr lang="en-US" dirty="0"/>
          </a:p>
        </p:txBody>
      </p:sp>
      <p:sp>
        <p:nvSpPr>
          <p:cNvPr id="3" name="Content Placeholder 2">
            <a:extLst>
              <a:ext uri="{FF2B5EF4-FFF2-40B4-BE49-F238E27FC236}">
                <a16:creationId xmlns:a16="http://schemas.microsoft.com/office/drawing/2014/main" id="{8EF11EE0-1252-4BBC-8104-95AAD0AE6A52}"/>
              </a:ext>
            </a:extLst>
          </p:cNvPr>
          <p:cNvSpPr>
            <a:spLocks noGrp="1"/>
          </p:cNvSpPr>
          <p:nvPr>
            <p:ph idx="1"/>
          </p:nvPr>
        </p:nvSpPr>
        <p:spPr/>
        <p:txBody>
          <a:bodyPr/>
          <a:lstStyle/>
          <a:p>
            <a:endParaRPr lang="en-US" dirty="0"/>
          </a:p>
          <a:p>
            <a:r>
              <a:rPr lang="en-US" dirty="0"/>
              <a:t>Train models to predict patients with less than 12 records.</a:t>
            </a:r>
          </a:p>
          <a:p>
            <a:r>
              <a:rPr lang="en-US" b="0" i="0" dirty="0">
                <a:solidFill>
                  <a:srgbClr val="1D1C1D"/>
                </a:solidFill>
                <a:effectLst/>
                <a:latin typeface="Slack-Lato"/>
              </a:rPr>
              <a:t>Try with more than 12 records and transformer-based models</a:t>
            </a:r>
            <a:endParaRPr lang="en-US" dirty="0"/>
          </a:p>
          <a:p>
            <a:r>
              <a:rPr lang="en-US" dirty="0"/>
              <a:t>Try to finish the preprocessing part </a:t>
            </a:r>
            <a:r>
              <a:rPr lang="en-US" altLang="zh-CN" dirty="0"/>
              <a:t>of</a:t>
            </a:r>
            <a:r>
              <a:rPr lang="en-US" dirty="0"/>
              <a:t> the whole dataset.</a:t>
            </a:r>
          </a:p>
          <a:p>
            <a:endParaRPr lang="en-US" dirty="0"/>
          </a:p>
        </p:txBody>
      </p:sp>
    </p:spTree>
    <p:extLst>
      <p:ext uri="{BB962C8B-B14F-4D97-AF65-F5344CB8AC3E}">
        <p14:creationId xmlns:p14="http://schemas.microsoft.com/office/powerpoint/2010/main" val="987825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Project Purpose </a:t>
            </a:r>
          </a:p>
        </p:txBody>
      </p:sp>
      <p:sp>
        <p:nvSpPr>
          <p:cNvPr id="6" name="Content Placeholder 5"/>
          <p:cNvSpPr>
            <a:spLocks noGrp="1"/>
          </p:cNvSpPr>
          <p:nvPr>
            <p:ph idx="1"/>
          </p:nvPr>
        </p:nvSpPr>
        <p:spPr/>
        <p:txBody>
          <a:bodyPr/>
          <a:lstStyle/>
          <a:p>
            <a:r>
              <a:rPr lang="en-US" dirty="0">
                <a:solidFill>
                  <a:srgbClr val="0070C0"/>
                </a:solidFill>
              </a:rPr>
              <a:t>USRDS </a:t>
            </a:r>
            <a:r>
              <a:rPr lang="en-US" altLang="zh-CN" dirty="0">
                <a:solidFill>
                  <a:srgbClr val="0070C0"/>
                </a:solidFill>
              </a:rPr>
              <a:t>dataset</a:t>
            </a:r>
            <a:r>
              <a:rPr lang="en-US" altLang="zh-CN" dirty="0"/>
              <a:t>: </a:t>
            </a:r>
            <a:r>
              <a:rPr lang="en-US" dirty="0"/>
              <a:t>The United States Renal Data System (USRDS) is a national data system that collects, analyzes, and distributes information about chronic kidney disease (CKD) and end-stage renal disease (ESRD) in the United States. </a:t>
            </a:r>
          </a:p>
          <a:p>
            <a:r>
              <a:rPr lang="en-US" dirty="0"/>
              <a:t>Results in </a:t>
            </a:r>
            <a:r>
              <a:rPr lang="en-US" dirty="0">
                <a:solidFill>
                  <a:srgbClr val="0070C0"/>
                </a:solidFill>
              </a:rPr>
              <a:t>1,244,877</a:t>
            </a:r>
            <a:r>
              <a:rPr lang="en-US" dirty="0"/>
              <a:t> unique patients with </a:t>
            </a:r>
            <a:r>
              <a:rPr lang="en-US" dirty="0">
                <a:solidFill>
                  <a:srgbClr val="0070C0"/>
                </a:solidFill>
              </a:rPr>
              <a:t>47,184,557</a:t>
            </a:r>
            <a:r>
              <a:rPr lang="en-US" dirty="0"/>
              <a:t> patient months of data. </a:t>
            </a:r>
          </a:p>
          <a:p>
            <a:r>
              <a:rPr lang="en-US" dirty="0"/>
              <a:t>1/1/2003 </a:t>
            </a:r>
            <a:r>
              <a:rPr lang="zh-CN" altLang="en-US" dirty="0">
                <a:latin typeface="Cambria Math" panose="02040503050406030204" pitchFamily="18" charset="0"/>
              </a:rPr>
              <a:t>⩽</a:t>
            </a:r>
            <a:r>
              <a:rPr lang="en-US" dirty="0"/>
              <a:t>first service date </a:t>
            </a:r>
            <a:r>
              <a:rPr lang="en-US" dirty="0">
                <a:latin typeface="Cambria Math" panose="02040503050406030204" pitchFamily="18" charset="0"/>
                <a:ea typeface="Cambria Math" panose="02040503050406030204" pitchFamily="18" charset="0"/>
              </a:rPr>
              <a:t>⩽</a:t>
            </a:r>
            <a:r>
              <a:rPr lang="en-US" dirty="0"/>
              <a:t>12/31/2017</a:t>
            </a:r>
            <a:endParaRPr lang="en-US" b="0" i="0" dirty="0">
              <a:solidFill>
                <a:srgbClr val="1D1C1D"/>
              </a:solidFill>
              <a:effectLst/>
              <a:latin typeface="Slack-Lato"/>
            </a:endParaRPr>
          </a:p>
          <a:p>
            <a:pPr algn="l"/>
            <a:r>
              <a:rPr lang="en-US" b="0" i="0" dirty="0">
                <a:solidFill>
                  <a:srgbClr val="0070C0"/>
                </a:solidFill>
                <a:effectLst/>
                <a:latin typeface="Slack-Lato"/>
              </a:rPr>
              <a:t>The goal is to build a model to classify patients who will live from those who will die</a:t>
            </a:r>
          </a:p>
          <a:p>
            <a:pPr algn="l"/>
            <a:r>
              <a:rPr lang="en-US" b="0" i="0" dirty="0">
                <a:solidFill>
                  <a:srgbClr val="1D1C1D"/>
                </a:solidFill>
                <a:effectLst/>
                <a:latin typeface="Slack-Lato"/>
              </a:rPr>
              <a:t>Model: RNN like LSTM and GRU</a:t>
            </a:r>
          </a:p>
          <a:p>
            <a:pPr algn="l"/>
            <a:endParaRPr lang="en-US" b="0" i="0" dirty="0">
              <a:solidFill>
                <a:srgbClr val="1D1C1D"/>
              </a:solidFill>
              <a:effectLst/>
              <a:latin typeface="Slack-Lato"/>
            </a:endParaRPr>
          </a:p>
          <a:p>
            <a:pPr algn="l"/>
            <a:endParaRPr lang="en-US" b="0" i="0" dirty="0">
              <a:solidFill>
                <a:srgbClr val="1D1C1D"/>
              </a:solidFill>
              <a:effectLst/>
              <a:latin typeface="Slack-Lato"/>
            </a:endParaRPr>
          </a:p>
          <a:p>
            <a:endParaRPr lang="en-US" dirty="0"/>
          </a:p>
        </p:txBody>
      </p:sp>
    </p:spTree>
    <p:extLst>
      <p:ext uri="{BB962C8B-B14F-4D97-AF65-F5344CB8AC3E}">
        <p14:creationId xmlns:p14="http://schemas.microsoft.com/office/powerpoint/2010/main" val="725468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0328-BE52-4E22-848E-444C057B16D5}"/>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F9ADED62-3ED1-4B97-85AE-B2F244E94FE7}"/>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DA6071E9-B566-4FAC-A0AF-C5ABE71E42C1}"/>
              </a:ext>
            </a:extLst>
          </p:cNvPr>
          <p:cNvPicPr>
            <a:picLocks noChangeAspect="1"/>
          </p:cNvPicPr>
          <p:nvPr/>
        </p:nvPicPr>
        <p:blipFill>
          <a:blip r:embed="rId3"/>
          <a:stretch>
            <a:fillRect/>
          </a:stretch>
        </p:blipFill>
        <p:spPr>
          <a:xfrm>
            <a:off x="0" y="1024925"/>
            <a:ext cx="12192000" cy="2516056"/>
          </a:xfrm>
          <a:prstGeom prst="rect">
            <a:avLst/>
          </a:prstGeom>
        </p:spPr>
      </p:pic>
      <p:pic>
        <p:nvPicPr>
          <p:cNvPr id="8" name="Picture 7">
            <a:extLst>
              <a:ext uri="{FF2B5EF4-FFF2-40B4-BE49-F238E27FC236}">
                <a16:creationId xmlns:a16="http://schemas.microsoft.com/office/drawing/2014/main" id="{D052FD3F-8B40-4EEA-8F38-74F5BDEDAC1A}"/>
              </a:ext>
            </a:extLst>
          </p:cNvPr>
          <p:cNvPicPr>
            <a:picLocks noChangeAspect="1"/>
          </p:cNvPicPr>
          <p:nvPr/>
        </p:nvPicPr>
        <p:blipFill>
          <a:blip r:embed="rId4"/>
          <a:stretch>
            <a:fillRect/>
          </a:stretch>
        </p:blipFill>
        <p:spPr>
          <a:xfrm>
            <a:off x="0" y="3780237"/>
            <a:ext cx="12192000" cy="2536122"/>
          </a:xfrm>
          <a:prstGeom prst="rect">
            <a:avLst/>
          </a:prstGeom>
        </p:spPr>
      </p:pic>
    </p:spTree>
    <p:extLst>
      <p:ext uri="{BB962C8B-B14F-4D97-AF65-F5344CB8AC3E}">
        <p14:creationId xmlns:p14="http://schemas.microsoft.com/office/powerpoint/2010/main" val="2474156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Preprocessing</a:t>
            </a:r>
          </a:p>
        </p:txBody>
      </p:sp>
      <p:sp>
        <p:nvSpPr>
          <p:cNvPr id="6" name="Content Placeholder 5"/>
          <p:cNvSpPr>
            <a:spLocks noGrp="1"/>
          </p:cNvSpPr>
          <p:nvPr>
            <p:ph idx="1"/>
          </p:nvPr>
        </p:nvSpPr>
        <p:spPr/>
        <p:txBody>
          <a:bodyPr/>
          <a:lstStyle/>
          <a:p>
            <a:endParaRPr lang="en-US" dirty="0"/>
          </a:p>
          <a:p>
            <a:r>
              <a:rPr lang="en-US" dirty="0"/>
              <a:t>Only use 0.3 million rows</a:t>
            </a:r>
          </a:p>
          <a:p>
            <a:endParaRPr lang="en-US" dirty="0"/>
          </a:p>
          <a:p>
            <a:r>
              <a:rPr lang="en-US" dirty="0"/>
              <a:t>A suitable amount of data is around 0.3 million to 0.5 million. </a:t>
            </a:r>
          </a:p>
          <a:p>
            <a:endParaRPr lang="en-US" dirty="0"/>
          </a:p>
          <a:p>
            <a:r>
              <a:rPr lang="en-US" dirty="0"/>
              <a:t>The result using 0.1 million rows are similar to that using 1 million</a:t>
            </a:r>
          </a:p>
          <a:p>
            <a:endParaRPr lang="en-US" dirty="0"/>
          </a:p>
          <a:p>
            <a:endParaRPr lang="en-US" dirty="0"/>
          </a:p>
        </p:txBody>
      </p:sp>
    </p:spTree>
    <p:extLst>
      <p:ext uri="{BB962C8B-B14F-4D97-AF65-F5344CB8AC3E}">
        <p14:creationId xmlns:p14="http://schemas.microsoft.com/office/powerpoint/2010/main" val="3432434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Preprocessing</a:t>
            </a:r>
          </a:p>
        </p:txBody>
      </p:sp>
      <p:sp>
        <p:nvSpPr>
          <p:cNvPr id="6" name="Content Placeholder 5"/>
          <p:cNvSpPr>
            <a:spLocks noGrp="1"/>
          </p:cNvSpPr>
          <p:nvPr>
            <p:ph idx="1"/>
          </p:nvPr>
        </p:nvSpPr>
        <p:spPr/>
        <p:txBody>
          <a:bodyPr/>
          <a:lstStyle/>
          <a:p>
            <a:r>
              <a:rPr lang="en-US" b="0" i="0" dirty="0">
                <a:solidFill>
                  <a:srgbClr val="1D1C1D"/>
                </a:solidFill>
                <a:effectLst/>
                <a:latin typeface="Slack-Lato"/>
              </a:rPr>
              <a:t>The covariates are all the columns after the </a:t>
            </a:r>
            <a:r>
              <a:rPr lang="en-US" b="0" i="0" dirty="0" err="1">
                <a:solidFill>
                  <a:srgbClr val="1D1C1D"/>
                </a:solidFill>
                <a:effectLst/>
                <a:latin typeface="Slack-Lato"/>
              </a:rPr>
              <a:t>medicare</a:t>
            </a:r>
            <a:r>
              <a:rPr lang="en-US" b="0" i="0" dirty="0">
                <a:solidFill>
                  <a:srgbClr val="1D1C1D"/>
                </a:solidFill>
                <a:effectLst/>
                <a:latin typeface="Slack-Lato"/>
              </a:rPr>
              <a:t> plan, they should be either binary or ordinal</a:t>
            </a:r>
          </a:p>
          <a:p>
            <a:r>
              <a:rPr lang="en-US" b="0" i="0" dirty="0" err="1">
                <a:solidFill>
                  <a:srgbClr val="1D1C1D"/>
                </a:solidFill>
                <a:effectLst/>
                <a:latin typeface="Slack-Lato"/>
              </a:rPr>
              <a:t>OneHot</a:t>
            </a:r>
            <a:r>
              <a:rPr lang="en-US" b="0" i="0" dirty="0">
                <a:solidFill>
                  <a:srgbClr val="1D1C1D"/>
                </a:solidFill>
                <a:effectLst/>
                <a:latin typeface="Slack-Lato"/>
              </a:rPr>
              <a:t> encodes Treatment modality (training recoded)</a:t>
            </a:r>
          </a:p>
          <a:p>
            <a:pPr algn="l"/>
            <a:endParaRPr lang="en-US" b="0" i="0" dirty="0">
              <a:solidFill>
                <a:srgbClr val="1D1C1D"/>
              </a:solidFill>
              <a:effectLst/>
              <a:latin typeface="Slack-Lato"/>
            </a:endParaRPr>
          </a:p>
          <a:p>
            <a:endParaRPr lang="en-US" dirty="0"/>
          </a:p>
          <a:p>
            <a:endParaRPr lang="en-US" dirty="0"/>
          </a:p>
          <a:p>
            <a:endParaRPr lang="en-US" dirty="0"/>
          </a:p>
          <a:p>
            <a:endParaRPr lang="en-US" dirty="0"/>
          </a:p>
          <a:p>
            <a:endParaRPr lang="en-US" dirty="0"/>
          </a:p>
          <a:p>
            <a:r>
              <a:rPr lang="en-US" dirty="0"/>
              <a:t>Only use the last 12 records(rows) for one patient</a:t>
            </a:r>
          </a:p>
        </p:txBody>
      </p:sp>
      <p:pic>
        <p:nvPicPr>
          <p:cNvPr id="4" name="Picture 3">
            <a:extLst>
              <a:ext uri="{FF2B5EF4-FFF2-40B4-BE49-F238E27FC236}">
                <a16:creationId xmlns:a16="http://schemas.microsoft.com/office/drawing/2014/main" id="{4322E4F5-59BC-42DC-9999-D5647CA5E9CE}"/>
              </a:ext>
            </a:extLst>
          </p:cNvPr>
          <p:cNvPicPr>
            <a:picLocks noChangeAspect="1"/>
          </p:cNvPicPr>
          <p:nvPr/>
        </p:nvPicPr>
        <p:blipFill>
          <a:blip r:embed="rId3"/>
          <a:stretch>
            <a:fillRect/>
          </a:stretch>
        </p:blipFill>
        <p:spPr>
          <a:xfrm>
            <a:off x="2057400" y="2566609"/>
            <a:ext cx="8077200" cy="2692400"/>
          </a:xfrm>
          <a:prstGeom prst="rect">
            <a:avLst/>
          </a:prstGeom>
        </p:spPr>
      </p:pic>
    </p:spTree>
    <p:extLst>
      <p:ext uri="{BB962C8B-B14F-4D97-AF65-F5344CB8AC3E}">
        <p14:creationId xmlns:p14="http://schemas.microsoft.com/office/powerpoint/2010/main" val="196990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Current Result Using LSTM</a:t>
            </a:r>
          </a:p>
        </p:txBody>
      </p:sp>
      <p:sp>
        <p:nvSpPr>
          <p:cNvPr id="6" name="Content Placeholder 5"/>
          <p:cNvSpPr>
            <a:spLocks noGrp="1"/>
          </p:cNvSpPr>
          <p:nvPr>
            <p:ph idx="1"/>
          </p:nvPr>
        </p:nvSpPr>
        <p:spPr/>
        <p:txBody>
          <a:bodyPr/>
          <a:lstStyle/>
          <a:p>
            <a:endParaRPr lang="en-US" dirty="0"/>
          </a:p>
          <a:p>
            <a:r>
              <a:rPr lang="en-US" b="1" dirty="0">
                <a:solidFill>
                  <a:srgbClr val="FF0000"/>
                </a:solidFill>
              </a:rPr>
              <a:t>Data: 1 million records</a:t>
            </a:r>
          </a:p>
          <a:p>
            <a:r>
              <a:rPr lang="en-US" dirty="0"/>
              <a:t>Num of patients is 15097</a:t>
            </a:r>
          </a:p>
          <a:p>
            <a:r>
              <a:rPr lang="en-US" dirty="0"/>
              <a:t>Num of features is 26</a:t>
            </a:r>
          </a:p>
          <a:p>
            <a:r>
              <a:rPr lang="en-US" dirty="0"/>
              <a:t>Accuracy:  90.7%</a:t>
            </a:r>
          </a:p>
          <a:p>
            <a:r>
              <a:rPr lang="en-US" dirty="0">
                <a:solidFill>
                  <a:srgbClr val="0070C0"/>
                </a:solidFill>
              </a:rPr>
              <a:t>AUC =  0.908710</a:t>
            </a:r>
          </a:p>
          <a:p>
            <a:r>
              <a:rPr lang="en-US" dirty="0">
                <a:solidFill>
                  <a:srgbClr val="0070C0"/>
                </a:solidFill>
              </a:rPr>
              <a:t>AUPR =  0.719602</a:t>
            </a:r>
            <a:endParaRPr lang="en-US" b="0" i="0" dirty="0">
              <a:solidFill>
                <a:srgbClr val="0070C0"/>
              </a:solidFill>
              <a:effectLst/>
              <a:latin typeface="Slack-Lato"/>
            </a:endParaRPr>
          </a:p>
          <a:p>
            <a:endParaRPr lang="en-US" dirty="0"/>
          </a:p>
        </p:txBody>
      </p:sp>
      <p:pic>
        <p:nvPicPr>
          <p:cNvPr id="4" name="Picture 3">
            <a:extLst>
              <a:ext uri="{FF2B5EF4-FFF2-40B4-BE49-F238E27FC236}">
                <a16:creationId xmlns:a16="http://schemas.microsoft.com/office/drawing/2014/main" id="{F4099026-3655-4E4D-9AE1-772DF340A1F9}"/>
              </a:ext>
            </a:extLst>
          </p:cNvPr>
          <p:cNvPicPr>
            <a:picLocks noChangeAspect="1"/>
          </p:cNvPicPr>
          <p:nvPr/>
        </p:nvPicPr>
        <p:blipFill>
          <a:blip r:embed="rId3"/>
          <a:stretch>
            <a:fillRect/>
          </a:stretch>
        </p:blipFill>
        <p:spPr>
          <a:xfrm>
            <a:off x="6152837" y="3589523"/>
            <a:ext cx="4760561" cy="2878337"/>
          </a:xfrm>
          <a:prstGeom prst="rect">
            <a:avLst/>
          </a:prstGeom>
        </p:spPr>
      </p:pic>
      <p:pic>
        <p:nvPicPr>
          <p:cNvPr id="9" name="Picture 8">
            <a:extLst>
              <a:ext uri="{FF2B5EF4-FFF2-40B4-BE49-F238E27FC236}">
                <a16:creationId xmlns:a16="http://schemas.microsoft.com/office/drawing/2014/main" id="{F17DAE60-CD08-4B55-BA75-9463FBA6DA82}"/>
              </a:ext>
            </a:extLst>
          </p:cNvPr>
          <p:cNvPicPr>
            <a:picLocks noChangeAspect="1"/>
          </p:cNvPicPr>
          <p:nvPr/>
        </p:nvPicPr>
        <p:blipFill>
          <a:blip r:embed="rId4"/>
          <a:stretch>
            <a:fillRect/>
          </a:stretch>
        </p:blipFill>
        <p:spPr>
          <a:xfrm>
            <a:off x="6096000" y="513885"/>
            <a:ext cx="4874236" cy="3063980"/>
          </a:xfrm>
          <a:prstGeom prst="rect">
            <a:avLst/>
          </a:prstGeom>
        </p:spPr>
      </p:pic>
    </p:spTree>
    <p:extLst>
      <p:ext uri="{BB962C8B-B14F-4D97-AF65-F5344CB8AC3E}">
        <p14:creationId xmlns:p14="http://schemas.microsoft.com/office/powerpoint/2010/main" val="2492058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Current Result Using LSTM</a:t>
            </a:r>
          </a:p>
        </p:txBody>
      </p:sp>
      <p:sp>
        <p:nvSpPr>
          <p:cNvPr id="6" name="Content Placeholder 5"/>
          <p:cNvSpPr>
            <a:spLocks noGrp="1"/>
          </p:cNvSpPr>
          <p:nvPr>
            <p:ph idx="1"/>
          </p:nvPr>
        </p:nvSpPr>
        <p:spPr/>
        <p:txBody>
          <a:bodyPr/>
          <a:lstStyle/>
          <a:p>
            <a:r>
              <a:rPr lang="en-US" b="1" dirty="0">
                <a:solidFill>
                  <a:srgbClr val="FF0000"/>
                </a:solidFill>
              </a:rPr>
              <a:t>Data: 1 million records</a:t>
            </a:r>
            <a:endParaRPr lang="en-US" dirty="0"/>
          </a:p>
          <a:p>
            <a:r>
              <a:rPr lang="en-US" dirty="0"/>
              <a:t>Num of Alive: 719</a:t>
            </a:r>
          </a:p>
          <a:p>
            <a:r>
              <a:rPr lang="en-US" dirty="0"/>
              <a:t>Num of Dead: 3811</a:t>
            </a:r>
          </a:p>
          <a:p>
            <a:r>
              <a:rPr lang="en-US" dirty="0"/>
              <a:t>Total patient: 4530</a:t>
            </a:r>
          </a:p>
          <a:p>
            <a:endParaRPr lang="en-US" dirty="0"/>
          </a:p>
          <a:p>
            <a:endParaRPr lang="en-US" dirty="0"/>
          </a:p>
          <a:p>
            <a:endParaRPr lang="en-US" dirty="0"/>
          </a:p>
          <a:p>
            <a:endParaRPr lang="en-US" dirty="0"/>
          </a:p>
          <a:p>
            <a:pPr marL="0" indent="0">
              <a:buNone/>
            </a:pPr>
            <a:endParaRPr lang="en-US" dirty="0"/>
          </a:p>
        </p:txBody>
      </p:sp>
      <p:pic>
        <p:nvPicPr>
          <p:cNvPr id="3" name="Picture 2">
            <a:extLst>
              <a:ext uri="{FF2B5EF4-FFF2-40B4-BE49-F238E27FC236}">
                <a16:creationId xmlns:a16="http://schemas.microsoft.com/office/drawing/2014/main" id="{DEB735D8-AA9B-4D44-8E97-9BA2E5C90157}"/>
              </a:ext>
            </a:extLst>
          </p:cNvPr>
          <p:cNvPicPr>
            <a:picLocks noChangeAspect="1"/>
          </p:cNvPicPr>
          <p:nvPr/>
        </p:nvPicPr>
        <p:blipFill>
          <a:blip r:embed="rId3"/>
          <a:stretch>
            <a:fillRect/>
          </a:stretch>
        </p:blipFill>
        <p:spPr>
          <a:xfrm>
            <a:off x="4643437" y="1059728"/>
            <a:ext cx="7172325" cy="4362450"/>
          </a:xfrm>
          <a:prstGeom prst="rect">
            <a:avLst/>
          </a:prstGeom>
        </p:spPr>
      </p:pic>
    </p:spTree>
    <p:extLst>
      <p:ext uri="{BB962C8B-B14F-4D97-AF65-F5344CB8AC3E}">
        <p14:creationId xmlns:p14="http://schemas.microsoft.com/office/powerpoint/2010/main" val="3814063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Current Result Using LSTM</a:t>
            </a:r>
          </a:p>
        </p:txBody>
      </p:sp>
      <p:sp>
        <p:nvSpPr>
          <p:cNvPr id="6" name="Content Placeholder 5"/>
          <p:cNvSpPr>
            <a:spLocks noGrp="1"/>
          </p:cNvSpPr>
          <p:nvPr>
            <p:ph idx="1"/>
          </p:nvPr>
        </p:nvSpPr>
        <p:spPr/>
        <p:txBody>
          <a:bodyPr/>
          <a:lstStyle/>
          <a:p>
            <a:endParaRPr lang="en-US" dirty="0"/>
          </a:p>
          <a:p>
            <a:r>
              <a:rPr lang="en-US" b="1" dirty="0">
                <a:solidFill>
                  <a:srgbClr val="FF0000"/>
                </a:solidFill>
              </a:rPr>
              <a:t>Data: 0.3 million records</a:t>
            </a:r>
          </a:p>
          <a:p>
            <a:r>
              <a:rPr lang="en-US" dirty="0"/>
              <a:t>Num of patients is 4596</a:t>
            </a:r>
          </a:p>
          <a:p>
            <a:r>
              <a:rPr lang="en-US" dirty="0"/>
              <a:t>Num of features is 26</a:t>
            </a:r>
          </a:p>
          <a:p>
            <a:r>
              <a:rPr lang="en-US" dirty="0"/>
              <a:t>Accuracy:  87.8%</a:t>
            </a:r>
          </a:p>
          <a:p>
            <a:r>
              <a:rPr lang="en-US" dirty="0">
                <a:solidFill>
                  <a:srgbClr val="0070C0"/>
                </a:solidFill>
              </a:rPr>
              <a:t>AUC =  0.891467</a:t>
            </a:r>
          </a:p>
          <a:p>
            <a:r>
              <a:rPr lang="en-US" dirty="0">
                <a:solidFill>
                  <a:srgbClr val="0070C0"/>
                </a:solidFill>
              </a:rPr>
              <a:t>AUPR =  0.720770</a:t>
            </a:r>
            <a:endParaRPr lang="en-US" b="0" i="0" dirty="0">
              <a:solidFill>
                <a:srgbClr val="0070C0"/>
              </a:solidFill>
              <a:effectLst/>
              <a:latin typeface="Slack-Lato"/>
            </a:endParaRPr>
          </a:p>
          <a:p>
            <a:endParaRPr lang="en-US" dirty="0"/>
          </a:p>
        </p:txBody>
      </p:sp>
      <p:pic>
        <p:nvPicPr>
          <p:cNvPr id="3" name="Picture 2">
            <a:extLst>
              <a:ext uri="{FF2B5EF4-FFF2-40B4-BE49-F238E27FC236}">
                <a16:creationId xmlns:a16="http://schemas.microsoft.com/office/drawing/2014/main" id="{ABC8CC86-72CE-4623-B73B-D8EBCC12D002}"/>
              </a:ext>
            </a:extLst>
          </p:cNvPr>
          <p:cNvPicPr>
            <a:picLocks noChangeAspect="1"/>
          </p:cNvPicPr>
          <p:nvPr/>
        </p:nvPicPr>
        <p:blipFill>
          <a:blip r:embed="rId3"/>
          <a:stretch>
            <a:fillRect/>
          </a:stretch>
        </p:blipFill>
        <p:spPr>
          <a:xfrm>
            <a:off x="6277046" y="502227"/>
            <a:ext cx="4760560" cy="2926773"/>
          </a:xfrm>
          <a:prstGeom prst="rect">
            <a:avLst/>
          </a:prstGeom>
        </p:spPr>
      </p:pic>
      <p:pic>
        <p:nvPicPr>
          <p:cNvPr id="7" name="Picture 6">
            <a:extLst>
              <a:ext uri="{FF2B5EF4-FFF2-40B4-BE49-F238E27FC236}">
                <a16:creationId xmlns:a16="http://schemas.microsoft.com/office/drawing/2014/main" id="{93529B48-A5D0-426B-B113-4E67410E5101}"/>
              </a:ext>
            </a:extLst>
          </p:cNvPr>
          <p:cNvPicPr>
            <a:picLocks noChangeAspect="1"/>
          </p:cNvPicPr>
          <p:nvPr/>
        </p:nvPicPr>
        <p:blipFill>
          <a:blip r:embed="rId4"/>
          <a:stretch>
            <a:fillRect/>
          </a:stretch>
        </p:blipFill>
        <p:spPr>
          <a:xfrm>
            <a:off x="6277046" y="3599384"/>
            <a:ext cx="4760560" cy="2946434"/>
          </a:xfrm>
          <a:prstGeom prst="rect">
            <a:avLst/>
          </a:prstGeom>
        </p:spPr>
      </p:pic>
    </p:spTree>
    <p:extLst>
      <p:ext uri="{BB962C8B-B14F-4D97-AF65-F5344CB8AC3E}">
        <p14:creationId xmlns:p14="http://schemas.microsoft.com/office/powerpoint/2010/main" val="1788183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Current Result Using GRU</a:t>
            </a:r>
          </a:p>
        </p:txBody>
      </p:sp>
      <p:sp>
        <p:nvSpPr>
          <p:cNvPr id="6" name="Content Placeholder 5"/>
          <p:cNvSpPr>
            <a:spLocks noGrp="1"/>
          </p:cNvSpPr>
          <p:nvPr>
            <p:ph idx="1"/>
          </p:nvPr>
        </p:nvSpPr>
        <p:spPr/>
        <p:txBody>
          <a:bodyPr/>
          <a:lstStyle/>
          <a:p>
            <a:endParaRPr lang="en-US" dirty="0"/>
          </a:p>
          <a:p>
            <a:r>
              <a:rPr lang="en-US" b="1" dirty="0">
                <a:solidFill>
                  <a:srgbClr val="FF0000"/>
                </a:solidFill>
              </a:rPr>
              <a:t>Data: 0.3 million r</a:t>
            </a:r>
            <a:r>
              <a:rPr lang="en-US" altLang="zh-CN" b="1" dirty="0">
                <a:solidFill>
                  <a:srgbClr val="FF0000"/>
                </a:solidFill>
              </a:rPr>
              <a:t>ecord</a:t>
            </a:r>
            <a:r>
              <a:rPr lang="en-US" b="1" dirty="0">
                <a:solidFill>
                  <a:srgbClr val="FF0000"/>
                </a:solidFill>
              </a:rPr>
              <a:t>s</a:t>
            </a:r>
          </a:p>
          <a:p>
            <a:r>
              <a:rPr lang="en-US" dirty="0"/>
              <a:t>Num of patients is </a:t>
            </a:r>
            <a:r>
              <a:rPr lang="en-US" altLang="zh-CN" dirty="0"/>
              <a:t>4596</a:t>
            </a:r>
            <a:endParaRPr lang="en-US" dirty="0"/>
          </a:p>
          <a:p>
            <a:r>
              <a:rPr lang="en-US" dirty="0"/>
              <a:t>Num of features is 26</a:t>
            </a:r>
          </a:p>
          <a:p>
            <a:r>
              <a:rPr lang="en-US" dirty="0"/>
              <a:t>Accuracy:  90.</a:t>
            </a:r>
            <a:r>
              <a:rPr lang="en-US" altLang="zh-CN" dirty="0"/>
              <a:t>4</a:t>
            </a:r>
            <a:r>
              <a:rPr lang="en-US" dirty="0"/>
              <a:t>%</a:t>
            </a:r>
          </a:p>
          <a:p>
            <a:r>
              <a:rPr lang="en-US" dirty="0">
                <a:solidFill>
                  <a:srgbClr val="0070C0"/>
                </a:solidFill>
              </a:rPr>
              <a:t>AUC =  0.868306</a:t>
            </a:r>
          </a:p>
          <a:p>
            <a:r>
              <a:rPr lang="en-US" dirty="0">
                <a:solidFill>
                  <a:srgbClr val="0070C0"/>
                </a:solidFill>
              </a:rPr>
              <a:t>AUPR =  0.694292</a:t>
            </a:r>
            <a:endParaRPr lang="en-US" b="0" i="0" dirty="0">
              <a:solidFill>
                <a:srgbClr val="0070C0"/>
              </a:solidFill>
              <a:effectLst/>
              <a:latin typeface="Slack-Lato"/>
            </a:endParaRPr>
          </a:p>
          <a:p>
            <a:endParaRPr lang="en-US" dirty="0"/>
          </a:p>
        </p:txBody>
      </p:sp>
      <p:pic>
        <p:nvPicPr>
          <p:cNvPr id="3" name="Picture 2">
            <a:extLst>
              <a:ext uri="{FF2B5EF4-FFF2-40B4-BE49-F238E27FC236}">
                <a16:creationId xmlns:a16="http://schemas.microsoft.com/office/drawing/2014/main" id="{BB4F78E7-7C76-4362-A580-28CFDD74CE41}"/>
              </a:ext>
            </a:extLst>
          </p:cNvPr>
          <p:cNvPicPr>
            <a:picLocks noChangeAspect="1"/>
          </p:cNvPicPr>
          <p:nvPr/>
        </p:nvPicPr>
        <p:blipFill>
          <a:blip r:embed="rId3"/>
          <a:stretch>
            <a:fillRect/>
          </a:stretch>
        </p:blipFill>
        <p:spPr>
          <a:xfrm>
            <a:off x="6152837" y="244353"/>
            <a:ext cx="4988229" cy="3184647"/>
          </a:xfrm>
          <a:prstGeom prst="rect">
            <a:avLst/>
          </a:prstGeom>
        </p:spPr>
      </p:pic>
      <p:pic>
        <p:nvPicPr>
          <p:cNvPr id="8" name="Picture 7">
            <a:extLst>
              <a:ext uri="{FF2B5EF4-FFF2-40B4-BE49-F238E27FC236}">
                <a16:creationId xmlns:a16="http://schemas.microsoft.com/office/drawing/2014/main" id="{644132EF-67C3-4839-AF1B-F3C4804C667F}"/>
              </a:ext>
            </a:extLst>
          </p:cNvPr>
          <p:cNvPicPr>
            <a:picLocks noChangeAspect="1"/>
          </p:cNvPicPr>
          <p:nvPr/>
        </p:nvPicPr>
        <p:blipFill>
          <a:blip r:embed="rId4"/>
          <a:stretch>
            <a:fillRect/>
          </a:stretch>
        </p:blipFill>
        <p:spPr>
          <a:xfrm>
            <a:off x="6096000" y="3334318"/>
            <a:ext cx="5045066" cy="3154796"/>
          </a:xfrm>
          <a:prstGeom prst="rect">
            <a:avLst/>
          </a:prstGeom>
        </p:spPr>
      </p:pic>
    </p:spTree>
    <p:extLst>
      <p:ext uri="{BB962C8B-B14F-4D97-AF65-F5344CB8AC3E}">
        <p14:creationId xmlns:p14="http://schemas.microsoft.com/office/powerpoint/2010/main" val="3736660629"/>
      </p:ext>
    </p:extLst>
  </p:cSld>
  <p:clrMapOvr>
    <a:masterClrMapping/>
  </p:clrMapOvr>
</p:sld>
</file>

<file path=ppt/theme/theme1.xml><?xml version="1.0" encoding="utf-8"?>
<a:theme xmlns:a="http://schemas.openxmlformats.org/drawingml/2006/main" name="Blank">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2141</TotalTime>
  <Words>746</Words>
  <Application>Microsoft Office PowerPoint</Application>
  <PresentationFormat>Widescreen</PresentationFormat>
  <Paragraphs>97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Slack-Lato</vt:lpstr>
      <vt:lpstr>Arial</vt:lpstr>
      <vt:lpstr>Calibri</vt:lpstr>
      <vt:lpstr>Cambria Math</vt:lpstr>
      <vt:lpstr>Blank</vt:lpstr>
      <vt:lpstr>USRDS Project  Xiaohan Cheng  Aug 4th , 2021</vt:lpstr>
      <vt:lpstr>Project Purpose </vt:lpstr>
      <vt:lpstr>Data description</vt:lpstr>
      <vt:lpstr>Data Preprocessing</vt:lpstr>
      <vt:lpstr>Data Preprocessing</vt:lpstr>
      <vt:lpstr>Current Result Using LSTM</vt:lpstr>
      <vt:lpstr>Current Result Using LSTM</vt:lpstr>
      <vt:lpstr>Current Result Using LSTM</vt:lpstr>
      <vt:lpstr>Current Result Using GRU</vt:lpstr>
      <vt:lpstr>Current Result Using GRU</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Subtitle</dc:title>
  <dc:creator>Shelley A. Rusincovitch</dc:creator>
  <cp:lastModifiedBy>Xiaohan Cheng</cp:lastModifiedBy>
  <cp:revision>87</cp:revision>
  <dcterms:created xsi:type="dcterms:W3CDTF">2018-09-19T10:12:32Z</dcterms:created>
  <dcterms:modified xsi:type="dcterms:W3CDTF">2021-08-04T10:43:01Z</dcterms:modified>
</cp:coreProperties>
</file>