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notesSlides/notesSlide3.xml" ContentType="application/vnd.openxmlformats-officedocument.presentationml.notesSlide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10"/>
  </p:notesMasterIdLst>
  <p:sldIdLst>
    <p:sldId id="256" r:id="rId4"/>
    <p:sldId id="257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 /><Relationship Id="rId12" Type="http://schemas.openxmlformats.org/officeDocument/2006/relationships/tableStyles" Target="tableStyles.xml" /><Relationship Id="rId13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ru-RU"/>
              <a:t>10/30/2013</a:t>
            </a:fld>
            <a:endParaRPr lang="ru-RU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Second level</a:t>
            </a:r>
            <a:endParaRPr/>
          </a:p>
          <a:p>
            <a:pPr lvl="2">
              <a:defRPr/>
            </a:pPr>
            <a:r>
              <a:rPr lang="ru-RU"/>
              <a:t>Third level</a:t>
            </a:r>
            <a:endParaRPr/>
          </a:p>
          <a:p>
            <a:pPr lvl="3">
              <a:defRPr/>
            </a:pPr>
            <a:r>
              <a:rPr lang="ru-RU"/>
              <a:t>Fourth level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ru-RU"/>
              <a:t>1</a:t>
            </a:fld>
            <a:endParaRPr lang="ru-RU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03C5643-A6BB-354D-1625-A67266856F61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BBA67E0-5650-99EC-2573-FDFAFBB41F8D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BD82106-2A8F-E8E7-452D-7D87A68F9C58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16DDD7F-3876-4A77-490E-E907787040DA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44B91B6-635D-45C0-0E44-CA63EA6A7765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Заголовок раздел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Два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ru-RU"/>
              <a:t>Click icon to add picture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Second level</a:t>
            </a:r>
            <a:endParaRPr/>
          </a:p>
          <a:p>
            <a:pPr lvl="2">
              <a:defRPr/>
            </a:pPr>
            <a:r>
              <a:rPr lang="ru-RU"/>
              <a:t>Third level</a:t>
            </a:r>
            <a:endParaRPr/>
          </a:p>
          <a:p>
            <a:pPr lvl="3">
              <a:defRPr/>
            </a:pPr>
            <a:r>
              <a:rPr lang="ru-RU"/>
              <a:t>Fourth level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Алгебраические</a:t>
            </a:r>
            <a:br>
              <a:rPr lang="ru-RU"/>
            </a:br>
            <a:r>
              <a:rPr lang="ru-RU"/>
              <a:t>кривые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 flipH="0" flipV="0">
            <a:off x="1523999" y="3602037"/>
            <a:ext cx="9144000" cy="1655761"/>
          </a:xfrm>
        </p:spPr>
        <p:txBody>
          <a:bodyPr/>
          <a:lstStyle/>
          <a:p>
            <a:pPr algn="l">
              <a:defRPr/>
            </a:pPr>
            <a:r>
              <a:rPr lang="ru-RU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Выполнил студент группы ММ/О ММТ-2021 НБ Ляховой Д.С.</a:t>
            </a:r>
            <a:endParaRPr lang="ru-RU" sz="24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algn="l">
              <a:defRPr/>
            </a:pPr>
            <a:r>
              <a:rPr lang="ru-RU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Научный руководитель кандидат физико-математических наук, доценткафедры фундаментальной математики Волочков А.А.</a:t>
            </a: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1880374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Введение</a:t>
            </a:r>
            <a:endParaRPr/>
          </a:p>
        </p:txBody>
      </p:sp>
      <p:sp>
        <p:nvSpPr>
          <p:cNvPr id="543923589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r>
              <a:rPr lang="ru-RU" sz="2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Цель</a:t>
            </a:r>
            <a:r>
              <a:rPr lang="ru-RU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работы </a:t>
            </a:r>
            <a:r>
              <a:rPr lang="ru-RU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—</a:t>
            </a:r>
            <a:r>
              <a:rPr lang="ru-RU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создать фундамент для инструментария, </a:t>
            </a:r>
            <a:r>
              <a:rPr lang="ru-RU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способного помогать и облегчать поиск решений различных систем уравнений, </a:t>
            </a:r>
            <a:r>
              <a:rPr lang="ru-RU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т. е. с элементами над разными множествами.</a:t>
            </a:r>
            <a:endParaRPr lang="ru-RU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40804518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Идеалы</a:t>
            </a:r>
            <a:endParaRPr/>
          </a:p>
        </p:txBody>
      </p:sp>
      <p:sp>
        <p:nvSpPr>
          <p:cNvPr id="422603582" name="Объект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/>
          <a:p>
            <a:pPr marL="0" indent="0">
              <a:buFont typeface="Arial"/>
              <a:buNone/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Идеалом кольца R называется произвольное подмно</a:t>
            </a:r>
            <a:r>
              <a:rPr lang="ru-RU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жество I ⊆ R такое, что</a:t>
            </a:r>
            <a:endParaRPr lang="ru-RU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1. I ≠ ∅;</a:t>
            </a:r>
            <a:endParaRPr lang="ru-RU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2. Если a, b ∈ I, то a + b ∈ I (замкнутость по сложению);</a:t>
            </a:r>
            <a:endParaRPr lang="ru-RU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3. Если a ∈ I, b ∈ R, то ab ∈ I (замкнутость по умножению на элементы </a:t>
            </a:r>
            <a:r>
              <a:rPr lang="ru-RU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кольца R).</a:t>
            </a:r>
            <a:endParaRPr lang="ru-RU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endParaRPr lang="ru-RU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Пример. Пусть R – кольцо. Подмножества R, {0} – идеалы кольца R. Та</a:t>
            </a:r>
            <a:r>
              <a:rPr lang="ru-RU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кие идеалы называются тривиальными. Идеал {0} называют нулевым, R – </a:t>
            </a:r>
            <a:r>
              <a:rPr lang="ru-RU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единичным.</a:t>
            </a:r>
            <a:endParaRPr lang="ru-RU" sz="2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24827441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Модули</a:t>
            </a:r>
            <a:endParaRPr/>
          </a:p>
        </p:txBody>
      </p:sp>
      <p:sp>
        <p:nvSpPr>
          <p:cNvPr id="66453708" name="Объект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Пусть R – кольцо. R-модуль состоит из множества M </a:t>
            </a:r>
            <a:r>
              <a:rPr lang="ru-RU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вместе с законом сложения M × M→ M , (a, b) ↦ a + b и законом умножения </a:t>
            </a:r>
            <a:r>
              <a:rPr lang="ru-RU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на скаляр α ∈ R R × M → M , (α, a) ↦ α ⋅ a такими, что для любых α, β ∈ R, </a:t>
            </a:r>
            <a:r>
              <a:rPr lang="ru-RU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a, b ∈ M :</a:t>
            </a:r>
            <a:endParaRPr lang="ru-RU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1. M – абелева группа по сложению;</a:t>
            </a:r>
            <a:endParaRPr lang="ru-RU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2. (α + β) ⋅ a = α ⋅ a + β ⋅ a и α ⋅ (a + b) = α ⋅ a + αb;</a:t>
            </a:r>
            <a:endParaRPr lang="ru-RU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3. (α ⋅ β) ⋅ a = α ⋅ (β ⋅ a)</a:t>
            </a:r>
            <a:endParaRPr lang="ru-RU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4. 1 ⋅ a = a для единичного элемента 1 ∈ R.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98427828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Спуск</a:t>
            </a:r>
            <a:endParaRPr/>
          </a:p>
        </p:txBody>
      </p:sp>
      <p:sp>
        <p:nvSpPr>
          <p:cNvPr id="1560758201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pic>
        <p:nvPicPr>
          <p:cNvPr id="2824937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984249" y="2813049"/>
            <a:ext cx="4733924" cy="2247899"/>
          </a:xfrm>
          <a:prstGeom prst="rect">
            <a:avLst/>
          </a:prstGeom>
        </p:spPr>
      </p:pic>
      <p:pic>
        <p:nvPicPr>
          <p:cNvPr id="290428059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6349999" y="2955924"/>
            <a:ext cx="4676774" cy="19621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6901845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Заключение</a:t>
            </a:r>
            <a:endParaRPr/>
          </a:p>
        </p:txBody>
      </p:sp>
      <p:sp>
        <p:nvSpPr>
          <p:cNvPr id="2133217281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Применить построенный аппарат можно для решения задач дифферен</a:t>
            </a:r>
            <a:r>
              <a:rPr lang="ru-RU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циальных уравнений, теории чисел и др.</a:t>
            </a:r>
            <a:endParaRPr lang="ru-RU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ONLYOFFICE/7.5.1.23</Application>
  <DocSecurity>0</DocSecurity>
  <PresentationFormat>Widescreen</PresentationFormat>
  <Paragraphs>0</Paragraphs>
  <Slides>6</Slides>
  <Notes>6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Theme 1</vt:lpstr>
      <vt:lpstr>Slide 1</vt:lpstr>
      <vt:lpstr>Slide 2</vt:lpstr>
      <vt:lpstr>Slide 3</vt:lpstr>
      <vt:lpstr>Slide 4</vt:lpstr>
      <vt:lpstr>Slide 5</vt:lpstr>
      <vt:lpstr>Slide 6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6</cp:revision>
  <dcterms:modified xsi:type="dcterms:W3CDTF">2023-12-06T09:55:03Z</dcterms:modified>
  <cp:category/>
  <cp:contentStatus/>
  <cp:version/>
</cp:coreProperties>
</file>