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sldIdLst>
    <p:sldId id="256" r:id="rId2"/>
    <p:sldId id="314" r:id="rId3"/>
    <p:sldId id="311" r:id="rId4"/>
    <p:sldId id="312" r:id="rId5"/>
    <p:sldId id="315" r:id="rId6"/>
    <p:sldId id="430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261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384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7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redis/setAndGet2?name=db&amp;value=redi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36" y="1020305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69925" y="1144270"/>
            <a:ext cx="1070546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 本书主要以Intellij IDEA进行实验，把springbootDemo.zip进行解压缩到本地硬盘，然后使用Intellij IDEA导入工程，File-&gt; open -&gt; 选择springbootDemo在本地硬盘路径，如果是第一次配置 Spring Boot 的话可能需要等待一会儿 IDEA 下载相应的依赖包，默认创建好的项目结构如下图所示。本案例文件名为”Redis\Chapter08\springbootDemo”</a:t>
            </a:r>
          </a:p>
        </p:txBody>
      </p:sp>
      <p:pic>
        <p:nvPicPr>
          <p:cNvPr id="31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15" y="2764473"/>
            <a:ext cx="4413250" cy="22650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06415" y="2466340"/>
            <a:ext cx="590867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 springbootDemo的项目结构很清晰，相比Java EE项目少了很多配置文件，默认生成的文件主要有4个。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1  SpringbootDemoApplication.java ： 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一个带有 main() 方法的类，用于启动应用程序。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2  SpringbootDemoApplicationTests.java：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一个空的 Junit 测试类，它加载了一个使用。 Spring Boot 字典配置功能的 Spring 应用程序上下文。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3  application.properties：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一个空的 properties 文件，可以根据需要添加配置属性。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4  pom.xml：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Maven 构建项目的说明文件。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25" y="1112520"/>
            <a:ext cx="1066038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传统基于Java Web应用需要配置 web.xml,讲web应用打成war包放入应用服务器(Tomcat,Weblogic等)中运行。如果基于Spring Boot开发为服务，将变得简单，只需要在pom.xml中引入spring-boot-starter-web 开发依赖模块  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" y="2034540"/>
            <a:ext cx="5419725" cy="704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77595" y="2860675"/>
            <a:ext cx="738822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pom.xml文件中默认有两个模块：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1  spring-boot-starter：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核心模块，包括自动配置支持、日志和YAML；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2  spring-boot-starter-test：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测试模块，包括JUnit、Hamcrest、Mockito。</a:t>
            </a:r>
          </a:p>
        </p:txBody>
      </p:sp>
      <p:sp>
        <p:nvSpPr>
          <p:cNvPr id="5" name="矩形 4"/>
          <p:cNvSpPr/>
          <p:nvPr/>
        </p:nvSpPr>
        <p:spPr>
          <a:xfrm>
            <a:off x="669925" y="3903980"/>
            <a:ext cx="102006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本案例使用”SpringbootDemoApplication.java”，SpringbootDemoApplication是Spring Boot项目的入口类，它的关键源代码如下：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" y="4549140"/>
            <a:ext cx="5410200" cy="11906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97320" y="4441507"/>
            <a:ext cx="508000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其中，@SpringBootApplication注解是SpringBoot启动项目时需要加上的。需要说明的是SpringbootDemoApplication是整个Spring Boot应用启动的初始点，因此如果在应用启动格式需要进行某些资源初始化处理，那么最好都在该类完成。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69925" y="1025525"/>
            <a:ext cx="108388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双击SpringbootDemoApplication，在代码区域鼠标右键运行“Run ‘SpringbootDemoApplic…’” 启动Spring Boot应用，如下图所示。</a:t>
            </a:r>
          </a:p>
        </p:txBody>
      </p:sp>
      <p:pic>
        <p:nvPicPr>
          <p:cNvPr id="115" name="图片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670685"/>
            <a:ext cx="5274310" cy="23317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47740" y="3933825"/>
            <a:ext cx="457581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我们可以看到后台日志在IDEA的控制台打印出如下内容。</a:t>
            </a:r>
          </a:p>
        </p:txBody>
      </p:sp>
      <p:pic>
        <p:nvPicPr>
          <p:cNvPr id="103" name="图片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40" y="4578668"/>
            <a:ext cx="5274310" cy="14204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25" y="1067435"/>
            <a:ext cx="107384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从上图的输出可以看出 Tomcat服务器 默认开启了8080端口，要访问这个应用提供的服务，可以在浏览器的地址栏中输入 http://localhost:8080/ ,我们在项目中没有手动的去配置 Tomcat 服务器，是因为Spring Boot 内置了Tomcat服务器。</a:t>
            </a:r>
          </a:p>
        </p:txBody>
      </p:sp>
      <p:sp>
        <p:nvSpPr>
          <p:cNvPr id="3" name="矩形 2"/>
          <p:cNvSpPr/>
          <p:nvPr/>
        </p:nvSpPr>
        <p:spPr>
          <a:xfrm>
            <a:off x="669925" y="1989455"/>
            <a:ext cx="107384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如果要把应用部署到服务器上，还需要对项目进行发布，通过Maven的”mvn package”命令对整个Spring Boot 项目进行项目编译，单元测试和打包，然后运行打包后的jar文件。我们切换到项目所在的目录然后运行”mvn package”命令，如下图所示。</a:t>
            </a:r>
          </a:p>
        </p:txBody>
      </p:sp>
      <p:pic>
        <p:nvPicPr>
          <p:cNvPr id="136" name="图片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18" y="2911158"/>
            <a:ext cx="4980305" cy="24898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69925" y="1103630"/>
            <a:ext cx="108400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打包成功后，在工程的target目录中会生成jar文件springbootDemo-0.0.1-SNAPSHOT.jar，如下图所示。</a:t>
            </a:r>
          </a:p>
        </p:txBody>
      </p:sp>
      <p:pic>
        <p:nvPicPr>
          <p:cNvPr id="138" name="图片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471613"/>
            <a:ext cx="5274310" cy="18484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9925" y="3479800"/>
            <a:ext cx="106711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在命令行窗口切换到项目的target目录中，运行如下命令就可以启动应用，这样应用就发布成功了。启动的效果如下图所示。</a:t>
            </a:r>
          </a:p>
        </p:txBody>
      </p:sp>
      <p:pic>
        <p:nvPicPr>
          <p:cNvPr id="125" name="图片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4284028"/>
            <a:ext cx="5274310" cy="1260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21205" y="5544820"/>
            <a:ext cx="285051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400" b="0">
                <a:ea typeface="宋体" panose="02010600030101010101" pitchFamily="2" charset="-122"/>
              </a:rPr>
              <a:t>通过命令行启动</a:t>
            </a:r>
            <a:r>
              <a:rPr lang="en-US" sz="1400" b="0">
                <a:latin typeface="Calibri" panose="020F0502020204030204" charset="0"/>
                <a:ea typeface="宋体" panose="02010600030101010101" pitchFamily="2" charset="-122"/>
              </a:rPr>
              <a:t>SpringBoot</a:t>
            </a:r>
            <a:r>
              <a:rPr lang="zh-CN" sz="1400" b="0">
                <a:ea typeface="宋体" panose="02010600030101010101" pitchFamily="2" charset="-122"/>
              </a:rPr>
              <a:t>应用</a:t>
            </a:r>
            <a:endParaRPr lang="zh-CN" altLang="en-US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25" y="1064260"/>
            <a:ext cx="30289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Spring Boot结合Redis实战</a:t>
            </a:r>
          </a:p>
        </p:txBody>
      </p:sp>
      <p:sp>
        <p:nvSpPr>
          <p:cNvPr id="3" name="矩形 2"/>
          <p:cNvSpPr/>
          <p:nvPr/>
        </p:nvSpPr>
        <p:spPr>
          <a:xfrm>
            <a:off x="669925" y="1432560"/>
            <a:ext cx="999871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上一节讲了Spring Boot基本框架的搭建，本节讲解Spring Boot结合Redis的基础使用，内容如下。</a:t>
            </a:r>
          </a:p>
        </p:txBody>
      </p:sp>
      <p:sp>
        <p:nvSpPr>
          <p:cNvPr id="6" name="矩形 5"/>
          <p:cNvSpPr/>
          <p:nvPr/>
        </p:nvSpPr>
        <p:spPr>
          <a:xfrm>
            <a:off x="669925" y="1800860"/>
            <a:ext cx="45421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首先，在Maven项目中引入pom.xml依赖。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0" y="2169160"/>
            <a:ext cx="5400675" cy="7048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9925" y="2874010"/>
            <a:ext cx="723138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Jedis封装了Spring Boot 与Redis的连接工具。	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其次，编写RedisTemplate类对象，设置redisConnectFactory参数。本案例使用” RedisConfig.java”，内容如下。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0" y="3796030"/>
            <a:ext cx="543877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69925" y="1104265"/>
            <a:ext cx="86436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@Configuration 指明当前类是一个配置类，就是来代替当前的Spring配置文件。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编写控制器类RedisController.java。本案例使用”RedisController.java”，内容如下。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749425"/>
            <a:ext cx="5391150" cy="704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454275"/>
            <a:ext cx="5429250" cy="26289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391275" y="2345055"/>
            <a:ext cx="5247640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@Resource注解默认按照名称进行装配，名称可以通过name属性进行指定，如果没有指定name属性，当注解写在字段上时，默认取字段名按照名称进行查找。在RedisController类中引入一个bean命名为RedisTemplate。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25" y="1137920"/>
            <a:ext cx="107276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再次，引入配置文件 application.properties，在springbootDemo\src\main\resources新建配置文件 application.properties内容如下。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783080"/>
            <a:ext cx="2619375" cy="19526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9925" y="3841750"/>
            <a:ext cx="1088390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最后，启动SpringbootDemoApplication.java。访问控制器RedisController对外提供的服务。在浏览器中访问http://127.0.0.1:8080/redis/setAndGet?name=username&amp;value=xinping ，访问这个请求地址后把username作为key，xinping作为value保存在Redis中，并把这个key-value作为结果返回到前台页面，返回的结果是JSON格式的数据，如下所示。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5040630"/>
            <a:ext cx="2428875" cy="561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9925" y="5690870"/>
            <a:ext cx="513524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在浏览器中访问这个请求后的结果如下图所示。</a:t>
            </a:r>
          </a:p>
        </p:txBody>
      </p:sp>
      <p:pic>
        <p:nvPicPr>
          <p:cNvPr id="148" name="图片 1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6059170"/>
            <a:ext cx="5274310" cy="6540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17615" y="5276850"/>
            <a:ext cx="50800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从以上结果可以看出username作为key, xinping作为value，已经以key-value（键值存储）的形式存入Redis了。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RedisTemplate API详解</a:t>
            </a:r>
          </a:p>
        </p:txBody>
      </p:sp>
      <p:sp>
        <p:nvSpPr>
          <p:cNvPr id="100" name="矩形 99"/>
          <p:cNvSpPr/>
          <p:nvPr/>
        </p:nvSpPr>
        <p:spPr>
          <a:xfrm>
            <a:off x="669925" y="1165860"/>
            <a:ext cx="1073848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Redis有5种不同的数据结构类型，这5种数据结构类型分别为String（字符串）、List（列表）、Set（集合）、Hash（散列）和 Zset（有序集合）。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Spring封装了RedisTemplate对象，来进行对5种数据结构操作，它支持所有的Redis原生的API。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1  redisTemplate.opsForValue(); 操作字符串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2  redisTemplate.opsForHash(); 操作hash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3  redisTemplate.opsForList();  操作list	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4  redisTemplate.opsForSet();  操作set	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5  redisTemplate.opsForZSet(); 操作有序set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6723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RedisTemplate API详解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1078865"/>
            <a:ext cx="1068197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编写RedisService类，通过注解的方式调用RedisTemplate类对象，来操作Redis的5种基本数据类型，在RedisService类上面使用了@Service注解用于标注业务层，RedisService类自动注入到Spring容器中。本案例使用”RedisService.java”，内容如下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55" y="2028825"/>
            <a:ext cx="5419725" cy="2800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9925" y="4857115"/>
            <a:ext cx="874395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然后就可以在RedisService类里添加具体操作Redis的业务逻辑了，对Redis的5种基本数据类型的添加和获取操作进行了封装，在本节将详细介绍。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推荐教材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51235" y="1114767"/>
            <a:ext cx="7017023" cy="315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FF"/>
                </a:solidFill>
              </a:rPr>
              <a:t>《</a:t>
            </a:r>
            <a:r>
              <a:rPr lang="en-US" altLang="zh-CN" sz="2800" dirty="0" err="1">
                <a:solidFill>
                  <a:srgbClr val="0000FF"/>
                </a:solidFill>
              </a:rPr>
              <a:t>Redis</a:t>
            </a:r>
            <a:r>
              <a:rPr lang="en-US" altLang="zh-CN" sz="2800" dirty="0">
                <a:solidFill>
                  <a:srgbClr val="0000FF"/>
                </a:solidFill>
              </a:rPr>
              <a:t> 6 </a:t>
            </a:r>
            <a:r>
              <a:rPr lang="zh-CN" altLang="en-US" sz="2800" dirty="0">
                <a:solidFill>
                  <a:srgbClr val="0000FF"/>
                </a:solidFill>
              </a:rPr>
              <a:t>开发与</a:t>
            </a:r>
            <a:r>
              <a:rPr lang="zh-CN" altLang="en-US" sz="2800" dirty="0" smtClean="0">
                <a:solidFill>
                  <a:srgbClr val="0000FF"/>
                </a:solidFill>
              </a:rPr>
              <a:t>实战 》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作者</a:t>
            </a:r>
            <a:r>
              <a:rPr lang="zh-CN" altLang="en-US" sz="2400" dirty="0" smtClean="0"/>
              <a:t>：张云河</a:t>
            </a:r>
            <a:r>
              <a:rPr lang="zh-CN" altLang="en-US" sz="2400" dirty="0" smtClean="0">
                <a:sym typeface="+mn-ea"/>
              </a:rPr>
              <a:t>、王硕</a:t>
            </a:r>
            <a:endParaRPr lang="zh-CN" altLang="en-US" sz="2400" dirty="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出版：人民邮电出版社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配套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+mn-ea"/>
              </a:rPr>
              <a:t>PPT+</a:t>
            </a:r>
            <a:r>
              <a:rPr lang="zh-CN" altLang="en-US" sz="2400" dirty="0">
                <a:sym typeface="+mn-ea"/>
              </a:rPr>
              <a:t>实验指导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特点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覆盖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sz="2400" dirty="0" smtClean="0">
                <a:solidFill>
                  <a:srgbClr val="FF0000"/>
                </a:solidFill>
              </a:rPr>
              <a:t> 6</a:t>
            </a:r>
            <a:r>
              <a:rPr lang="zh-CN" altLang="en-US" sz="2400" dirty="0" smtClean="0">
                <a:solidFill>
                  <a:srgbClr val="FF0000"/>
                </a:solidFill>
              </a:rPr>
              <a:t>版本的绝大部分核心特性</a:t>
            </a:r>
            <a:r>
              <a:rPr lang="zh-CN" altLang="en-US" sz="2400" dirty="0" smtClean="0"/>
              <a:t>，面向初学者的行文分格，加上大量的辅助图片等</a:t>
            </a:r>
            <a:r>
              <a:rPr lang="zh-CN" altLang="en-US" sz="2400" dirty="0"/>
              <a:t>。</a:t>
            </a:r>
          </a:p>
        </p:txBody>
      </p:sp>
      <p:sp>
        <p:nvSpPr>
          <p:cNvPr id="12" name="任意多边形: 形状 11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762491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RedisTemplate API详解</a:t>
            </a:r>
          </a:p>
        </p:txBody>
      </p:sp>
      <p:sp>
        <p:nvSpPr>
          <p:cNvPr id="100" name="矩形 99"/>
          <p:cNvSpPr/>
          <p:nvPr/>
        </p:nvSpPr>
        <p:spPr>
          <a:xfrm>
            <a:off x="669925" y="1184910"/>
            <a:ext cx="28174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写入和读取缓存</a:t>
            </a:r>
          </a:p>
        </p:txBody>
      </p:sp>
      <p:sp>
        <p:nvSpPr>
          <p:cNvPr id="5" name="矩形 4"/>
          <p:cNvSpPr/>
          <p:nvPr/>
        </p:nvSpPr>
        <p:spPr>
          <a:xfrm>
            <a:off x="669925" y="1706880"/>
            <a:ext cx="54381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在RedisService类里封装写入Reids缓存的业务逻辑。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" y="2075180"/>
            <a:ext cx="5419725" cy="1647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5" y="3723005"/>
            <a:ext cx="5410200" cy="4000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47485" y="1123315"/>
            <a:ext cx="519239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其中封装写入Redis缓存设置时效时间的业务逻辑的具体内容如下。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485" y="1768475"/>
            <a:ext cx="5448300" cy="21717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47485" y="3940175"/>
            <a:ext cx="52705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其中封装批量删除对应的value的业务逻辑的具体内容如下。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485" y="4512945"/>
            <a:ext cx="54292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RedisTemplate API详解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1083945"/>
            <a:ext cx="561848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其中封装删除对应的value的业务逻辑的具体内容如下。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452245"/>
            <a:ext cx="5410200" cy="8667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9925" y="2319020"/>
            <a:ext cx="710819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其中封装判断缓存中是否有对应的value的业务逻辑的具体内容如下。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687320"/>
            <a:ext cx="5438775" cy="5619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69925" y="3249295"/>
            <a:ext cx="51022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其中封装读取缓存的业务逻辑的具体内容如下。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3617595"/>
            <a:ext cx="5400675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RedisTemplate API详解</a:t>
            </a:r>
          </a:p>
        </p:txBody>
      </p:sp>
      <p:sp>
        <p:nvSpPr>
          <p:cNvPr id="100" name="矩形 99"/>
          <p:cNvSpPr/>
          <p:nvPr/>
        </p:nvSpPr>
        <p:spPr>
          <a:xfrm>
            <a:off x="356235" y="1196340"/>
            <a:ext cx="35452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添加和获取哈希数据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356235" y="1718310"/>
            <a:ext cx="53943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在RedisService类里封装添加哈希数据的业务逻辑。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2086610"/>
            <a:ext cx="5429250" cy="857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4340" y="3312160"/>
            <a:ext cx="537083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其中封装获取哈希数据的业务逻辑的具体内容如下。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3680460"/>
            <a:ext cx="5429250" cy="8572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56655" y="1196340"/>
            <a:ext cx="35452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添加和获取列表数据</a:t>
            </a:r>
          </a:p>
        </p:txBody>
      </p:sp>
      <p:sp>
        <p:nvSpPr>
          <p:cNvPr id="9" name="矩形 8"/>
          <p:cNvSpPr/>
          <p:nvPr/>
        </p:nvSpPr>
        <p:spPr>
          <a:xfrm>
            <a:off x="6256655" y="1718310"/>
            <a:ext cx="532638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在RedisService类里封装添加列表数据的业务逻辑。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655" y="2162810"/>
            <a:ext cx="5429250" cy="7048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207125" y="3312160"/>
            <a:ext cx="552831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其中封装获取列表数据的业务逻辑的具体内容如下。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185" y="3680460"/>
            <a:ext cx="542925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RedisTemplate API详解</a:t>
            </a:r>
          </a:p>
        </p:txBody>
      </p:sp>
      <p:sp>
        <p:nvSpPr>
          <p:cNvPr id="2" name="矩形 1"/>
          <p:cNvSpPr/>
          <p:nvPr/>
        </p:nvSpPr>
        <p:spPr>
          <a:xfrm>
            <a:off x="440690" y="1083945"/>
            <a:ext cx="34778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dirty="0">
                <a:sym typeface="+mn-ea"/>
              </a:rPr>
              <a:t>添加和获取集合数据</a:t>
            </a:r>
          </a:p>
        </p:txBody>
      </p:sp>
      <p:sp>
        <p:nvSpPr>
          <p:cNvPr id="3" name="矩形 2"/>
          <p:cNvSpPr/>
          <p:nvPr/>
        </p:nvSpPr>
        <p:spPr>
          <a:xfrm>
            <a:off x="440690" y="1605915"/>
            <a:ext cx="532638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在RedisService类里封装添加集合数据的业务逻辑。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" y="1974215"/>
            <a:ext cx="5419725" cy="7048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0690" y="2979420"/>
            <a:ext cx="52470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其中封装获取集合数据的业务逻辑的具体内容如下。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" y="3347720"/>
            <a:ext cx="5400675" cy="6953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649085" y="1083945"/>
            <a:ext cx="41059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dirty="0">
                <a:sym typeface="+mn-ea"/>
              </a:rPr>
              <a:t>添加和获取有序集合数据</a:t>
            </a:r>
          </a:p>
        </p:txBody>
      </p:sp>
      <p:sp>
        <p:nvSpPr>
          <p:cNvPr id="17" name="矩形 16"/>
          <p:cNvSpPr/>
          <p:nvPr/>
        </p:nvSpPr>
        <p:spPr>
          <a:xfrm>
            <a:off x="6458585" y="1605915"/>
            <a:ext cx="51816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在RedisService类里封装添加有序集合业务逻辑。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585" y="1974215"/>
            <a:ext cx="5410200" cy="6953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372860" y="3037840"/>
            <a:ext cx="58191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其中封装获取有序集合数据的业务逻辑的具体内容如下。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585" y="3406140"/>
            <a:ext cx="54292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RedisTemplate API详解</a:t>
            </a:r>
          </a:p>
        </p:txBody>
      </p:sp>
      <p:sp>
        <p:nvSpPr>
          <p:cNvPr id="2" name="矩形 1"/>
          <p:cNvSpPr/>
          <p:nvPr/>
        </p:nvSpPr>
        <p:spPr>
          <a:xfrm>
            <a:off x="440690" y="1083945"/>
            <a:ext cx="206629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dirty="0">
                <a:sym typeface="+mn-ea"/>
              </a:rPr>
              <a:t>优化控制器</a:t>
            </a:r>
          </a:p>
        </p:txBody>
      </p:sp>
      <p:sp>
        <p:nvSpPr>
          <p:cNvPr id="100" name="矩形 99"/>
          <p:cNvSpPr/>
          <p:nvPr/>
        </p:nvSpPr>
        <p:spPr>
          <a:xfrm>
            <a:off x="440690" y="1605915"/>
            <a:ext cx="44735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封装好RedisService业务类后就可以对控制器RedisController进行优化了，如下所示。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5" y="2371725"/>
            <a:ext cx="3498215" cy="42849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7660" y="1172845"/>
            <a:ext cx="556133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然后启动SpringbootDemoApplication.java应用类，通过service.get()方法获得Redis缓存中的数据，访问</a:t>
            </a:r>
            <a:r>
              <a:rPr lang="en-US" altLang="zh-CN" dirty="0">
                <a:solidFill>
                  <a:srgbClr val="002060"/>
                </a:solidFill>
                <a:sym typeface="+mn-ea"/>
                <a:hlinkClick r:id="rId3"/>
              </a:rPr>
              <a:t>http://127.0.0.1:8080/redis/setAndGet2?name=db&amp;value=redis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 ，返回消息为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205" y="2371725"/>
            <a:ext cx="1762125" cy="552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31205" y="3022600"/>
            <a:ext cx="135826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如下图所示</a:t>
            </a:r>
          </a:p>
        </p:txBody>
      </p:sp>
      <p:pic>
        <p:nvPicPr>
          <p:cNvPr id="11293" name="图片 112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435" y="3489325"/>
            <a:ext cx="5097780" cy="6096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07660" y="4789170"/>
            <a:ext cx="50800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本节使用RedisService类使用RedisTemplate API操作5种基本数据类型，对5种基本数据类型的操作进行了封装。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</a:p>
        </p:txBody>
      </p:sp>
      <p:sp>
        <p:nvSpPr>
          <p:cNvPr id="100" name="矩形 99"/>
          <p:cNvSpPr/>
          <p:nvPr/>
        </p:nvSpPr>
        <p:spPr>
          <a:xfrm>
            <a:off x="473710" y="1079500"/>
            <a:ext cx="11040110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传统Session的问题，在于Session是由Web容器管理的，即一个session只保存在一台机器上，适合于单体应用，随着架构的演练，不断的向微服务分布式集群演进，传统的Session在集群环境下就不能正常工作了。比如：现在有3台Web服务器，客户端访问服务器通过负载均衡Nginx负载到某一台服务器上，用户此次的数据就保存到这台服务器的Web容器中了，当用户下次请求如果被负载到其它机器上，那么就拿不到之前保存的数据了。</a:t>
            </a:r>
          </a:p>
        </p:txBody>
      </p:sp>
      <p:sp>
        <p:nvSpPr>
          <p:cNvPr id="5" name="矩形 4"/>
          <p:cNvSpPr/>
          <p:nvPr/>
        </p:nvSpPr>
        <p:spPr>
          <a:xfrm>
            <a:off x="473710" y="3427730"/>
            <a:ext cx="1103947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这时候就需要整个服务器集群共享同一个Session。为了解决所有服务器共享一套Session，那么Session就不能单独保存在自己的Web容器中，而是保存在一个公共的会话仓库(Session Repository)中，所有服务器都访问同一个仓库，这样所有服务器的状态都一致了。Spring Session支持的仓库有Reids、MongoDB、JDBC，本章例子使用Redis作为Spring Session的仓库。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1134110"/>
            <a:ext cx="1067117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Spring Session有以下优点。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1  Spring Session是基于servlet规范实现的一套Session管理框架。Spring Session主要解决了分布式场景下Session的共享问题。Spring Session最核心的类是SessionRepositoryFilter过滤器，用于包装用户的请求和响应。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2  可在程序中直接替换掉HttpSession，而无需修改一行代码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3  可以很方便的与Spring Security集成，增加诸如findSessionsByUserName，rememberMe，限制同一个账号可以同时在线的Session数（如设置成1，即可达到把前一次登录顶掉的效果）等等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1134110"/>
            <a:ext cx="260350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配置Spring Boot项目</a:t>
            </a:r>
          </a:p>
        </p:txBody>
      </p:sp>
      <p:sp>
        <p:nvSpPr>
          <p:cNvPr id="100" name="矩形 99"/>
          <p:cNvSpPr/>
          <p:nvPr/>
        </p:nvSpPr>
        <p:spPr>
          <a:xfrm>
            <a:off x="669925" y="1619250"/>
            <a:ext cx="101441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在https://start.spring.io/中创建一个Spring Boot项目SpringSessionDemo，使用IDEA导入项目。本案例文件名为”Redis\Chapter08\SpringSessionDemo”，内容如下。</a:t>
            </a:r>
          </a:p>
        </p:txBody>
      </p:sp>
      <p:sp>
        <p:nvSpPr>
          <p:cNvPr id="3" name="矩形 2"/>
          <p:cNvSpPr/>
          <p:nvPr/>
        </p:nvSpPr>
        <p:spPr>
          <a:xfrm>
            <a:off x="669925" y="2272030"/>
            <a:ext cx="58642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然后在Maven项目的pom.xml文件里引入必要的依赖包。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" y="2717165"/>
            <a:ext cx="5419725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</a:p>
        </p:txBody>
      </p:sp>
      <p:sp>
        <p:nvSpPr>
          <p:cNvPr id="5" name="矩形 4"/>
          <p:cNvSpPr/>
          <p:nvPr/>
        </p:nvSpPr>
        <p:spPr>
          <a:xfrm>
            <a:off x="669925" y="1129030"/>
            <a:ext cx="65601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新建Spring Boot的配置文件application.properties，内容如下。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609090"/>
            <a:ext cx="2857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1078230"/>
            <a:ext cx="260350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创建配置类和控制器</a:t>
            </a:r>
          </a:p>
        </p:txBody>
      </p:sp>
      <p:sp>
        <p:nvSpPr>
          <p:cNvPr id="100" name="矩形 99"/>
          <p:cNvSpPr/>
          <p:nvPr/>
        </p:nvSpPr>
        <p:spPr>
          <a:xfrm>
            <a:off x="669925" y="1631315"/>
            <a:ext cx="1067181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新建配置类RedisHttpSessionConfiguration.java ，本案例使用” RedisHttpSessionConfiguration.java”，内容如下。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5" y="2327275"/>
            <a:ext cx="5429250" cy="21812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70255" y="4559300"/>
            <a:ext cx="106489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配置类RedisSessionConfig使用@Configuration注解表明这是一个配置类。在这个类也添加注解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@EnableRedisHttpSession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，表示开启Redis的Session管理。如果需要设置会话失效时间可以使用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@EnableRedisHttpSession(maxInactiveIntervalInSeconds = 60)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表示在60秒后会话失效。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sz="4800">
                <a:sym typeface="+mn-ea"/>
              </a:rPr>
              <a:t>第</a:t>
            </a:r>
            <a:r>
              <a:rPr lang="zh-CN" sz="4800">
                <a:sym typeface="+mn-ea"/>
              </a:rPr>
              <a:t>七</a:t>
            </a:r>
            <a:r>
              <a:rPr sz="4800">
                <a:sym typeface="+mn-ea"/>
              </a:rPr>
              <a:t>章 </a:t>
            </a:r>
            <a:br>
              <a:rPr sz="4800">
                <a:sym typeface="+mn-ea"/>
              </a:rPr>
            </a:br>
            <a:r>
              <a:rPr sz="4800" smtClean="0">
                <a:latin typeface="微软雅黑 (正文)"/>
                <a:sym typeface="+mn-ea"/>
              </a:rPr>
              <a:t>Spring Boot</a:t>
            </a:r>
            <a:br>
              <a:rPr sz="4800" smtClean="0">
                <a:latin typeface="微软雅黑 (正文)"/>
                <a:sym typeface="+mn-ea"/>
              </a:rPr>
            </a:br>
            <a:r>
              <a:rPr sz="4800" smtClean="0">
                <a:latin typeface="微软雅黑 (正文)"/>
                <a:sym typeface="+mn-ea"/>
              </a:rPr>
              <a:t>与Redis整合与应用</a:t>
            </a:r>
            <a:r>
              <a:rPr lang="zh-CN" altLang="en-US" sz="4800" b="0" dirty="0" smtClean="0">
                <a:solidFill>
                  <a:srgbClr val="000000"/>
                </a:solidFill>
                <a:latin typeface="微软雅黑 (正文)"/>
                <a:ea typeface="华文楷体" panose="02010600040101010101" charset="-122"/>
                <a:cs typeface="华文楷体" panose="02010600040101010101" charset="-122"/>
              </a:rPr>
              <a:t/>
            </a:r>
            <a:br>
              <a:rPr lang="zh-CN" altLang="en-US" sz="4800" b="0" dirty="0" smtClean="0">
                <a:solidFill>
                  <a:srgbClr val="000000"/>
                </a:solidFill>
                <a:latin typeface="微软雅黑 (正文)"/>
                <a:ea typeface="华文楷体" panose="02010600040101010101" charset="-122"/>
                <a:cs typeface="华文楷体" panose="02010600040101010101" charset="-122"/>
              </a:rPr>
            </a:br>
            <a:endParaRPr sz="4800">
              <a:sym typeface="+mn-ea"/>
            </a:endParaRPr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28773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17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r>
              <a:rPr lang="zh-CN" altLang="en-US" b="1" dirty="0" smtClean="0">
                <a:solidFill>
                  <a:schemeClr val="tx1"/>
                </a:solidFill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</a:rPr>
              <a:t>主审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44" y="799845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</a:p>
        </p:txBody>
      </p:sp>
      <p:sp>
        <p:nvSpPr>
          <p:cNvPr id="5" name="矩形 4"/>
          <p:cNvSpPr/>
          <p:nvPr/>
        </p:nvSpPr>
        <p:spPr>
          <a:xfrm>
            <a:off x="669925" y="1103630"/>
            <a:ext cx="110413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新建用户类User.java，用户类只有两个属性username和password，保存登录的用户的用户名和密码。本案例使用”User.java”，内容如下。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" y="1748790"/>
            <a:ext cx="4473575" cy="43014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75350" y="1748790"/>
            <a:ext cx="573659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新建控制器类SessionController.java，在这个类中定义了2个方法，login方法用于登录验证，当输入username等于”xinping”，password等于”123”，认为用户登录成功，在session中保存用户信息。get方法用于从session中获取用户信息。本案例使用”SessionController.java”，内容如下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05" y="3570605"/>
            <a:ext cx="5448300" cy="1800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58000" y="543941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/>
              <a:t>接下一页</a:t>
            </a:r>
            <a:r>
              <a:rPr lang="en-US" altLang="zh-CN"/>
              <a:t>……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895475"/>
            <a:ext cx="5429250" cy="3829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70" y="2305050"/>
            <a:ext cx="5400675" cy="3009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7085" y="125984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/>
              <a:t>接上一页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</a:p>
        </p:txBody>
      </p:sp>
      <p:sp>
        <p:nvSpPr>
          <p:cNvPr id="100" name="矩形 99"/>
          <p:cNvSpPr/>
          <p:nvPr/>
        </p:nvSpPr>
        <p:spPr>
          <a:xfrm>
            <a:off x="669925" y="1097915"/>
            <a:ext cx="202120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编译和部署项目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1651000"/>
            <a:ext cx="73101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启动项目，运行SpringSessionDemoApplication.java。进入到SpringSessionDemo项目所在目录。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2296160"/>
            <a:ext cx="4029075" cy="2000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9925" y="2596515"/>
            <a:ext cx="789178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使用Maven的”mvn clean package”命令将SpringSessionDemo项目打成jar包。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" y="3005455"/>
            <a:ext cx="4610100" cy="2190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9925" y="3265170"/>
            <a:ext cx="82626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在SpringSessionDemo\target目录下获得编译好的压缩包 SpringSessionDemo-0.0.1-SNAPSHOT.jar，如下图所示。</a:t>
            </a:r>
          </a:p>
        </p:txBody>
      </p:sp>
      <p:pic>
        <p:nvPicPr>
          <p:cNvPr id="263" name="图片 2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05" y="3933825"/>
            <a:ext cx="5274310" cy="16992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8.3Spring Boot集成 Spring Session</a:t>
            </a:r>
          </a:p>
        </p:txBody>
      </p:sp>
      <p:sp>
        <p:nvSpPr>
          <p:cNvPr id="3" name="矩形 2"/>
          <p:cNvSpPr/>
          <p:nvPr/>
        </p:nvSpPr>
        <p:spPr>
          <a:xfrm>
            <a:off x="669925" y="1047750"/>
            <a:ext cx="1052576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使用以下命令分别以两个不同的端口(8081和8082)启动两个项目, 用于模拟分布式应用中的两个服务。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5" y="1416050"/>
            <a:ext cx="4924425" cy="3714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8830" y="1863090"/>
            <a:ext cx="269303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启动项目，如下图所示。</a:t>
            </a:r>
          </a:p>
        </p:txBody>
      </p:sp>
      <p:pic>
        <p:nvPicPr>
          <p:cNvPr id="264" name="图片 2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45" y="2231073"/>
            <a:ext cx="5234940" cy="27793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72590" y="5084445"/>
            <a:ext cx="300799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400" b="0">
                <a:ea typeface="宋体" panose="02010600030101010101" pitchFamily="2" charset="-122"/>
              </a:rPr>
              <a:t>以两个端口分别启动</a:t>
            </a:r>
            <a:r>
              <a:rPr lang="en-US" sz="1400" b="0">
                <a:latin typeface="Calibri" panose="020F0502020204030204" charset="0"/>
                <a:ea typeface="宋体" panose="02010600030101010101" pitchFamily="2" charset="-122"/>
              </a:rPr>
              <a:t>Spring Boot</a:t>
            </a:r>
            <a:r>
              <a:rPr lang="zh-CN" sz="1400" b="0">
                <a:ea typeface="宋体" panose="02010600030101010101" pitchFamily="2" charset="-122"/>
              </a:rPr>
              <a:t>项目</a:t>
            </a:r>
            <a:endParaRPr lang="zh-CN" altLang="en-US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Boot集成 Spring Session</a:t>
            </a:r>
          </a:p>
        </p:txBody>
      </p:sp>
      <p:sp>
        <p:nvSpPr>
          <p:cNvPr id="100" name="矩形 99"/>
          <p:cNvSpPr/>
          <p:nvPr/>
        </p:nvSpPr>
        <p:spPr>
          <a:xfrm>
            <a:off x="669925" y="1077595"/>
            <a:ext cx="1040193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00FF"/>
                </a:solidFill>
                <a:sym typeface="+mn-ea"/>
              </a:rPr>
              <a:t>    第一步：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访问地址 http://127.0.0.1:8081/session/login?username=xinping&amp;password=123 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第一次访问URL地址端口为8081的SpringBoot项目时模拟用户登录，在浏览器中访问这个请求后的结果如下图所示。</a:t>
            </a:r>
          </a:p>
        </p:txBody>
      </p:sp>
      <p:pic>
        <p:nvPicPr>
          <p:cNvPr id="18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85" y="1727835"/>
            <a:ext cx="5274310" cy="6261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47395" y="2414270"/>
            <a:ext cx="103251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访问Redis可以看出有一个key为“spring:session:sessions:ddf10226-8ffe-4294-ab93-7a461535f8ed”，这个key包含了页面中显示的sessionId值，说明session已经成功保存到了Redis中，如下图所示。</a:t>
            </a:r>
          </a:p>
        </p:txBody>
      </p:sp>
      <p:pic>
        <p:nvPicPr>
          <p:cNvPr id="228" name="图片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890" y="3115945"/>
            <a:ext cx="5274310" cy="6261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6760" y="3880485"/>
            <a:ext cx="103251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00FF"/>
                </a:solidFill>
                <a:sym typeface="+mn-ea"/>
              </a:rPr>
              <a:t>    第二步：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访问地址http://127.0.0.1:8082/session/get?username=xinping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第二次访问URL地址端口为8082的SpringBoot项目时模用于获取登录的用户信息，在浏览器中访问这个请求后的结果如下图所示。</a:t>
            </a:r>
          </a:p>
        </p:txBody>
      </p:sp>
      <p:pic>
        <p:nvPicPr>
          <p:cNvPr id="156" name="图片 1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705" y="4612005"/>
            <a:ext cx="5274310" cy="5499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4550" y="5149850"/>
            <a:ext cx="1022794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可以看出成功获得了保存在Redis中的用户名为xinping的用户信息，并且两次请求的sessionId是相同的，实现了session的共享。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   通过SpringBoot使用 Redis来实现session的共享很方便，在配合Nginx进行负载均衡，便能实现分布式的应用了。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895761" y="2739021"/>
            <a:ext cx="6536871" cy="2390427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学 习 进 步 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744076" y="6241020"/>
            <a:ext cx="4366476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作者</a:t>
            </a:r>
            <a:r>
              <a:rPr lang="zh-CN" altLang="en-US" b="1" dirty="0" smtClean="0">
                <a:solidFill>
                  <a:schemeClr val="tx1"/>
                </a:solidFill>
              </a:rPr>
              <a:t>：张云河、王硕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5580" y="602297"/>
            <a:ext cx="53735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》</a:t>
            </a:r>
            <a:r>
              <a:rPr lang="zh-CN" altLang="en-US" sz="2200" b="1" dirty="0" smtClean="0">
                <a:solidFill>
                  <a:schemeClr val="accent2"/>
                </a:solidFill>
                <a:sym typeface="+mn-ea"/>
              </a:rPr>
              <a:t>最新版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400" y="522760"/>
            <a:ext cx="527050" cy="527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40" y="1211016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4075" y="252740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第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章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的持久化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462431" y="1634204"/>
          <a:ext cx="4173963" cy="47425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105"/>
                <a:gridCol w="2952858"/>
              </a:tblGrid>
              <a:tr h="37597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微软雅黑 (正文)"/>
                        </a:rPr>
                        <a:t>第1章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初始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第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2章</a:t>
                      </a:r>
                      <a:endParaRPr lang="en-US" altLang="en-US" sz="200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常用数据类型</a:t>
                      </a: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第3章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常用命令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高级主题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第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5章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缓存的持久化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第6章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集群环境部署</a:t>
                      </a:r>
                      <a:endParaRPr lang="zh-CN" altLang="en-US" sz="2000" b="0" dirty="0" smtClean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开发与实战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</a:tr>
              <a:tr h="57382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smtClean="0">
                          <a:latin typeface="微软雅黑 (正文)"/>
                        </a:rPr>
                        <a:t>Spring Boot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与</a:t>
                      </a: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整合应用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监控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第10章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的缓存设计与优化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751395">
                <a:tc gridSpan="2"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8738" marR="98738" marT="0" marB="0" anchor="ctr"/>
                </a:tc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3" name="矩形 2"/>
          <p:cNvSpPr/>
          <p:nvPr/>
        </p:nvSpPr>
        <p:spPr>
          <a:xfrm>
            <a:off x="6735445" y="1991995"/>
            <a:ext cx="481076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8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en-US" altLang="zh-CN" sz="3600" dirty="0" smtClean="0">
                <a:latin typeface="微软雅黑 (正文)"/>
                <a:sym typeface="+mn-ea"/>
              </a:rPr>
              <a:t>Spring Boot</a:t>
            </a:r>
            <a:r>
              <a:rPr lang="zh-CN" altLang="en-US" sz="3600" dirty="0" smtClean="0">
                <a:latin typeface="微软雅黑 (正文)"/>
                <a:sym typeface="+mn-ea"/>
              </a:rPr>
              <a:t>与</a:t>
            </a:r>
            <a:r>
              <a:rPr lang="en-US" altLang="zh-CN" sz="3600" dirty="0" err="1" smtClean="0">
                <a:latin typeface="微软雅黑 (正文)"/>
                <a:sym typeface="+mn-ea"/>
              </a:rPr>
              <a:t>Redis</a:t>
            </a:r>
            <a:r>
              <a:rPr lang="zh-CN" altLang="en-US" sz="3600" dirty="0" smtClean="0">
                <a:latin typeface="微软雅黑 (正文)"/>
                <a:sym typeface="+mn-ea"/>
              </a:rPr>
              <a:t>整合应用</a:t>
            </a:r>
            <a:endParaRPr lang="zh-CN" altLang="en-US" sz="3600" dirty="0" smtClean="0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    </a:t>
            </a:r>
            <a:r>
              <a:rPr lang="zh-CN" altLang="en-US" sz="2400" dirty="0">
                <a:solidFill>
                  <a:srgbClr val="002060"/>
                </a:solidFill>
              </a:rPr>
              <a:t>主审： ***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556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2649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41048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696720" y="1564640"/>
            <a:ext cx="45275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Spring Boot 项目搭建与Redis结合与应用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1696720" y="2959735"/>
            <a:ext cx="40259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RedisTemplate API详解</a:t>
            </a:r>
          </a:p>
        </p:txBody>
      </p:sp>
      <p:sp>
        <p:nvSpPr>
          <p:cNvPr id="7" name="矩形 6"/>
          <p:cNvSpPr/>
          <p:nvPr/>
        </p:nvSpPr>
        <p:spPr>
          <a:xfrm>
            <a:off x="1696720" y="4443095"/>
            <a:ext cx="40252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Spring Boot集成 Spring Session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9925" y="1098550"/>
            <a:ext cx="57384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02060"/>
                </a:solidFill>
                <a:sym typeface="+mn-ea"/>
              </a:rPr>
              <a:t>Spring Boot 项目搭建与Redis结合与应用</a:t>
            </a:r>
          </a:p>
        </p:txBody>
      </p:sp>
      <p:sp>
        <p:nvSpPr>
          <p:cNvPr id="7" name="矩形 6"/>
          <p:cNvSpPr/>
          <p:nvPr/>
        </p:nvSpPr>
        <p:spPr>
          <a:xfrm>
            <a:off x="669925" y="1558925"/>
            <a:ext cx="196786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+mn-ea"/>
              </a:rPr>
              <a:t>Spring Boot 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669925" y="1927225"/>
            <a:ext cx="1076388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   </a:t>
            </a:r>
            <a:r>
              <a:rPr lang="zh-CN" altLang="en-US" sz="1600" dirty="0">
                <a:solidFill>
                  <a:srgbClr val="002060"/>
                </a:solidFill>
                <a:sym typeface="+mn-ea"/>
              </a:rPr>
              <a:t>微服务是一种架构风格，是一种使用一套微小服务来开发单个应用的方式途径，每个服务运行在自己的进程中，通过轻量的通讯机制联系，经常是基于HTTP资源API，这些服务基于业务能力构建，能够通过自动化部署方式独立部署。微服务，简单的说就是将一个大服务（项目）划分为多个子（服务）项目，如下图所示。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28060" y="3126105"/>
            <a:ext cx="37528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669925" y="4920615"/>
            <a:ext cx="1076388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   从上图可以看出微服务的好处，每个微服务组件都是简单灵活的，能够独立部署。微服务应用不需要一个庞大的应用服务器来支撑。微服务之间是松耦合的，内部是高内聚的，每个微服务很容易按需扩展。微服务架构与语言工具无关，可以自由选择合适的语言和工具，高效的完成业务目标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4050" y="1858645"/>
            <a:ext cx="1088390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   Spring Boot是 Spring 的一套快速配置脚手架，可以基于Spring Boot快速开发单个微服务，Spirng Boot 本身并不提供 Spring 框架的核心特性以及扩展功能，只是用于快速、敏捷地开发新一代基于 Spring 框架的应用程序，如下图所示。也就是说，它并不是用来替代 Spring 的解决方案，而是和 Spring 框架紧密结合用于提升 Spring 开发者体验的工具。</a:t>
            </a:r>
          </a:p>
        </p:txBody>
      </p:sp>
      <p:sp>
        <p:nvSpPr>
          <p:cNvPr id="3" name="矩形 2"/>
          <p:cNvSpPr/>
          <p:nvPr/>
        </p:nvSpPr>
        <p:spPr>
          <a:xfrm>
            <a:off x="669925" y="3641090"/>
            <a:ext cx="1088390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   Spring Boot在开发过程中大量使用“约定优先配置”的思想来摆脱Spring框架中各类繁复纷杂的配置。采用 Spring Boot 可以大大的简化开发模式，同时它集成了大量常用的第三方库配置（例如 Redis、MongoDB、Jpa、RabbitMQ、Quartz 等等），Spring Boot 应用中这些第三方库几乎可以零配置的开箱即用，大部分的 Spring Boot 应用都只需要非常少量的配置代码，开发者能够更加专注于业务逻辑。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88" name="图片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35" y="2236470"/>
            <a:ext cx="2133600" cy="2385060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4027170" y="2236470"/>
            <a:ext cx="722058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solidFill>
                  <a:srgbClr val="002060"/>
                </a:solidFill>
                <a:sym typeface="+mn-ea"/>
              </a:rPr>
              <a:t>     Spring Boot不等于微服务，它只是一套开源框架，跟SSM（Spring+Struts2+MyBatis）差不多，只是基于Spring Boot来开发微服务相当方便，所以这两个词一般都是成对出现的。当我们的服务越来越多时，就可以通过Spring Cloud来统一管理这些服务了，Spring Cloud才算是真正的微服务框架，Spring Boot是J2EE一站式解决方案。使用SpringBoot可以提供微服务开发小型的web项目。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Spring Boot 项目搭建与Redis结合与应用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9925" y="1200785"/>
            <a:ext cx="31095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+mn-ea"/>
              </a:rPr>
              <a:t>使用Spring Initalizr新建项目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1569085"/>
            <a:ext cx="862076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+mn-ea"/>
              </a:rPr>
              <a:t>本节介绍在Windows下使用Spring Boot,  Spring Boot 依赖的开发环境如表所示。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95338" y="1937385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3"/>
                <a:gridCol w="2633662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操作系统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indows 10 64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位平台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JDK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.8</a:t>
                      </a:r>
                      <a:endParaRPr lang="en-US" altLang="en-US" sz="18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aven</a:t>
                      </a:r>
                      <a:endParaRPr lang="en-US" altLang="en-US" sz="18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.6.0</a:t>
                      </a:r>
                      <a:endParaRPr lang="en-US" altLang="en-US" sz="18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69925" y="2905760"/>
            <a:ext cx="107613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本案例文件名为”Redis\Chapter08\springbootDemo”，新建一个Spring Boot项目，可以使用Spring Initalizr方式，这种方式很简单，通过在线网页设置项目的选项，自动生成Spring Boot项目。</a:t>
            </a:r>
          </a:p>
        </p:txBody>
      </p:sp>
      <p:sp>
        <p:nvSpPr>
          <p:cNvPr id="5" name="矩形 4"/>
          <p:cNvSpPr/>
          <p:nvPr/>
        </p:nvSpPr>
        <p:spPr>
          <a:xfrm>
            <a:off x="665480" y="3830955"/>
            <a:ext cx="552767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rgbClr val="002060"/>
                </a:solidFill>
                <a:sym typeface="+mn-ea"/>
              </a:rPr>
              <a:t>    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首先在 http://start.spring.io/  上创建一个简单的SpringBoot应用。类型为Maven Project、开发语言为Java和Spring Boot版本为2.2.0M6，以及填写项目的基本信息Group和Artifact，如下图所示。最后点击”Generate the Project”按钮下载springbootDemo.zip压缩包。</a:t>
            </a:r>
          </a:p>
        </p:txBody>
      </p:sp>
      <p:pic>
        <p:nvPicPr>
          <p:cNvPr id="113" name="图片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765" y="3633470"/>
            <a:ext cx="3589655" cy="29152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a06314-7e72-4d48-85a8-7253ed818c1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65c5f68-e392-4a6d-9126-92561a6eb97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1890</Words>
  <Application>Microsoft Office PowerPoint</Application>
  <PresentationFormat>宽屏</PresentationFormat>
  <Paragraphs>187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华文楷体</vt:lpstr>
      <vt:lpstr>宋体</vt:lpstr>
      <vt:lpstr>微软雅黑</vt:lpstr>
      <vt:lpstr>微软雅黑 (正文)</vt:lpstr>
      <vt:lpstr>Arial</vt:lpstr>
      <vt:lpstr>Calibri</vt:lpstr>
      <vt:lpstr>Times New Roman</vt:lpstr>
      <vt:lpstr>主题5</vt:lpstr>
      <vt:lpstr>Redis 6 开发与实战</vt:lpstr>
      <vt:lpstr>PowerPoint 演示文稿</vt:lpstr>
      <vt:lpstr> 第七章  Spring Boot 与Redis整合与应用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 习 进 步 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204</cp:revision>
  <cp:lastPrinted>2021-11-30T03:01:00Z</cp:lastPrinted>
  <dcterms:created xsi:type="dcterms:W3CDTF">2021-11-30T03:01:00Z</dcterms:created>
  <dcterms:modified xsi:type="dcterms:W3CDTF">2022-03-14T12:45:40Z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