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53"/>
  </p:notesMasterIdLst>
  <p:sldIdLst>
    <p:sldId id="256" r:id="rId3"/>
    <p:sldId id="312" r:id="rId4"/>
    <p:sldId id="429" r:id="rId5"/>
    <p:sldId id="315" r:id="rId6"/>
    <p:sldId id="445" r:id="rId7"/>
    <p:sldId id="446" r:id="rId8"/>
    <p:sldId id="447" r:id="rId9"/>
    <p:sldId id="448" r:id="rId10"/>
    <p:sldId id="449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77" r:id="rId19"/>
    <p:sldId id="479" r:id="rId20"/>
    <p:sldId id="480" r:id="rId21"/>
    <p:sldId id="482" r:id="rId22"/>
    <p:sldId id="496" r:id="rId23"/>
    <p:sldId id="498" r:id="rId24"/>
    <p:sldId id="499" r:id="rId25"/>
    <p:sldId id="500" r:id="rId26"/>
    <p:sldId id="501" r:id="rId27"/>
    <p:sldId id="504" r:id="rId28"/>
    <p:sldId id="505" r:id="rId29"/>
    <p:sldId id="506" r:id="rId30"/>
    <p:sldId id="507" r:id="rId31"/>
    <p:sldId id="508" r:id="rId32"/>
    <p:sldId id="41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19" r:id="rId44"/>
    <p:sldId id="520" r:id="rId45"/>
    <p:sldId id="521" r:id="rId46"/>
    <p:sldId id="522" r:id="rId47"/>
    <p:sldId id="523" r:id="rId48"/>
    <p:sldId id="524" r:id="rId49"/>
    <p:sldId id="525" r:id="rId50"/>
    <p:sldId id="526" r:id="rId51"/>
    <p:sldId id="527" r:id="rId52"/>
    <p:sldId id="528" r:id="rId53"/>
    <p:sldId id="530" r:id="rId54"/>
    <p:sldId id="531" r:id="rId55"/>
    <p:sldId id="532" r:id="rId56"/>
    <p:sldId id="533" r:id="rId57"/>
    <p:sldId id="534" r:id="rId58"/>
    <p:sldId id="425" r:id="rId59"/>
    <p:sldId id="535" r:id="rId60"/>
    <p:sldId id="536" r:id="rId61"/>
    <p:sldId id="537" r:id="rId62"/>
    <p:sldId id="540" r:id="rId63"/>
    <p:sldId id="541" r:id="rId64"/>
    <p:sldId id="542" r:id="rId65"/>
    <p:sldId id="545" r:id="rId66"/>
    <p:sldId id="546" r:id="rId67"/>
    <p:sldId id="548" r:id="rId68"/>
    <p:sldId id="549" r:id="rId69"/>
    <p:sldId id="550" r:id="rId70"/>
    <p:sldId id="551" r:id="rId71"/>
    <p:sldId id="552" r:id="rId72"/>
    <p:sldId id="553" r:id="rId73"/>
    <p:sldId id="554" r:id="rId74"/>
    <p:sldId id="555" r:id="rId75"/>
    <p:sldId id="556" r:id="rId76"/>
    <p:sldId id="557" r:id="rId77"/>
    <p:sldId id="558" r:id="rId78"/>
    <p:sldId id="559" r:id="rId79"/>
    <p:sldId id="560" r:id="rId80"/>
    <p:sldId id="561" r:id="rId81"/>
    <p:sldId id="562" r:id="rId82"/>
    <p:sldId id="563" r:id="rId83"/>
    <p:sldId id="564" r:id="rId84"/>
    <p:sldId id="565" r:id="rId85"/>
    <p:sldId id="419" r:id="rId86"/>
    <p:sldId id="566" r:id="rId87"/>
    <p:sldId id="567" r:id="rId88"/>
    <p:sldId id="568" r:id="rId89"/>
    <p:sldId id="569" r:id="rId90"/>
    <p:sldId id="570" r:id="rId91"/>
    <p:sldId id="571" r:id="rId92"/>
    <p:sldId id="572" r:id="rId93"/>
    <p:sldId id="575" r:id="rId94"/>
    <p:sldId id="576" r:id="rId95"/>
    <p:sldId id="577" r:id="rId96"/>
    <p:sldId id="578" r:id="rId97"/>
    <p:sldId id="579" r:id="rId98"/>
    <p:sldId id="580" r:id="rId99"/>
    <p:sldId id="581" r:id="rId100"/>
    <p:sldId id="582" r:id="rId101"/>
    <p:sldId id="583" r:id="rId102"/>
    <p:sldId id="584" r:id="rId103"/>
    <p:sldId id="585" r:id="rId104"/>
    <p:sldId id="586" r:id="rId105"/>
    <p:sldId id="587" r:id="rId106"/>
    <p:sldId id="589" r:id="rId107"/>
    <p:sldId id="590" r:id="rId108"/>
    <p:sldId id="588" r:id="rId109"/>
    <p:sldId id="591" r:id="rId110"/>
    <p:sldId id="592" r:id="rId111"/>
    <p:sldId id="593" r:id="rId112"/>
    <p:sldId id="594" r:id="rId113"/>
    <p:sldId id="423" r:id="rId114"/>
    <p:sldId id="595" r:id="rId115"/>
    <p:sldId id="596" r:id="rId116"/>
    <p:sldId id="597" r:id="rId117"/>
    <p:sldId id="598" r:id="rId118"/>
    <p:sldId id="599" r:id="rId119"/>
    <p:sldId id="600" r:id="rId120"/>
    <p:sldId id="601" r:id="rId121"/>
    <p:sldId id="602" r:id="rId122"/>
    <p:sldId id="603" r:id="rId123"/>
    <p:sldId id="604" r:id="rId124"/>
    <p:sldId id="605" r:id="rId125"/>
    <p:sldId id="606" r:id="rId126"/>
    <p:sldId id="607" r:id="rId127"/>
    <p:sldId id="608" r:id="rId128"/>
    <p:sldId id="609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623" r:id="rId142"/>
    <p:sldId id="624" r:id="rId143"/>
    <p:sldId id="625" r:id="rId144"/>
    <p:sldId id="626" r:id="rId145"/>
    <p:sldId id="627" r:id="rId146"/>
    <p:sldId id="628" r:id="rId147"/>
    <p:sldId id="424" r:id="rId148"/>
    <p:sldId id="629" r:id="rId149"/>
    <p:sldId id="630" r:id="rId150"/>
    <p:sldId id="631" r:id="rId151"/>
    <p:sldId id="261" r:id="rId152"/>
  </p:sldIdLst>
  <p:sldSz cx="12192000" cy="6858000"/>
  <p:notesSz cx="6858000" cy="9144000"/>
  <p:custDataLst>
    <p:tags r:id="rId1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2">
          <p15:clr>
            <a:srgbClr val="A4A3A4"/>
          </p15:clr>
        </p15:guide>
        <p15:guide id="2" pos="37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696" y="-178"/>
      </p:cViewPr>
      <p:guideLst>
        <p:guide orient="horz" pos="2362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tableStyles" Target="tableStyle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commentAuthors" Target="commentAuthor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tags" Target="tags/tag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54.xml"/><Relationship Id="rId9" Type="http://schemas.openxmlformats.org/officeDocument/2006/relationships/tags" Target="../tags/tag45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63.xml"/><Relationship Id="rId9" Type="http://schemas.openxmlformats.org/officeDocument/2006/relationships/tags" Target="../tags/tag46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72.xml"/><Relationship Id="rId9" Type="http://schemas.openxmlformats.org/officeDocument/2006/relationships/tags" Target="../tags/tag47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3" Type="http://schemas.openxmlformats.org/officeDocument/2006/relationships/tags" Target="../tags/tag480.xml"/><Relationship Id="rId7" Type="http://schemas.openxmlformats.org/officeDocument/2006/relationships/tags" Target="../tags/tag484.xml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1.xml"/><Relationship Id="rId9" Type="http://schemas.openxmlformats.org/officeDocument/2006/relationships/tags" Target="../tags/tag48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3" Type="http://schemas.openxmlformats.org/officeDocument/2006/relationships/tags" Target="../tags/tag489.xml"/><Relationship Id="rId7" Type="http://schemas.openxmlformats.org/officeDocument/2006/relationships/tags" Target="../tags/tag493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0.xml"/><Relationship Id="rId9" Type="http://schemas.openxmlformats.org/officeDocument/2006/relationships/tags" Target="../tags/tag49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5" Type="http://schemas.openxmlformats.org/officeDocument/2006/relationships/tags" Target="../tags/tag50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99.xml"/><Relationship Id="rId9" Type="http://schemas.openxmlformats.org/officeDocument/2006/relationships/tags" Target="../tags/tag50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Relationship Id="rId9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14.xml"/><Relationship Id="rId9" Type="http://schemas.openxmlformats.org/officeDocument/2006/relationships/tags" Target="../tags/tag51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527.xml"/><Relationship Id="rId3" Type="http://schemas.openxmlformats.org/officeDocument/2006/relationships/tags" Target="../tags/tag522.xml"/><Relationship Id="rId7" Type="http://schemas.openxmlformats.org/officeDocument/2006/relationships/tags" Target="../tags/tag526.xml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23.xml"/><Relationship Id="rId9" Type="http://schemas.openxmlformats.org/officeDocument/2006/relationships/tags" Target="../tags/tag52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tags" Target="../tags/tag536.xml"/><Relationship Id="rId3" Type="http://schemas.openxmlformats.org/officeDocument/2006/relationships/tags" Target="../tags/tag531.xml"/><Relationship Id="rId7" Type="http://schemas.openxmlformats.org/officeDocument/2006/relationships/tags" Target="../tags/tag535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32.xml"/><Relationship Id="rId9" Type="http://schemas.openxmlformats.org/officeDocument/2006/relationships/tags" Target="../tags/tag53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3" Type="http://schemas.openxmlformats.org/officeDocument/2006/relationships/tags" Target="../tags/tag540.xml"/><Relationship Id="rId7" Type="http://schemas.openxmlformats.org/officeDocument/2006/relationships/tags" Target="../tags/tag544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41.xml"/><Relationship Id="rId9" Type="http://schemas.openxmlformats.org/officeDocument/2006/relationships/tags" Target="../tags/tag54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tags" Target="../tags/tag554.xml"/><Relationship Id="rId3" Type="http://schemas.openxmlformats.org/officeDocument/2006/relationships/tags" Target="../tags/tag549.xml"/><Relationship Id="rId7" Type="http://schemas.openxmlformats.org/officeDocument/2006/relationships/tags" Target="../tags/tag553.xml"/><Relationship Id="rId2" Type="http://schemas.openxmlformats.org/officeDocument/2006/relationships/tags" Target="../tags/tag548.xml"/><Relationship Id="rId1" Type="http://schemas.openxmlformats.org/officeDocument/2006/relationships/tags" Target="../tags/tag547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0.xml"/><Relationship Id="rId9" Type="http://schemas.openxmlformats.org/officeDocument/2006/relationships/tags" Target="../tags/tag55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tags" Target="../tags/tag563.xml"/><Relationship Id="rId3" Type="http://schemas.openxmlformats.org/officeDocument/2006/relationships/tags" Target="../tags/tag558.xml"/><Relationship Id="rId7" Type="http://schemas.openxmlformats.org/officeDocument/2006/relationships/tags" Target="../tags/tag562.xml"/><Relationship Id="rId2" Type="http://schemas.openxmlformats.org/officeDocument/2006/relationships/tags" Target="../tags/tag557.xml"/><Relationship Id="rId1" Type="http://schemas.openxmlformats.org/officeDocument/2006/relationships/tags" Target="../tags/tag556.xml"/><Relationship Id="rId6" Type="http://schemas.openxmlformats.org/officeDocument/2006/relationships/tags" Target="../tags/tag561.xml"/><Relationship Id="rId5" Type="http://schemas.openxmlformats.org/officeDocument/2006/relationships/tags" Target="../tags/tag56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59.xml"/><Relationship Id="rId9" Type="http://schemas.openxmlformats.org/officeDocument/2006/relationships/tags" Target="../tags/tag56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tags" Target="../tags/tag572.xml"/><Relationship Id="rId3" Type="http://schemas.openxmlformats.org/officeDocument/2006/relationships/tags" Target="../tags/tag567.xml"/><Relationship Id="rId7" Type="http://schemas.openxmlformats.org/officeDocument/2006/relationships/tags" Target="../tags/tag571.xml"/><Relationship Id="rId2" Type="http://schemas.openxmlformats.org/officeDocument/2006/relationships/tags" Target="../tags/tag566.xml"/><Relationship Id="rId1" Type="http://schemas.openxmlformats.org/officeDocument/2006/relationships/tags" Target="../tags/tag565.xml"/><Relationship Id="rId6" Type="http://schemas.openxmlformats.org/officeDocument/2006/relationships/tags" Target="../tags/tag570.xml"/><Relationship Id="rId5" Type="http://schemas.openxmlformats.org/officeDocument/2006/relationships/tags" Target="../tags/tag56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68.xml"/><Relationship Id="rId9" Type="http://schemas.openxmlformats.org/officeDocument/2006/relationships/tags" Target="../tags/tag57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tags" Target="../tags/tag581.xml"/><Relationship Id="rId3" Type="http://schemas.openxmlformats.org/officeDocument/2006/relationships/tags" Target="../tags/tag57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7.xml"/><Relationship Id="rId9" Type="http://schemas.openxmlformats.org/officeDocument/2006/relationships/tags" Target="../tags/tag58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tags" Target="../tags/tag590.xml"/><Relationship Id="rId3" Type="http://schemas.openxmlformats.org/officeDocument/2006/relationships/tags" Target="../tags/tag585.xml"/><Relationship Id="rId7" Type="http://schemas.openxmlformats.org/officeDocument/2006/relationships/tags" Target="../tags/tag589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86.xml"/><Relationship Id="rId9" Type="http://schemas.openxmlformats.org/officeDocument/2006/relationships/tags" Target="../tags/tag59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tags" Target="../tags/tag599.xml"/><Relationship Id="rId3" Type="http://schemas.openxmlformats.org/officeDocument/2006/relationships/tags" Target="../tags/tag594.xml"/><Relationship Id="rId7" Type="http://schemas.openxmlformats.org/officeDocument/2006/relationships/tags" Target="../tags/tag598.xml"/><Relationship Id="rId2" Type="http://schemas.openxmlformats.org/officeDocument/2006/relationships/tags" Target="../tags/tag593.xml"/><Relationship Id="rId1" Type="http://schemas.openxmlformats.org/officeDocument/2006/relationships/tags" Target="../tags/tag592.xml"/><Relationship Id="rId6" Type="http://schemas.openxmlformats.org/officeDocument/2006/relationships/tags" Target="../tags/tag597.xml"/><Relationship Id="rId5" Type="http://schemas.openxmlformats.org/officeDocument/2006/relationships/tags" Target="../tags/tag59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95.xml"/><Relationship Id="rId9" Type="http://schemas.openxmlformats.org/officeDocument/2006/relationships/tags" Target="../tags/tag600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tags" Target="../tags/tag608.xml"/><Relationship Id="rId3" Type="http://schemas.openxmlformats.org/officeDocument/2006/relationships/tags" Target="../tags/tag603.xml"/><Relationship Id="rId7" Type="http://schemas.openxmlformats.org/officeDocument/2006/relationships/tags" Target="../tags/tag607.xml"/><Relationship Id="rId2" Type="http://schemas.openxmlformats.org/officeDocument/2006/relationships/tags" Target="../tags/tag602.xml"/><Relationship Id="rId1" Type="http://schemas.openxmlformats.org/officeDocument/2006/relationships/tags" Target="../tags/tag601.xml"/><Relationship Id="rId6" Type="http://schemas.openxmlformats.org/officeDocument/2006/relationships/tags" Target="../tags/tag606.xml"/><Relationship Id="rId5" Type="http://schemas.openxmlformats.org/officeDocument/2006/relationships/tags" Target="../tags/tag605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04.xml"/><Relationship Id="rId9" Type="http://schemas.openxmlformats.org/officeDocument/2006/relationships/tags" Target="../tags/tag60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tags" Target="../tags/tag617.xml"/><Relationship Id="rId3" Type="http://schemas.openxmlformats.org/officeDocument/2006/relationships/tags" Target="../tags/tag612.xml"/><Relationship Id="rId7" Type="http://schemas.openxmlformats.org/officeDocument/2006/relationships/tags" Target="../tags/tag616.xml"/><Relationship Id="rId2" Type="http://schemas.openxmlformats.org/officeDocument/2006/relationships/tags" Target="../tags/tag611.xml"/><Relationship Id="rId1" Type="http://schemas.openxmlformats.org/officeDocument/2006/relationships/tags" Target="../tags/tag610.xml"/><Relationship Id="rId6" Type="http://schemas.openxmlformats.org/officeDocument/2006/relationships/tags" Target="../tags/tag615.xml"/><Relationship Id="rId5" Type="http://schemas.openxmlformats.org/officeDocument/2006/relationships/tags" Target="../tags/tag61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13.xml"/><Relationship Id="rId9" Type="http://schemas.openxmlformats.org/officeDocument/2006/relationships/tags" Target="../tags/tag6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3" Type="http://schemas.openxmlformats.org/officeDocument/2006/relationships/tags" Target="../tags/tag621.xml"/><Relationship Id="rId7" Type="http://schemas.openxmlformats.org/officeDocument/2006/relationships/tags" Target="../tags/tag625.xml"/><Relationship Id="rId2" Type="http://schemas.openxmlformats.org/officeDocument/2006/relationships/tags" Target="../tags/tag620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5" Type="http://schemas.openxmlformats.org/officeDocument/2006/relationships/tags" Target="../tags/tag62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22.xml"/><Relationship Id="rId9" Type="http://schemas.openxmlformats.org/officeDocument/2006/relationships/tags" Target="../tags/tag62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5" Type="http://schemas.openxmlformats.org/officeDocument/2006/relationships/tags" Target="../tags/tag63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31.xml"/><Relationship Id="rId9" Type="http://schemas.openxmlformats.org/officeDocument/2006/relationships/tags" Target="../tags/tag63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tags" Target="../tags/tag644.xml"/><Relationship Id="rId3" Type="http://schemas.openxmlformats.org/officeDocument/2006/relationships/tags" Target="../tags/tag639.xml"/><Relationship Id="rId7" Type="http://schemas.openxmlformats.org/officeDocument/2006/relationships/tags" Target="../tags/tag643.xml"/><Relationship Id="rId2" Type="http://schemas.openxmlformats.org/officeDocument/2006/relationships/tags" Target="../tags/tag638.xml"/><Relationship Id="rId1" Type="http://schemas.openxmlformats.org/officeDocument/2006/relationships/tags" Target="../tags/tag637.xml"/><Relationship Id="rId6" Type="http://schemas.openxmlformats.org/officeDocument/2006/relationships/tags" Target="../tags/tag642.xml"/><Relationship Id="rId5" Type="http://schemas.openxmlformats.org/officeDocument/2006/relationships/tags" Target="../tags/tag64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0.xml"/><Relationship Id="rId9" Type="http://schemas.openxmlformats.org/officeDocument/2006/relationships/tags" Target="../tags/tag64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tags" Target="../tags/tag653.xml"/><Relationship Id="rId3" Type="http://schemas.openxmlformats.org/officeDocument/2006/relationships/tags" Target="../tags/tag648.xml"/><Relationship Id="rId7" Type="http://schemas.openxmlformats.org/officeDocument/2006/relationships/tags" Target="../tags/tag652.xml"/><Relationship Id="rId2" Type="http://schemas.openxmlformats.org/officeDocument/2006/relationships/tags" Target="../tags/tag647.xml"/><Relationship Id="rId1" Type="http://schemas.openxmlformats.org/officeDocument/2006/relationships/tags" Target="../tags/tag646.xml"/><Relationship Id="rId6" Type="http://schemas.openxmlformats.org/officeDocument/2006/relationships/tags" Target="../tags/tag651.xml"/><Relationship Id="rId5" Type="http://schemas.openxmlformats.org/officeDocument/2006/relationships/tags" Target="../tags/tag65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649.xml"/><Relationship Id="rId9" Type="http://schemas.openxmlformats.org/officeDocument/2006/relationships/tags" Target="../tags/tag65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5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tags" Target="../tags/tag660.xml"/><Relationship Id="rId5" Type="http://schemas.openxmlformats.org/officeDocument/2006/relationships/tags" Target="../tags/tag659.xml"/><Relationship Id="rId4" Type="http://schemas.openxmlformats.org/officeDocument/2006/relationships/tags" Target="../tags/tag658.xml"/><Relationship Id="rId9" Type="http://schemas.openxmlformats.org/officeDocument/2006/relationships/image" Target="../media/image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2.xml"/><Relationship Id="rId1" Type="http://schemas.openxmlformats.org/officeDocument/2006/relationships/tags" Target="../tags/tag66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7.xml"/><Relationship Id="rId10" Type="http://schemas.openxmlformats.org/officeDocument/2006/relationships/tags" Target="../tags/tag162.xml"/><Relationship Id="rId4" Type="http://schemas.openxmlformats.org/officeDocument/2006/relationships/tags" Target="../tags/tag156.xml"/><Relationship Id="rId9" Type="http://schemas.openxmlformats.org/officeDocument/2006/relationships/tags" Target="../tags/tag16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27.xml"/><Relationship Id="rId10" Type="http://schemas.openxmlformats.org/officeDocument/2006/relationships/tags" Target="../tags/tag232.xml"/><Relationship Id="rId4" Type="http://schemas.openxmlformats.org/officeDocument/2006/relationships/tags" Target="../tags/tag226.xml"/><Relationship Id="rId9" Type="http://schemas.openxmlformats.org/officeDocument/2006/relationships/tags" Target="../tags/tag2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47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9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2.xml"/><Relationship Id="rId9" Type="http://schemas.openxmlformats.org/officeDocument/2006/relationships/tags" Target="../tags/tag29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01.xml"/><Relationship Id="rId9" Type="http://schemas.openxmlformats.org/officeDocument/2006/relationships/tags" Target="../tags/tag30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0.xml"/><Relationship Id="rId9" Type="http://schemas.openxmlformats.org/officeDocument/2006/relationships/tags" Target="../tags/tag3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19.xml"/><Relationship Id="rId9" Type="http://schemas.openxmlformats.org/officeDocument/2006/relationships/tags" Target="../tags/tag3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2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39.xml"/><Relationship Id="rId10" Type="http://schemas.openxmlformats.org/officeDocument/2006/relationships/tags" Target="../tags/tag344.xml"/><Relationship Id="rId4" Type="http://schemas.openxmlformats.org/officeDocument/2006/relationships/tags" Target="../tags/tag338.xml"/><Relationship Id="rId9" Type="http://schemas.openxmlformats.org/officeDocument/2006/relationships/tags" Target="../tags/tag3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48.xml"/><Relationship Id="rId9" Type="http://schemas.openxmlformats.org/officeDocument/2006/relationships/tags" Target="../tags/tag35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57.xml"/><Relationship Id="rId9" Type="http://schemas.openxmlformats.org/officeDocument/2006/relationships/tags" Target="../tags/tag36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66.xml"/><Relationship Id="rId9" Type="http://schemas.openxmlformats.org/officeDocument/2006/relationships/tags" Target="../tags/tag37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76.xml"/><Relationship Id="rId10" Type="http://schemas.openxmlformats.org/officeDocument/2006/relationships/tags" Target="../tags/tag381.xml"/><Relationship Id="rId4" Type="http://schemas.openxmlformats.org/officeDocument/2006/relationships/tags" Target="../tags/tag375.xml"/><Relationship Id="rId9" Type="http://schemas.openxmlformats.org/officeDocument/2006/relationships/tags" Target="../tags/tag38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8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9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91.xml"/><Relationship Id="rId9" Type="http://schemas.openxmlformats.org/officeDocument/2006/relationships/tags" Target="../tags/tag39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3" Type="http://schemas.openxmlformats.org/officeDocument/2006/relationships/tags" Target="../tags/tag399.xml"/><Relationship Id="rId7" Type="http://schemas.openxmlformats.org/officeDocument/2006/relationships/tags" Target="../tags/tag403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00.xml"/><Relationship Id="rId9" Type="http://schemas.openxmlformats.org/officeDocument/2006/relationships/tags" Target="../tags/tag40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09.xml"/><Relationship Id="rId9" Type="http://schemas.openxmlformats.org/officeDocument/2006/relationships/tags" Target="../tags/tag4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18.xml"/><Relationship Id="rId9" Type="http://schemas.openxmlformats.org/officeDocument/2006/relationships/tags" Target="../tags/tag4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27.xml"/><Relationship Id="rId9" Type="http://schemas.openxmlformats.org/officeDocument/2006/relationships/tags" Target="../tags/tag43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6.xml"/><Relationship Id="rId9" Type="http://schemas.openxmlformats.org/officeDocument/2006/relationships/tags" Target="../tags/tag44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Redis</a:t>
            </a:r>
            <a:r>
              <a:rPr lang="en-US" altLang="zh-CN" sz="4800" dirty="0" smtClean="0"/>
              <a:t> 6 </a:t>
            </a:r>
            <a:r>
              <a:rPr lang="zh-CN" altLang="en-US" sz="4800" dirty="0" smtClean="0"/>
              <a:t>开发与实战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主讲教师：</a:t>
            </a:r>
            <a:r>
              <a:rPr lang="en-US" altLang="zh-CN" b="1" dirty="0">
                <a:solidFill>
                  <a:schemeClr val="tx1"/>
                </a:solidFill>
              </a:rPr>
              <a:t>XXX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28775" y="589418"/>
            <a:ext cx="45272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大数据教材《</a:t>
            </a:r>
            <a:r>
              <a:rPr lang="en-US" altLang="zh-CN" sz="2200" dirty="0" err="1" smtClean="0">
                <a:solidFill>
                  <a:schemeClr val="bg1"/>
                </a:solidFill>
                <a:sym typeface="+mn-ea"/>
              </a:rPr>
              <a:t>Redis</a:t>
            </a:r>
            <a:r>
              <a:rPr lang="en-US" altLang="zh-CN" sz="2200" dirty="0" smtClean="0">
                <a:solidFill>
                  <a:schemeClr val="bg1"/>
                </a:solidFill>
                <a:sym typeface="+mn-ea"/>
              </a:rPr>
              <a:t> 6</a:t>
            </a:r>
            <a:r>
              <a:rPr lang="zh-CN" altLang="en-US" sz="2200" dirty="0" smtClean="0">
                <a:solidFill>
                  <a:schemeClr val="bg1"/>
                </a:solidFill>
                <a:sym typeface="+mn-ea"/>
              </a:rPr>
              <a:t>开发与实战》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5034280"/>
            <a:ext cx="6122035" cy="155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学院：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邮箱：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办公地点：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  <a:p>
            <a:pPr algn="l">
              <a:lnSpc>
                <a:spcPct val="132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办公电话：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ea"/>
                <a:sym typeface="Times New Roman" panose="02020603050405020304" charset="0"/>
              </a:rPr>
              <a:t>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实例1：对非空字符串执行 SETRANGE 命令。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实例2：对空字符串/不存在的key 执行 SETRANGE 命令。</a:t>
            </a:r>
            <a:endParaRPr lang="zh-CN" altLang="en-US" sz="2000" dirty="0">
              <a:latin typeface="+mn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8597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例如我们希望将xpws2006 的 163邮箱替换为 QQ 邮箱，</a:t>
            </a:r>
          </a:p>
          <a:p>
            <a:pPr algn="l"/>
            <a:r>
              <a:rPr lang="en-US" altLang="zh-CN"/>
              <a:t>我们可以这么做。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SET email "xpws2006@163. 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STRANGE email 9 "qq. com"</a:t>
            </a:r>
          </a:p>
          <a:p>
            <a:pPr algn="l"/>
            <a:r>
              <a:rPr lang="en-US" altLang="zh-CN"/>
              <a:t>(integer) 18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email</a:t>
            </a:r>
          </a:p>
          <a:p>
            <a:pPr algn="l"/>
            <a:r>
              <a:rPr lang="en-US" altLang="zh-CN"/>
              <a:t>"xpws2006@qq.com"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45707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EXISTS empty_string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STRANGE empty_string 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Redis"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＃对不存在的key使用 SETRANGE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10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 empty_ string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＃空白处被零比特〞1×00”填充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"1×00\×00\×00\×00\x00Redis"</a:t>
            </a:r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SINTER 用于返回集合 key 中的交集。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myset4 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myset4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myset5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myset5 "c"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myset4</a:t>
            </a:r>
          </a:p>
          <a:p>
            <a:pPr algn="l"/>
            <a:r>
              <a:rPr lang="en-US" altLang="zh-CN"/>
              <a:t>1) "b"</a:t>
            </a:r>
          </a:p>
          <a:p>
            <a:pPr algn="l"/>
            <a:r>
              <a:rPr lang="en-US" altLang="zh-CN"/>
              <a:t>2)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MEMBERS myset5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"c"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"b"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SINTER myset4 myset5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"b"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通过本例的结果可以看出，集合myset4 和集合 myset5的交集元素b被找出来了。</a:t>
            </a:r>
            <a:endParaRPr lang="en-US" altLang="zh-C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SINTERSTORE destinatio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SINTERSTORE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SINTER，但它将结果保存到集合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己经存在，则将其覆盖。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返回值：交集中的元素数量。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myset6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myset6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myset7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myset7  "c''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myset6</a:t>
            </a:r>
          </a:p>
          <a:p>
            <a:pPr algn="l"/>
            <a:r>
              <a:rPr lang="en-US" altLang="zh-CN"/>
              <a:t>1)  "b''</a:t>
            </a:r>
          </a:p>
          <a:p>
            <a:pPr algn="l"/>
            <a:r>
              <a:rPr lang="en-US" altLang="zh-CN"/>
              <a:t>2)  "a''</a:t>
            </a:r>
          </a:p>
          <a:p>
            <a:pPr algn="l"/>
            <a:r>
              <a:rPr lang="en-US" altLang="zh-CN"/>
              <a:t>127.0.0.1:6379&gt; MEMBERS 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1)  "c"</a:t>
            </a:r>
          </a:p>
          <a:p>
            <a:pPr algn="l"/>
            <a:r>
              <a:rPr lang="en-US" altLang="zh-CN">
                <a:sym typeface="+mn-ea"/>
              </a:rPr>
              <a:t>2)  "b"</a:t>
            </a:r>
          </a:p>
          <a:p>
            <a:pPr algn="l"/>
            <a:r>
              <a:rPr lang="en-US" altLang="zh-CN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myset8</a:t>
            </a:r>
          </a:p>
          <a:p>
            <a:pPr algn="l"/>
            <a:r>
              <a:rPr lang="en-US" altLang="zh-CN">
                <a:sym typeface="+mn-ea"/>
              </a:rPr>
              <a:t>1)  "b"</a:t>
            </a:r>
          </a:p>
          <a:p>
            <a:pPr algn="l"/>
            <a:r>
              <a:rPr lang="en-US" altLang="zh-CN">
                <a:sym typeface="+mn-ea"/>
              </a:rPr>
              <a:t>通过本例的结果我们可以看出，集合 myset6 和集合myset7的交集被保存到集合 myset8</a:t>
            </a:r>
          </a:p>
          <a:p>
            <a:pPr algn="l"/>
            <a:r>
              <a:rPr lang="en-US" altLang="zh-CN">
                <a:sym typeface="+mn-ea"/>
              </a:rPr>
              <a:t>中了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SUNION 用于返回所有集合key 的并集。不存在的 key 被视为空集。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 myset6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myset6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myset7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SADD myset7  "c''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myset6</a:t>
            </a:r>
          </a:p>
          <a:p>
            <a:pPr algn="l"/>
            <a:r>
              <a:rPr lang="en-US" altLang="zh-CN"/>
              <a:t>1)  "b''</a:t>
            </a:r>
          </a:p>
          <a:p>
            <a:pPr algn="l"/>
            <a:r>
              <a:rPr lang="en-US" altLang="zh-CN"/>
              <a:t>2)  "a''</a:t>
            </a:r>
          </a:p>
          <a:p>
            <a:pPr algn="l"/>
            <a:r>
              <a:rPr lang="en-US" altLang="zh-CN"/>
              <a:t>127.0.0.1:6379&gt; MEMBERS myset7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41363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1)  "c"</a:t>
            </a:r>
          </a:p>
          <a:p>
            <a:pPr algn="l"/>
            <a:r>
              <a:rPr lang="en-US" altLang="zh-CN">
                <a:sym typeface="+mn-ea"/>
              </a:rPr>
              <a:t>2)  "b"</a:t>
            </a:r>
          </a:p>
          <a:p>
            <a:pPr algn="l"/>
            <a:r>
              <a:rPr lang="en-US" altLang="zh-CN">
                <a:sym typeface="+mn-ea"/>
              </a:rPr>
              <a:t>127.0.0.1:6379&gt; SINTERSTORE myset8 myset6 myset7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myset8</a:t>
            </a:r>
          </a:p>
          <a:p>
            <a:pPr algn="l"/>
            <a:r>
              <a:rPr lang="en-US" altLang="zh-CN">
                <a:sym typeface="+mn-ea"/>
              </a:rPr>
              <a:t>1)  "b"</a:t>
            </a:r>
          </a:p>
          <a:p>
            <a:pPr algn="l"/>
            <a:r>
              <a:rPr lang="en-US" altLang="zh-CN">
                <a:sym typeface="+mn-ea"/>
              </a:rPr>
              <a:t>通过本例的结果我们可以看出，集合 myset6 和集合myset7的交集被保存到集合 myset8</a:t>
            </a:r>
          </a:p>
          <a:p>
            <a:pPr algn="l"/>
            <a:r>
              <a:rPr lang="en-US" altLang="zh-CN">
                <a:sym typeface="+mn-ea"/>
              </a:rPr>
              <a:t>中了</a:t>
            </a:r>
            <a:r>
              <a:rPr lang="zh-CN" altLang="en-US"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SUNIONSTORE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SUNION，但它将结果保存到集合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 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返回值：并集中的元素数量。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DEl myset3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SADD myset1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SADD myset1 b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SADD myset2 b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SAD myset2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SUNIONSTORE myset3 myset1 myset2</a:t>
            </a:r>
          </a:p>
          <a:p>
            <a:pPr algn="l"/>
            <a:r>
              <a:rPr lang="en-US" altLang="zh-CN">
                <a:sym typeface="+mn-ea"/>
              </a:rPr>
              <a:t>(integer) 3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127.0.0.1:6379› MEMBERS myset3</a:t>
            </a:r>
          </a:p>
          <a:p>
            <a:pPr algn="l"/>
            <a:r>
              <a:rPr lang="en-US" altLang="zh-CN">
                <a:sym typeface="+mn-ea"/>
              </a:rPr>
              <a:t>1) "c"</a:t>
            </a:r>
          </a:p>
          <a:p>
            <a:pPr algn="l"/>
            <a:r>
              <a:rPr lang="en-US" altLang="zh-CN">
                <a:sym typeface="+mn-ea"/>
              </a:rPr>
              <a:t>2) "b"</a:t>
            </a:r>
          </a:p>
          <a:p>
            <a:pPr algn="l"/>
            <a:r>
              <a:rPr lang="en-US" altLang="zh-CN">
                <a:sym typeface="+mn-ea"/>
              </a:rPr>
              <a:t>3) "a"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通过本例的结果可以看出，集合mysetl 和集合myset2 的并集被保存到集合 myset3 中了。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SDIEF key [key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SDIFF 用于返回集合 key 的差集。不存在的 key 被视为空集</a:t>
            </a:r>
            <a:r>
              <a:rPr lang="zh-CN" sz="2000"/>
              <a:t>。</a:t>
            </a:r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返回值：差集元素的列表。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MEMBERS myset1</a:t>
            </a:r>
          </a:p>
          <a:p>
            <a:pPr algn="l"/>
            <a:r>
              <a:rPr lang="en-US" altLang="zh-CN"/>
              <a:t>1) "b"</a:t>
            </a:r>
          </a:p>
          <a:p>
            <a:pPr algn="l"/>
            <a:r>
              <a:rPr lang="en-US" altLang="zh-CN"/>
              <a:t>2) "a"</a:t>
            </a:r>
          </a:p>
          <a:p>
            <a:pPr algn="l"/>
            <a:r>
              <a:rPr lang="en-US" altLang="zh-CN"/>
              <a:t>127.0.0.1:6379&gt; MEMBERS myset2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127.0.0.1:6379&gt; DIFF myset1 myset2</a:t>
            </a:r>
          </a:p>
          <a:p>
            <a:pPr algn="l"/>
            <a:r>
              <a:rPr lang="en-US" altLang="zh-CN"/>
              <a:t>1） "a"</a:t>
            </a:r>
          </a:p>
          <a:p>
            <a:pPr algn="l"/>
            <a:r>
              <a:rPr lang="en-US" altLang="zh-CN"/>
              <a:t>从本例中，我们可以看到集合myset1 和集合myset2 的差集元素是 a。我们也可以将集合</a:t>
            </a:r>
          </a:p>
          <a:p>
            <a:pPr algn="l"/>
            <a:r>
              <a:rPr lang="en-US" altLang="zh-CN"/>
              <a:t>mysetl 和集合 myset2 换个顺序看一下结果。</a:t>
            </a:r>
          </a:p>
          <a:p>
            <a:pPr algn="l"/>
            <a:r>
              <a:rPr lang="en-US" altLang="zh-CN"/>
              <a:t>127.0.0.1:6379&gt; SDIFF myset2 myset1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从这个结果可以看出，集合myset2 与集合 myset1 的差集元素是C。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MEST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dirty="0" err="1"/>
              <a:t>通过</a:t>
            </a:r>
            <a:r>
              <a:rPr sz="2400" dirty="0"/>
              <a:t> </a:t>
            </a:r>
            <a:r>
              <a:rPr sz="2400" dirty="0" smtClean="0"/>
              <a:t>MSET</a:t>
            </a:r>
            <a:r>
              <a:rPr lang="zh-CN" altLang="en-US" sz="2400" dirty="0" smtClean="0"/>
              <a:t>可</a:t>
            </a:r>
            <a:r>
              <a:rPr sz="2400" dirty="0" err="1" smtClean="0"/>
              <a:t>一次设置至个</a:t>
            </a:r>
            <a:r>
              <a:rPr sz="2400" dirty="0" err="1"/>
              <a:t>key</a:t>
            </a:r>
            <a:r>
              <a:rPr sz="2400" dirty="0"/>
              <a:t> </a:t>
            </a:r>
            <a:r>
              <a:rPr sz="2400" dirty="0" err="1"/>
              <a:t>的值，执行成功返回</a:t>
            </a:r>
            <a:r>
              <a:rPr sz="2400" dirty="0"/>
              <a:t> </a:t>
            </a:r>
            <a:r>
              <a:rPr sz="2400" dirty="0" err="1"/>
              <a:t>OK，表示所有值都被设置了</a:t>
            </a:r>
            <a:r>
              <a:rPr sz="2400" dirty="0"/>
              <a:t>；</a:t>
            </a:r>
          </a:p>
          <a:p>
            <a:pPr algn="l"/>
            <a:endParaRPr sz="2400" dirty="0"/>
          </a:p>
          <a:p>
            <a:pPr algn="l"/>
            <a:r>
              <a:rPr sz="2400" dirty="0" err="1"/>
              <a:t>执行失败返回</a:t>
            </a:r>
            <a:r>
              <a:rPr sz="2400" dirty="0"/>
              <a:t> 0，表示没有任何值被设置。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MSET </a:t>
            </a:r>
            <a:r>
              <a:rPr sz="2400" dirty="0" err="1"/>
              <a:t>是一个原子性操作，所有的key</a:t>
            </a:r>
            <a:r>
              <a:rPr sz="2400" dirty="0"/>
              <a:t> </a:t>
            </a:r>
            <a:r>
              <a:rPr sz="2400" dirty="0" err="1"/>
              <a:t>都在同一时间内被设置</a:t>
            </a:r>
            <a:r>
              <a:rPr sz="2400" dirty="0"/>
              <a:t>。</a:t>
            </a:r>
          </a:p>
          <a:p>
            <a:pPr algn="l"/>
            <a:r>
              <a:rPr sz="2400" dirty="0" err="1"/>
              <a:t>返回值：成功返回</a:t>
            </a:r>
            <a:r>
              <a:rPr sz="2400" dirty="0"/>
              <a:t> </a:t>
            </a:r>
            <a:r>
              <a:rPr sz="2400" dirty="0" err="1"/>
              <a:t>OK，失败返回</a:t>
            </a:r>
            <a:r>
              <a:rPr sz="2400" dirty="0"/>
              <a:t> 0。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SDIFFSTORE destination key [key </a:t>
            </a:r>
            <a:r>
              <a:rPr lang="en-US" sz="2200">
                <a:sym typeface="+mn-ea"/>
              </a:rPr>
              <a:t>..</a:t>
            </a:r>
            <a:r>
              <a:rPr sz="2200">
                <a:sym typeface="+mn-ea"/>
              </a:rPr>
              <a:t>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SDIFFSTORE命令的基本语法如下。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此命令等同于 SDIFF，但它将结果保存到集合 destination，而不是简单地返回结果。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如果集合 destination 已经存在，则将其覆盖。集合 destination 可以是集合key本身。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返回值：差集中的元素数量。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SDIFFSTORE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2058035"/>
            <a:ext cx="5113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DE1 myset3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mysetl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myset2 b</a:t>
            </a:r>
          </a:p>
          <a:p>
            <a:pPr algn="l"/>
            <a:r>
              <a:rPr lang="en-US" altLang="zh-CN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12105" y="2197735"/>
            <a:ext cx="60775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SAD myset2 C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myset1</a:t>
            </a:r>
          </a:p>
          <a:p>
            <a:pPr algn="l"/>
            <a:r>
              <a:rPr lang="en-US" altLang="zh-CN">
                <a:sym typeface="+mn-ea"/>
              </a:rPr>
              <a:t>1) "b"</a:t>
            </a:r>
          </a:p>
          <a:p>
            <a:pPr algn="l"/>
            <a:r>
              <a:rPr lang="en-US" altLang="zh-CN">
                <a:sym typeface="+mn-ea"/>
              </a:rPr>
              <a:t>2) "a"</a:t>
            </a:r>
          </a:p>
          <a:p>
            <a:pPr algn="l"/>
            <a:r>
              <a:rPr lang="en-US" altLang="zh-CN">
                <a:sym typeface="+mn-ea"/>
              </a:rPr>
              <a:t>127.0.0.1:6379&gt; MEMBERS myset2</a:t>
            </a:r>
          </a:p>
          <a:p>
            <a:pPr algn="l"/>
            <a:r>
              <a:rPr lang="en-US" altLang="zh-CN">
                <a:sym typeface="+mn-ea"/>
              </a:rPr>
              <a:t>1) "c"</a:t>
            </a:r>
          </a:p>
          <a:p>
            <a:pPr algn="l"/>
            <a:r>
              <a:rPr lang="en-US" altLang="zh-CN">
                <a:sym typeface="+mn-ea"/>
              </a:rPr>
              <a:t>2) "b"</a:t>
            </a:r>
          </a:p>
          <a:p>
            <a:pPr algn="l"/>
            <a:r>
              <a:rPr lang="en-US" altLang="zh-CN">
                <a:sym typeface="+mn-ea"/>
              </a:rPr>
              <a:t>127.0.0.1:6379&gt; SDIFFSTORE myset3 myset1 myset2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127.0.0.1:6379&gt; MEMBERS myset3</a:t>
            </a:r>
          </a:p>
          <a:p>
            <a:pPr algn="l"/>
            <a:r>
              <a:rPr lang="en-US" altLang="zh-CN">
                <a:sym typeface="+mn-ea"/>
              </a:rPr>
              <a:t>1) "a"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2.5 Sorted Set类型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Set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Sorted Set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Sorted Set 类型是 Set 类型的一个加强版本，它在 Set 类型的基础上增加了一个顺序属性这一属性在添加、修改元素的时候可以指定，每次指定后有序集合会自动按新的值调整顺序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有序集合中的元素是唯一的，但分数（Score）却可以重复。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ZADD key score member [[score member] [score member]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ZADD 用于将一个或多个member 和score 加入有序集合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返回值：被成功添加的新元素的数量。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189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7614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 添加单个元素</a:t>
            </a:r>
          </a:p>
          <a:p>
            <a:pPr algn="l"/>
            <a:r>
              <a:rPr lang="en-US" altLang="zh-CN"/>
              <a:t>127.0.0.1:6379&gt; ZADD myzset1 1 "one"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 添加多个元素</a:t>
            </a:r>
          </a:p>
          <a:p>
            <a:pPr algn="l"/>
            <a:r>
              <a:rPr lang="en-US" altLang="zh-CN"/>
              <a:t>127.0.0.1:6379&gt; ZADD myzset1 2 "two" 3 "three"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＃显示有序集合myzset1</a:t>
            </a:r>
          </a:p>
          <a:p>
            <a:pPr algn="l"/>
            <a:r>
              <a:rPr lang="en-US" altLang="zh-CN"/>
              <a:t>127.0.0.1:6379&gt; RANGE myzsetl 0 -1 WITHSCORES</a:t>
            </a:r>
          </a:p>
          <a:p>
            <a:pPr algn="l"/>
            <a:r>
              <a:rPr lang="en-US" altLang="zh-CN"/>
              <a:t>1) "one"</a:t>
            </a:r>
          </a:p>
          <a:p>
            <a:pPr algn="l"/>
            <a:r>
              <a:rPr lang="en-US" altLang="zh-CN"/>
              <a:t>2) "I''</a:t>
            </a:r>
          </a:p>
          <a:p>
            <a:pPr algn="l"/>
            <a:r>
              <a:rPr lang="en-US" altLang="zh-CN"/>
              <a:t>3) "two"</a:t>
            </a:r>
          </a:p>
          <a:p>
            <a:pPr algn="l"/>
            <a:r>
              <a:rPr lang="en-US" altLang="zh-CN"/>
              <a:t>4) ''2''</a:t>
            </a:r>
          </a:p>
          <a:p>
            <a:pPr algn="l"/>
            <a:r>
              <a:rPr lang="en-US" altLang="zh-CN"/>
              <a:t>5) "three"</a:t>
            </a:r>
          </a:p>
          <a:p>
            <a:pPr algn="l"/>
            <a:r>
              <a:rPr lang="en-US" altLang="zh-CN"/>
              <a:t>6) ''3''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使用 Redis 的内存可视化工具 Redis Desktop Manager查看有序集合myzsetl 在 Redis 中的存储结构</a:t>
            </a:r>
            <a:r>
              <a:rPr lang="zh-CN" altLang="en-US"/>
              <a:t>。</a:t>
            </a:r>
            <a:endParaRPr lang="en-US" altLang="zh-CN"/>
          </a:p>
          <a:p>
            <a:pPr algn="l"/>
            <a:r>
              <a:rPr lang="en-US" altLang="zh-CN"/>
              <a:t>＃添加已存在元素，但是改变 score</a:t>
            </a:r>
          </a:p>
          <a:p>
            <a:pPr algn="l"/>
            <a:r>
              <a:rPr lang="en-US" altLang="zh-CN"/>
              <a:t>127.0.0.1:6379&gt; ZADD myzset1 6 "one"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127.0.0.1:6379&gt; RANGE myzset1 0 -1 WITHSCORES</a:t>
            </a:r>
          </a:p>
          <a:p>
            <a:pPr algn="l"/>
            <a:r>
              <a:rPr lang="en-US" altLang="zh-CN"/>
              <a:t>1) 'two"</a:t>
            </a:r>
          </a:p>
          <a:p>
            <a:pPr algn="l"/>
            <a:r>
              <a:rPr lang="en-US" altLang="zh-CN"/>
              <a:t>2) ''2"</a:t>
            </a:r>
          </a:p>
          <a:p>
            <a:pPr algn="l"/>
            <a:r>
              <a:rPr lang="en-US" altLang="zh-CN"/>
              <a:t>3) "three"</a:t>
            </a:r>
          </a:p>
          <a:p>
            <a:pPr algn="l"/>
            <a:r>
              <a:rPr lang="en-US" altLang="zh-CN"/>
              <a:t>4) "3'</a:t>
            </a:r>
          </a:p>
          <a:p>
            <a:pPr algn="l"/>
            <a:r>
              <a:rPr lang="en-US" altLang="zh-CN"/>
              <a:t>5) "one"</a:t>
            </a:r>
          </a:p>
          <a:p>
            <a:pPr algn="l"/>
            <a:r>
              <a:rPr lang="en-US" altLang="zh-CN"/>
              <a:t>6) "6"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在本例中，我们向有序集合 myzset1 中添加了元素 one、two 和three，并且元素 one 被设置了两次，那么将以最后一次的设置为准。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ZREN key member [</a:t>
            </a:r>
            <a:r>
              <a:rPr lang="en-US" sz="2200">
                <a:sym typeface="+mn-ea"/>
              </a:rPr>
              <a:t>n</a:t>
            </a:r>
            <a:r>
              <a:rPr sz="2200">
                <a:sym typeface="+mn-ea"/>
              </a:rPr>
              <a:t>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 用于删除有序集合key 中的一个或多个member，不存在的member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返回值：有序集合 key 中被成功州除的元素数量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＃生成有序集合测试数据</a:t>
            </a:r>
          </a:p>
          <a:p>
            <a:pPr algn="l"/>
            <a:r>
              <a:rPr lang="en-US" altLang="zh-CN" sz="1600"/>
              <a:t>127.0.0.1:6379&gt; ZADD myzset2 1 "one"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ZADD myzset2 2 "two"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ZADD myzset2 3 "three"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myzset2 4 "four"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RANGE myzset2 0 -1 WITHSCORES</a:t>
            </a:r>
          </a:p>
          <a:p>
            <a:pPr algn="l"/>
            <a:r>
              <a:rPr lang="en-US" altLang="zh-CN" sz="1600"/>
              <a:t>1) "one"</a:t>
            </a:r>
          </a:p>
          <a:p>
            <a:pPr algn="l"/>
            <a:r>
              <a:rPr lang="en-US" altLang="zh-CN" sz="1600"/>
              <a:t>2) "1"</a:t>
            </a:r>
          </a:p>
          <a:p>
            <a:pPr algn="l"/>
            <a:r>
              <a:rPr lang="en-US" altLang="zh-CN" sz="1600"/>
              <a:t>3) "two"</a:t>
            </a:r>
          </a:p>
          <a:p>
            <a:pPr algn="l"/>
            <a:r>
              <a:rPr lang="en-US" altLang="zh-CN" sz="1600"/>
              <a:t>4) "2"</a:t>
            </a:r>
          </a:p>
          <a:p>
            <a:pPr algn="l"/>
            <a:r>
              <a:rPr lang="en-US" altLang="zh-CN" sz="1600"/>
              <a:t>5) "three"</a:t>
            </a:r>
          </a:p>
          <a:p>
            <a:pPr algn="l"/>
            <a:r>
              <a:rPr lang="en-US" altLang="zh-CN" sz="1600"/>
              <a:t>6) "3''</a:t>
            </a:r>
          </a:p>
          <a:p>
            <a:pPr algn="l"/>
            <a:r>
              <a:rPr lang="en-US" altLang="zh-CN" sz="1600"/>
              <a:t>7) "four"</a:t>
            </a:r>
          </a:p>
          <a:p>
            <a:pPr algn="l"/>
            <a:r>
              <a:rPr lang="en-US" altLang="zh-CN" sz="1600"/>
              <a:t>8) " 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删除单个元素</a:t>
            </a:r>
          </a:p>
          <a:p>
            <a:pPr algn="l"/>
            <a:r>
              <a:t>127.0.0.1:6379&gt; REM myzset2 "two"</a:t>
            </a:r>
          </a:p>
          <a:p>
            <a:pPr algn="l"/>
            <a:r>
              <a:t>(integer) 1</a:t>
            </a:r>
          </a:p>
          <a:p>
            <a:pPr algn="l"/>
            <a:r>
              <a:t>127.0.0.1:6379&gt; RANGE myzset2 0 -1</a:t>
            </a:r>
          </a:p>
          <a:p>
            <a:pPr algn="l"/>
            <a:r>
              <a:t>1) "one"</a:t>
            </a:r>
          </a:p>
          <a:p>
            <a:pPr algn="l"/>
            <a:r>
              <a:t>2) "three"</a:t>
            </a:r>
          </a:p>
          <a:p>
            <a:pPr algn="l"/>
            <a:r>
              <a:t>3) </a:t>
            </a:r>
            <a:r>
              <a:rPr lang="en-US"/>
              <a:t>''</a:t>
            </a:r>
            <a:r>
              <a:t>four"</a:t>
            </a:r>
          </a:p>
          <a:p>
            <a:pPr algn="l"/>
            <a:r>
              <a:t>＃删除多个元素</a:t>
            </a:r>
          </a:p>
          <a:p>
            <a:pPr algn="l"/>
            <a:r>
              <a:t>127.0.0.1:6379&gt; REM myzset2 one three</a:t>
            </a:r>
          </a:p>
          <a:p>
            <a:pPr algn="l"/>
            <a:r>
              <a:t>(integer) 2</a:t>
            </a:r>
          </a:p>
          <a:p>
            <a:pPr algn="l"/>
            <a:r>
              <a:t>127.0.0.1:6379&gt; RANGE myzset2 0 -1</a:t>
            </a:r>
          </a:p>
          <a:p>
            <a:pPr algn="l"/>
            <a:r>
              <a:t>1) "four"</a:t>
            </a:r>
          </a:p>
          <a:p>
            <a:pPr algn="l"/>
            <a:r>
              <a:t>＃删除不存在的元素</a:t>
            </a:r>
          </a:p>
          <a:p>
            <a:pPr algn="l"/>
            <a:r>
              <a:t>127.0.0.1:6379› REM myzset2 "five"</a:t>
            </a:r>
          </a:p>
          <a:p>
            <a:pPr algn="l"/>
            <a:r>
              <a:t>(integer) 0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ZCARD key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ZCARD 用于返回有序集合key 中的元素个数</a:t>
            </a:r>
            <a:r>
              <a:rPr lang="zh-CN" sz="2400"/>
              <a:t>。</a:t>
            </a:r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lang="zh-CN" sz="2400"/>
          </a:p>
          <a:p>
            <a:pPr algn="l"/>
            <a:endParaRPr sz="2400"/>
          </a:p>
          <a:p>
            <a:pPr algn="l"/>
            <a:r>
              <a:rPr sz="2400"/>
              <a:t>返回值：当有序集合 key 存在时，返回有序集合key 的元素个数；当有序集合key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6078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＃添加一个元素</a:t>
            </a:r>
          </a:p>
          <a:p>
            <a:pPr algn="l"/>
            <a:r>
              <a:rPr lang="en-US" altLang="zh-CN"/>
              <a:t>127.0.0.1:6379&gt; ZADD salary 5000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＃再添加一个元素</a:t>
            </a:r>
          </a:p>
          <a:p>
            <a:pPr algn="l"/>
            <a:r>
              <a:rPr lang="en-US" altLang="zh-CN"/>
              <a:t>127.0.0.1:6379&gt; ADD salary 6000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CARD salary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＃对不存在的key执行 ZCARD命令</a:t>
            </a:r>
          </a:p>
          <a:p>
            <a:pPr algn="l"/>
            <a:r>
              <a:rPr lang="en-US" altLang="zh-CN"/>
              <a:t>127.0.0.1:6379› EXISTS non_exists_key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0</a:t>
            </a:r>
          </a:p>
          <a:p>
            <a:pPr algn="l"/>
            <a:r>
              <a:rPr lang="en-US" altLang="zh-CN"/>
              <a:t>127.0.0.1:6379&gt; CARD non _exists_key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0</a:t>
            </a:r>
          </a:p>
          <a:p>
            <a:pPr algn="l"/>
            <a:r>
              <a:rPr lang="en-US" altLang="zh-CN"/>
              <a:t>从本例可以看出，有序集合 salary 的元素个数是2。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ym typeface="+mn-ea"/>
              </a:rPr>
              <a:t>实例</a:t>
            </a:r>
            <a:r>
              <a:rPr lang="en-US" altLang="zh-CN" dirty="0" smtClean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MSET</a:t>
            </a:r>
            <a:r>
              <a:rPr lang="zh-CN" altLang="en-US" dirty="0" smtClean="0">
                <a:sym typeface="+mn-ea"/>
              </a:rPr>
              <a:t>命令一次设置多个</a:t>
            </a:r>
            <a:r>
              <a:rPr lang="en-US" altLang="zh-CN" dirty="0" smtClean="0">
                <a:sym typeface="+mn-ea"/>
              </a:rPr>
              <a:t>KEY</a:t>
            </a:r>
            <a:r>
              <a:rPr lang="zh-CN" altLang="en-US" smtClean="0">
                <a:sym typeface="+mn-ea"/>
              </a:rPr>
              <a:t>的值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&gt;&gt;&gt; MET name1 "</a:t>
            </a:r>
            <a:r>
              <a:rPr lang="en-US" altLang="zh-CN" dirty="0" smtClean="0"/>
              <a:t>xinping1" </a:t>
            </a:r>
            <a:r>
              <a:rPr lang="en-US" altLang="zh-CN" dirty="0"/>
              <a:t>name2 "xinping2"</a:t>
            </a:r>
          </a:p>
          <a:p>
            <a:pPr algn="l"/>
            <a:r>
              <a:rPr lang="en-US" altLang="zh-CN" dirty="0"/>
              <a:t>OK</a:t>
            </a:r>
          </a:p>
          <a:p>
            <a:pPr algn="l"/>
            <a:r>
              <a:rPr lang="en-US" altLang="zh-CN" dirty="0"/>
              <a:t>&gt;&gt;&gt; KEYS                                                                 ＃  </a:t>
            </a:r>
            <a:r>
              <a:rPr lang="en-US" altLang="zh-CN" dirty="0" err="1"/>
              <a:t>确保指定的两个键值对被插入</a:t>
            </a:r>
            <a:endParaRPr lang="en-US" altLang="zh-CN" dirty="0"/>
          </a:p>
          <a:p>
            <a:pPr algn="l"/>
            <a:r>
              <a:rPr lang="en-US" altLang="zh-CN" dirty="0"/>
              <a:t>1) "name2"</a:t>
            </a:r>
          </a:p>
          <a:p>
            <a:pPr algn="l"/>
            <a:r>
              <a:rPr lang="en-US" altLang="zh-CN" dirty="0"/>
              <a:t>2) "</a:t>
            </a:r>
            <a:r>
              <a:rPr lang="en-US" altLang="zh-CN" dirty="0" err="1"/>
              <a:t>namel</a:t>
            </a:r>
            <a:r>
              <a:rPr lang="en-US" altLang="zh-CN" dirty="0"/>
              <a:t>"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&gt;&gt;&gt; MET name2 "xinping3"                                      #  </a:t>
            </a:r>
            <a:r>
              <a:rPr lang="en-US" altLang="zh-CN" dirty="0" smtClean="0"/>
              <a:t>MSET </a:t>
            </a:r>
            <a:r>
              <a:rPr lang="en-US" altLang="zh-CN" dirty="0" err="1"/>
              <a:t>覆盖旧值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127.0.0.1:6379&gt; GET name2</a:t>
            </a:r>
          </a:p>
          <a:p>
            <a:pPr algn="l"/>
            <a:r>
              <a:rPr lang="en-US" altLang="zh-CN" dirty="0"/>
              <a:t>"xinping2"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COUNT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＃添加有序集合的元素</a:t>
            </a:r>
          </a:p>
          <a:p>
            <a:pPr algn="l"/>
            <a:r>
              <a:rPr lang="en-US" altLang="zh-CN" sz="1600"/>
              <a:t>127.0.0.1:6379&gt; DEL salary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127.0.0.1:6379› ADD salary 3000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salary 4000 lisi</a:t>
            </a:r>
          </a:p>
          <a:p>
            <a:pPr algn="l"/>
            <a:r>
              <a:rPr lang="en-US" altLang="zh-CN" sz="1600"/>
              <a:t>(integer)</a:t>
            </a:r>
          </a:p>
          <a:p>
            <a:pPr algn="l"/>
            <a:r>
              <a:rPr lang="en-US" altLang="zh-CN" sz="1600"/>
              <a:t>127.0.0.1:6379&gt; ZADD salary 5000 zhangsan</a:t>
            </a:r>
          </a:p>
          <a:p>
            <a:pPr algn="l"/>
            <a:r>
              <a:rPr lang="en-US" altLang="zh-CN" sz="160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显示所有元素及其score 值</a:t>
            </a:r>
          </a:p>
          <a:p>
            <a:pPr algn="l"/>
            <a:r>
              <a:t>127.0.0.1:6379&gt; ZRANGE</a:t>
            </a:r>
          </a:p>
          <a:p>
            <a:pPr algn="l"/>
            <a:r>
              <a:t>salary 0</a:t>
            </a:r>
          </a:p>
          <a:p>
            <a:pPr algn="l"/>
            <a:r>
              <a:t>-1 WITHSCORES</a:t>
            </a:r>
          </a:p>
          <a:p>
            <a:pPr algn="l"/>
            <a:r>
              <a:t>1) "wangwu"</a:t>
            </a:r>
          </a:p>
          <a:p>
            <a:pPr algn="l"/>
            <a:r>
              <a:t>2) "3000"</a:t>
            </a:r>
          </a:p>
          <a:p>
            <a:pPr algn="l"/>
            <a:r>
              <a:t>3) "lisi"</a:t>
            </a:r>
          </a:p>
          <a:p>
            <a:pPr algn="l"/>
            <a:r>
              <a:t>4) "4000"</a:t>
            </a:r>
          </a:p>
          <a:p>
            <a:pPr algn="l"/>
            <a:r>
              <a:t>5) "zhangsan"</a:t>
            </a:r>
          </a:p>
          <a:p>
            <a:pPr algn="l"/>
            <a:r>
              <a:t>6) "5000"</a:t>
            </a:r>
          </a:p>
          <a:p>
            <a:pPr algn="l"/>
            <a:r>
              <a:t>＃计算 score 值为3000-~5000 的元素数量</a:t>
            </a:r>
          </a:p>
          <a:p>
            <a:pPr algn="l"/>
            <a:r>
              <a:t>127.0.0.1:6379&gt; COUNT salary 3000 5000</a:t>
            </a:r>
          </a:p>
          <a:p>
            <a:pPr algn="l"/>
            <a:r>
              <a:t>(integer) 3</a:t>
            </a:r>
          </a:p>
          <a:p>
            <a:pPr algn="l"/>
            <a:r>
              <a:t>＃计算 score 值为4000～5000 元素数量</a:t>
            </a:r>
          </a:p>
          <a:p>
            <a:pPr algn="l"/>
            <a:r>
              <a:t>127.0.0.1:6379&gt; COUNT salary 4000 5000</a:t>
            </a:r>
          </a:p>
          <a:p>
            <a:pPr algn="l"/>
            <a:r>
              <a:t>(integer) 2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SCORE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ZSCORE命令的基本语法如下。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ZSCORE 用于返回有序集合key 中member 的score 值。如果member 不是有序集合 key的元素，或有序集合 key 不存在，则返回 nil。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返回值：member 的score 值，以字符串形式表示。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＃显示有序集合中所有元素及其score 值</a:t>
            </a:r>
          </a:p>
          <a:p>
            <a:pPr algn="l"/>
            <a:r>
              <a:rPr lang="en-US" altLang="zh-CN" sz="2400"/>
              <a:t>127.0.0.1:6379&gt; RANGE salary 0 -1 WITHSCORES</a:t>
            </a:r>
          </a:p>
          <a:p>
            <a:pPr algn="l"/>
            <a:r>
              <a:rPr lang="en-US" altLang="zh-CN" sz="2400"/>
              <a:t>1) "wangwu"</a:t>
            </a:r>
          </a:p>
          <a:p>
            <a:pPr algn="l"/>
            <a:r>
              <a:rPr lang="en-US" altLang="zh-CN" sz="2400"/>
              <a:t>2) "3000"</a:t>
            </a:r>
          </a:p>
          <a:p>
            <a:pPr algn="l"/>
            <a:r>
              <a:rPr lang="en-US" altLang="zh-CN" sz="2400"/>
              <a:t>3)  "lisi"</a:t>
            </a:r>
          </a:p>
          <a:p>
            <a:pPr algn="l"/>
            <a:r>
              <a:rPr lang="en-US" altLang="zh-CN" sz="2400"/>
              <a:t>4)  "4000"</a:t>
            </a:r>
          </a:p>
          <a:p>
            <a:pPr algn="l"/>
            <a:r>
              <a:rPr lang="en-US" altLang="zh-CN" sz="2400"/>
              <a:t>5)  "zhangsan"</a:t>
            </a:r>
          </a:p>
          <a:p>
            <a:pPr algn="l"/>
            <a:r>
              <a:rPr lang="en-US" altLang="zh-CN" sz="2400"/>
              <a:t>6)  "5000"</a:t>
            </a:r>
          </a:p>
          <a:p>
            <a:pPr algn="l"/>
            <a:r>
              <a:rPr lang="en-US" altLang="zh-CN" sz="2400"/>
              <a:t>＃注意score 值以字符串形式表示</a:t>
            </a:r>
          </a:p>
          <a:p>
            <a:pPr algn="l"/>
            <a:r>
              <a:rPr lang="en-US" altLang="zh-CN" sz="2400"/>
              <a:t>127.0.0.1:6379&gt; SCORE salary wangwu</a:t>
            </a:r>
          </a:p>
          <a:p>
            <a:pPr algn="l"/>
            <a:r>
              <a:rPr lang="en-US" altLang="zh-CN" sz="2400"/>
              <a:t>"3000"</a:t>
            </a:r>
          </a:p>
          <a:p>
            <a:pPr algn="l"/>
            <a:r>
              <a:rPr lang="en-US" altLang="zh-CN" sz="2400"/>
              <a:t>在本例中，我们成功地获取了 wangwu 的 score 值。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ZINCRBY key increment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ZINCRBY 用于将有序集合key 的member 的score 值加上增量 increment。也可以通过传递一个负数增量 increment， 让 score 值减去相应的值。比如ZINCRBY key -5 member，就是</a:t>
            </a:r>
          </a:p>
          <a:p>
            <a:pPr algn="l"/>
            <a:r>
              <a:rPr sz="2400"/>
              <a:t>让member 的score 值减去5。</a:t>
            </a:r>
          </a:p>
          <a:p>
            <a:pPr algn="l"/>
            <a:endParaRPr sz="2400"/>
          </a:p>
          <a:p>
            <a:pPr algn="l"/>
            <a:r>
              <a:rPr sz="2400"/>
              <a:t>当key 不存在，或member 不是key 的元素时，ZINCRBY key increment member 等同</a:t>
            </a:r>
            <a:r>
              <a:rPr lang="zh-CN" sz="2400"/>
              <a:t>于</a:t>
            </a:r>
            <a:r>
              <a:rPr sz="2400"/>
              <a:t>ADD key increment member</a:t>
            </a:r>
          </a:p>
          <a:p>
            <a:pPr algn="l"/>
            <a:endParaRPr sz="2400"/>
          </a:p>
          <a:p>
            <a:pPr algn="l"/>
            <a:r>
              <a:rPr sz="2400"/>
              <a:t>返回值：member 的新 score 值，以字符串形式表示</a:t>
            </a:r>
            <a:r>
              <a:rPr lang="zh-CN" sz="240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ZINCRBY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6925" y="1943100"/>
            <a:ext cx="85902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127.0.0.1:6379› SCORE salary wangwu</a:t>
            </a:r>
          </a:p>
          <a:p>
            <a:pPr algn="l"/>
            <a:r>
              <a:rPr lang="en-US" altLang="zh-CN" sz="2400"/>
              <a:t>"3000"</a:t>
            </a:r>
          </a:p>
          <a:p>
            <a:pPr algn="l"/>
            <a:r>
              <a:rPr lang="en-US" altLang="zh-CN" sz="2400"/>
              <a:t>127.0.0.1:6379› ZINCRBY salary 5000 wangwu</a:t>
            </a:r>
          </a:p>
          <a:p>
            <a:pPr algn="l"/>
            <a:r>
              <a:rPr lang="en-US" altLang="zh-CN" sz="2400"/>
              <a:t>"8000"</a:t>
            </a:r>
          </a:p>
          <a:p>
            <a:pPr algn="l"/>
            <a:r>
              <a:rPr lang="en-US" altLang="zh-CN" sz="2400"/>
              <a:t>127.0.0.1:6379&gt; RANGE salary 0 -1 WITHSCORES</a:t>
            </a:r>
          </a:p>
          <a:p>
            <a:pPr algn="l"/>
            <a:r>
              <a:rPr lang="en-US" altLang="zh-CN" sz="2400"/>
              <a:t>1) "lisi"</a:t>
            </a:r>
          </a:p>
          <a:p>
            <a:pPr algn="l"/>
            <a:r>
              <a:rPr lang="en-US" altLang="zh-CN" sz="2400"/>
              <a:t>2) "4000 "</a:t>
            </a:r>
          </a:p>
          <a:p>
            <a:pPr algn="l"/>
            <a:r>
              <a:rPr lang="en-US" altLang="zh-CN" sz="2400"/>
              <a:t>3) "zhangsan"</a:t>
            </a:r>
          </a:p>
          <a:p>
            <a:pPr algn="l"/>
            <a:r>
              <a:rPr lang="en-US" altLang="zh-CN" sz="2400"/>
              <a:t>4) "5000 ''</a:t>
            </a:r>
          </a:p>
          <a:p>
            <a:pPr algn="l"/>
            <a:r>
              <a:rPr lang="en-US" altLang="zh-CN" sz="2400"/>
              <a:t>5) "wangwu"</a:t>
            </a:r>
          </a:p>
          <a:p>
            <a:pPr algn="l"/>
            <a:r>
              <a:rPr lang="en-US" altLang="zh-CN" sz="2400"/>
              <a:t>6) "8000"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COUNT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ZCOUNT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ZCOUNT 用于返回有序集合key 中 score 值在min 和max 之间（默认包括 score 值等于min 或 max）的元素数量，也就是返回有序集合key 中 score 值在给定区问的元素数量。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返回值：score 值在min 和max之间的元素数量。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ZCOUNT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＃添加有序集合的元素</a:t>
            </a:r>
          </a:p>
          <a:p>
            <a:pPr algn="l"/>
            <a:r>
              <a:rPr lang="en-US" altLang="zh-CN" sz="1600"/>
              <a:t>127.0.0.1:6379&gt; DEL salary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127.0.0.1:6379› ADD salary 3000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ADD salary 4000 lisi</a:t>
            </a:r>
          </a:p>
          <a:p>
            <a:pPr algn="l"/>
            <a:r>
              <a:rPr lang="en-US" altLang="zh-CN" sz="1600"/>
              <a:t>(integer)</a:t>
            </a:r>
          </a:p>
          <a:p>
            <a:pPr algn="l"/>
            <a:r>
              <a:rPr lang="en-US" altLang="zh-CN" sz="1600"/>
              <a:t>127.0.0.1:6379&gt; ZADD salary 5000 zhangsan</a:t>
            </a:r>
          </a:p>
          <a:p>
            <a:pPr algn="l"/>
            <a:r>
              <a:rPr lang="en-US" altLang="zh-CN" sz="1600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＃ 显示所有元素及其score 值</a:t>
            </a:r>
          </a:p>
          <a:p>
            <a:pPr algn="l"/>
            <a:r>
              <a:t>127.0.0.1:6379&gt; ZRANGE</a:t>
            </a:r>
          </a:p>
          <a:p>
            <a:pPr algn="l"/>
            <a:r>
              <a:t>salary 0</a:t>
            </a:r>
          </a:p>
          <a:p>
            <a:pPr algn="l"/>
            <a:r>
              <a:t>-1 WITHSCORES</a:t>
            </a:r>
          </a:p>
          <a:p>
            <a:pPr algn="l"/>
            <a:r>
              <a:t>1) "wangwu"</a:t>
            </a:r>
          </a:p>
          <a:p>
            <a:pPr algn="l"/>
            <a:r>
              <a:t>2) "3000"</a:t>
            </a:r>
          </a:p>
          <a:p>
            <a:pPr algn="l"/>
            <a:r>
              <a:t>3) "lisi"</a:t>
            </a:r>
          </a:p>
          <a:p>
            <a:pPr algn="l"/>
            <a:r>
              <a:t>4) "4000"</a:t>
            </a:r>
          </a:p>
          <a:p>
            <a:pPr algn="l"/>
            <a:r>
              <a:t>5) "zhangsan"</a:t>
            </a:r>
          </a:p>
          <a:p>
            <a:pPr algn="l"/>
            <a:r>
              <a:t>6) "5000"</a:t>
            </a:r>
          </a:p>
          <a:p>
            <a:pPr algn="l"/>
            <a:r>
              <a:t>＃计算 score 值为3000-~5000 的元素数量</a:t>
            </a:r>
          </a:p>
          <a:p>
            <a:pPr algn="l"/>
            <a:r>
              <a:t>127.0.0.1:6379&gt; COUNT salary 3000 5000</a:t>
            </a:r>
          </a:p>
          <a:p>
            <a:pPr algn="l"/>
            <a:r>
              <a:t>(integer) 3</a:t>
            </a:r>
          </a:p>
          <a:p>
            <a:pPr algn="l"/>
            <a:r>
              <a:t>＃计算 score 值为4000～5000 元素数量</a:t>
            </a:r>
          </a:p>
          <a:p>
            <a:pPr algn="l"/>
            <a:r>
              <a:t>127.0.0.1:6379&gt; COUNT salary 4000 5000</a:t>
            </a:r>
          </a:p>
          <a:p>
            <a:pPr algn="l"/>
            <a:r>
              <a:t>(integer) 2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RANGE key start stop [WITHSCORES]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ZRANGE 用于返回有序集合key 中指定区间内的元素。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返回值：在指定区间内，带有score 值的有序集合 key 的元素的列表。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6565" y="2042795"/>
            <a:ext cx="511302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127.0.0.1:6379› ZADD salary2 5000 wangwu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 ZADD salary2 10000 lisi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 ADD salary2 3500 zhangsan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＃显示整个有序集合元素</a:t>
            </a:r>
          </a:p>
          <a:p>
            <a:pPr algn="l"/>
            <a:r>
              <a:rPr lang="en-US" altLang="zh-CN" sz="1600"/>
              <a:t>127.0.0.1:6379&gt; RANGE salary2 0 -1 WITHSCORES</a:t>
            </a:r>
          </a:p>
          <a:p>
            <a:pPr algn="l"/>
            <a:r>
              <a:rPr lang="en-US" altLang="zh-CN" sz="1600"/>
              <a:t>1) "zhangsan"</a:t>
            </a:r>
          </a:p>
          <a:p>
            <a:pPr algn="l"/>
            <a:r>
              <a:rPr lang="en-US" altLang="zh-CN" sz="1600"/>
              <a:t>2) "3500"</a:t>
            </a:r>
          </a:p>
          <a:p>
            <a:pPr algn="l"/>
            <a:r>
              <a:rPr lang="en-US" altLang="zh-CN" sz="1600"/>
              <a:t>3) "wangwu"</a:t>
            </a:r>
          </a:p>
          <a:p>
            <a:pPr algn="l"/>
            <a:r>
              <a:rPr lang="en-US" altLang="zh-CN" sz="1600"/>
              <a:t>4) ''5000"</a:t>
            </a:r>
          </a:p>
          <a:p>
            <a:pPr algn="l"/>
            <a:r>
              <a:rPr lang="en-US" altLang="zh-CN" sz="1600"/>
              <a:t>5) "lisi"</a:t>
            </a:r>
          </a:p>
          <a:p>
            <a:pPr algn="l"/>
            <a:r>
              <a:rPr lang="en-US" altLang="zh-CN" sz="1600"/>
              <a:t>6) "10000"</a:t>
            </a:r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＃ 显示有序集合索引为 1~2的元素</a:t>
            </a:r>
          </a:p>
          <a:p>
            <a:pPr algn="l"/>
            <a:r>
              <a:rPr lang="en-US" altLang="zh-CN" sz="1600"/>
              <a:t>127.0.0.1:6379&gt; RANGE salary2 1 2 WITHSCORES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1) "wangwu"</a:t>
            </a:r>
          </a:p>
          <a:p>
            <a:pPr algn="l"/>
            <a:r>
              <a:t>2) 15000"</a:t>
            </a:r>
          </a:p>
          <a:p>
            <a:pPr algn="l"/>
            <a:r>
              <a:t>3) "lisi"</a:t>
            </a:r>
          </a:p>
          <a:p>
            <a:pPr algn="l"/>
            <a:r>
              <a:t>4) "10000"</a:t>
            </a:r>
          </a:p>
          <a:p>
            <a:pPr algn="l"/>
            <a:endParaRPr/>
          </a:p>
          <a:p>
            <a:pPr algn="l"/>
            <a:r>
              <a:t>＃测试stop 超出最大索引时的情况</a:t>
            </a:r>
          </a:p>
          <a:p>
            <a:pPr algn="l"/>
            <a:r>
              <a:t>127.0.0.1:6379&gt; ZRANGE salary2 O 1O WITHSCORES</a:t>
            </a:r>
          </a:p>
          <a:p>
            <a:pPr algn="l"/>
            <a:r>
              <a:t>1) "zhangsan"</a:t>
            </a:r>
          </a:p>
          <a:p>
            <a:pPr algn="l"/>
            <a:r>
              <a:t>2) "3500"</a:t>
            </a:r>
          </a:p>
          <a:p>
            <a:pPr algn="l"/>
            <a:r>
              <a:t>3) "wangwu"</a:t>
            </a:r>
          </a:p>
          <a:p>
            <a:pPr algn="l"/>
            <a:r>
              <a:t>4) "5000"</a:t>
            </a:r>
          </a:p>
          <a:p>
            <a:pPr algn="l"/>
            <a:r>
              <a:t>5) "lisi"</a:t>
            </a:r>
          </a:p>
          <a:p>
            <a:pPr algn="l"/>
            <a:r>
              <a:t>6) "10000"</a:t>
            </a:r>
          </a:p>
          <a:p>
            <a:pPr algn="l"/>
            <a:r>
              <a:t>＃测试当给定区问不存在时的情况</a:t>
            </a:r>
          </a:p>
          <a:p>
            <a:pPr algn="l"/>
            <a:r>
              <a:t>127.0.0.1:6379&gt; RANGE salary2 10 20</a:t>
            </a:r>
          </a:p>
          <a:p>
            <a:pPr algn="l"/>
            <a:r>
              <a:t>(empty list or set)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MESTNX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MSETNy key value [key value 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 dirty="0"/>
              <a:t>MSETNX 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MSETNX 用于设置一个或多个key 的值，执行成功返回 OK，表示所有值都被设置了；执行失败返回 0，表示没有任何值被设置，不会覆盖已经存在的key。</a:t>
            </a:r>
          </a:p>
          <a:p>
            <a:pPr algn="l"/>
            <a:endParaRPr sz="2000"/>
          </a:p>
          <a:p>
            <a:pPr algn="l"/>
            <a:r>
              <a:rPr sz="2000"/>
              <a:t>MSETNX 是原子性的，因此它可以用作设置多个不同的key，表示不同字段（field）的唯一性逻辑对象 (Unique Logic Object)，所有字段要么全被设置，要么全不被设置。</a:t>
            </a:r>
          </a:p>
          <a:p>
            <a:pPr algn="l"/>
            <a:endParaRPr sz="2000"/>
          </a:p>
          <a:p>
            <a:pPr algn="l"/>
            <a:r>
              <a:rPr sz="2000"/>
              <a:t>返回值：如果所有key 都成功设置，那么返回 1；如果所有key 都设置失败（最少有一</a:t>
            </a:r>
          </a:p>
          <a:p>
            <a:pPr algn="l"/>
            <a:r>
              <a:rPr sz="2000"/>
              <a:t>个key 己经存在），那么返回0。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795"/>
            <a:ext cx="8391525" cy="4603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 key start stop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 用于返回有序集合 key 中索引从 start 到stop 的所有元素。其中元素按 score值递减（从大到小）排列。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值（可选）的有序集合 key 的元素的列表。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＃递增排列有序集合</a:t>
            </a:r>
          </a:p>
          <a:p>
            <a:pPr algn="l"/>
            <a:r>
              <a:rPr lang="en-US" altLang="zh-CN" sz="1600"/>
              <a:t>127.0.0.1:6379› RANGE salary 0</a:t>
            </a:r>
          </a:p>
          <a:p>
            <a:pPr algn="l"/>
            <a:r>
              <a:rPr lang="en-US" altLang="zh-CN" sz="1600"/>
              <a:t>-1 WITHSCORES</a:t>
            </a:r>
          </a:p>
          <a:p>
            <a:pPr algn="l"/>
            <a:r>
              <a:rPr lang="en-US" altLang="zh-CN" sz="1600"/>
              <a:t>1) "lisi"</a:t>
            </a:r>
          </a:p>
          <a:p>
            <a:pPr algn="l"/>
            <a:r>
              <a:rPr lang="en-US" altLang="zh-CN" sz="1600"/>
              <a:t>2) "4000"</a:t>
            </a:r>
          </a:p>
          <a:p>
            <a:pPr algn="l"/>
            <a:r>
              <a:rPr lang="en-US" altLang="zh-CN" sz="1600"/>
              <a:t>3) "zhangsan"</a:t>
            </a:r>
          </a:p>
          <a:p>
            <a:pPr algn="l"/>
            <a:r>
              <a:rPr lang="en-US" altLang="zh-CN" sz="1600"/>
              <a:t>4) "5000"</a:t>
            </a:r>
          </a:p>
          <a:p>
            <a:pPr algn="l"/>
            <a:r>
              <a:rPr lang="en-US" altLang="zh-CN" sz="1600"/>
              <a:t>5) "wangwu"</a:t>
            </a:r>
          </a:p>
          <a:p>
            <a:pPr algn="l"/>
            <a:r>
              <a:rPr lang="en-US" altLang="zh-CN" sz="1600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185991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递减排列有序集合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ZREVRANGE salary 0 -1 WITHSCORES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"wangwu"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"8000"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3) "zhangsan"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4) "5000"</a:t>
            </a:r>
            <a:endParaRPr lang="en-US" altLang="zh-CN"/>
          </a:p>
          <a:p>
            <a:pPr algn="l"/>
            <a:r>
              <a:t>5) "lisi"</a:t>
            </a:r>
          </a:p>
          <a:p>
            <a:pPr algn="l"/>
            <a:r>
              <a:t>6) "4000"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2365" y="4990465"/>
            <a:ext cx="909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从本例可以看出，使用 ZREVRANGE 可以使有序集合 salary 中的元素按 score 值递减排</a:t>
            </a:r>
          </a:p>
          <a:p>
            <a:pPr algn="l"/>
            <a:r>
              <a:rPr>
                <a:sym typeface="+mn-ea"/>
              </a:rPr>
              <a:t>列，再取出全部元素</a:t>
            </a:r>
            <a:r>
              <a:rPr lang="zh-CN">
                <a:sym typeface="+mn-ea"/>
              </a:rPr>
              <a:t>。</a:t>
            </a:r>
            <a:endParaRPr lang="zh-CN" b="1">
              <a:sym typeface="+mn-e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ZREVRANGEBYSCORB key max min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WITHSCORES</a:t>
            </a:r>
            <a:r>
              <a:rPr lang="en-US" sz="2200">
                <a:sym typeface="+mn-ea"/>
              </a:rPr>
              <a:t>]</a:t>
            </a:r>
            <a:r>
              <a:rPr sz="2200">
                <a:sym typeface="+mn-ea"/>
              </a:rPr>
              <a:t>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LIMIT offset count]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ZREVRANGEBYSCORE 用于返回有序集合key中score 值介于 max 和min 之间（默认包括score 值等于 max 或 min）的所有的元素。其中有序集合 key 中的元素按 score 值递减排列。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返回值：指定区间内，带有score 值的有序集合key 的元素的列表。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ZRANGE salary O -1 WITHSCORES</a:t>
            </a:r>
          </a:p>
          <a:p>
            <a:pPr algn="l"/>
            <a:r>
              <a:rPr lang="en-US" altLang="zh-CN"/>
              <a:t>1) "lisi"</a:t>
            </a:r>
          </a:p>
          <a:p>
            <a:pPr algn="l"/>
            <a:r>
              <a:rPr lang="en-US" altLang="zh-CN"/>
              <a:t>2) "4000"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''5000"</a:t>
            </a:r>
          </a:p>
          <a:p>
            <a:pPr algn="l"/>
            <a:r>
              <a:rPr lang="en-US" altLang="zh-CN"/>
              <a:t>5) "wangwu"</a:t>
            </a:r>
          </a:p>
          <a:p>
            <a:pPr algn="l"/>
            <a:r>
              <a:rPr lang="en-US" altLang="zh-CN"/>
              <a:t>6) "8000"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＃删除有序集合中score 值为 4000～5000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ZREMRANGEBYSCORE salary 4000 5000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RANGE salary 0 -1 WITHSCORES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"wangwu"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"8000"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4990465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在本例中，我们将有序集合 salary 中的元素按 score 值递减排列，并将score 值为 4000~</a:t>
            </a:r>
          </a:p>
          <a:p>
            <a:pPr algn="l"/>
            <a:r>
              <a:rPr>
                <a:sym typeface="+mn-ea"/>
              </a:rPr>
              <a:t>5000 的元素删除。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ZRANK命令的基本语法如下。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ZRANK 用于返回有序集合key 中member 的排名。其中有序集合key 中的元素按 score值递增（从小到大）排列。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的元素，则返member 的排名；如果member不是有序集合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740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 显示有序集合中所有元素及其 score 值</a:t>
            </a:r>
          </a:p>
          <a:p>
            <a:pPr algn="l"/>
            <a:r>
              <a:rPr lang="en-US" altLang="zh-CN"/>
              <a:t>127.0.0.1:6379&gt; ADD salary3 5000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salary3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ZADD salary3 4000 zhangsan</a:t>
            </a:r>
          </a:p>
          <a:p>
            <a:pPr algn="l"/>
            <a:r>
              <a:rPr lang="en-US" altLang="zh-CN"/>
              <a:t>(integer)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ZRANGE salary3 o -1 WITHSCORES</a:t>
            </a:r>
          </a:p>
          <a:p>
            <a:pPr algn="l"/>
            <a:r>
              <a:rPr lang="en-US" altLang="zh-CN">
                <a:sym typeface="+mn-ea"/>
              </a:rPr>
              <a:t>1) "zhangsan"</a:t>
            </a:r>
          </a:p>
          <a:p>
            <a:pPr algn="l"/>
            <a:r>
              <a:rPr lang="en-US" altLang="zh-CN">
                <a:sym typeface="+mn-ea"/>
              </a:rPr>
              <a:t>2) "4000"</a:t>
            </a:r>
          </a:p>
          <a:p>
            <a:pPr algn="l"/>
            <a:r>
              <a:rPr lang="en-US" altLang="zh-CN">
                <a:sym typeface="+mn-ea"/>
              </a:rPr>
              <a:t>3) "wangwu"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04670" y="4990465"/>
            <a:ext cx="6761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# 显示1isi的score值的排名，按照从小到大的顺序，则其排名第二</a:t>
            </a:r>
          </a:p>
          <a:p>
            <a:pPr algn="l"/>
            <a:r>
              <a:rPr>
                <a:sym typeface="+mn-ea"/>
              </a:rPr>
              <a:t>127.0.0.1:6379&gt; ZRANK salar</a:t>
            </a:r>
            <a:r>
              <a:rPr lang="en-US">
                <a:sym typeface="+mn-ea"/>
              </a:rPr>
              <a:t>y</a:t>
            </a:r>
            <a:r>
              <a:rPr>
                <a:sym typeface="+mn-ea"/>
              </a:rPr>
              <a:t>3 </a:t>
            </a:r>
            <a:r>
              <a:rPr lang="en-US">
                <a:sym typeface="+mn-ea"/>
              </a:rPr>
              <a:t>l</a:t>
            </a:r>
            <a:r>
              <a:rPr>
                <a:sym typeface="+mn-ea"/>
              </a:rPr>
              <a:t>isi</a:t>
            </a:r>
          </a:p>
          <a:p>
            <a:pPr algn="l"/>
            <a:r>
              <a:rPr>
                <a:sym typeface="+mn-ea"/>
              </a:rPr>
              <a:t>(integer) 2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ZREVRANK key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ZREVRANK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ZREVRANK 用于返回有序集合key 中member 的排名。其中有序集合 key 中的元素按score 值递减排列。</a:t>
            </a:r>
          </a:p>
          <a:p>
            <a:pPr algn="l"/>
            <a:endParaRPr sz="2400"/>
          </a:p>
          <a:p>
            <a:pPr algn="l"/>
            <a:r>
              <a:rPr sz="2400"/>
              <a:t>排名以0为底，也就是说，score 值最大的成员排名为0。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返回值：如果member 是有序集合 key 的元素，则返回member 的排名；如果 member 不是有序集合 key 的元素，则返回 nil。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＃添加有序集合元素</a:t>
            </a:r>
          </a:p>
          <a:p>
            <a:pPr algn="l"/>
            <a:r>
              <a:rPr lang="en-US" altLang="zh-CN"/>
              <a:t>127.0.0.1:6379&gt; ADD salary5 3000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salary5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salary5 5000 zhangsan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RANGE salary5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"5000"</a:t>
            </a:r>
          </a:p>
          <a:p>
            <a:pPr algn="l"/>
            <a:r>
              <a:rPr lang="en-US" altLang="zh-CN"/>
              <a:t>5) "lisi"</a:t>
            </a:r>
          </a:p>
          <a:p>
            <a:pPr algn="l"/>
            <a:r>
              <a:rPr lang="en-US" altLang="zh-CN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# wangwu的score 值排第二</a:t>
            </a:r>
          </a:p>
          <a:p>
            <a:pPr algn="l"/>
            <a:r>
              <a:rPr lang="en-US" altLang="zh-CN">
                <a:sym typeface="+mn-ea"/>
              </a:rPr>
              <a:t>127.0.0.1:6379&gt; ZREVRANK salary5 wangwu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# 1isi的score 值最大</a:t>
            </a:r>
          </a:p>
          <a:p>
            <a:pPr algn="l"/>
            <a:r>
              <a:rPr lang="en-US" altLang="zh-CN">
                <a:sym typeface="+mn-ea"/>
              </a:rPr>
              <a:t>127.0.0.1:6379&gt; ZREVRANK salary5 lisi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在本例中，对有序集 salary5 中的元素按 score 值递减排列，lisi 是第一个元素，索引是0。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ZREMRANGEBYRANK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ZREMRANGEBYRANK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ZREMRANGEBYRANK 用于刚除有序集合 key中指定区间内的所有元素。区间以</a:t>
            </a:r>
            <a:r>
              <a:rPr lang="zh-CN" sz="2400"/>
              <a:t>索引</a:t>
            </a:r>
            <a:r>
              <a:rPr sz="2400"/>
              <a:t>参数 start 和 stop 指出，包含start 和 stop 在内。</a:t>
            </a:r>
          </a:p>
          <a:p>
            <a:pPr algn="l"/>
            <a:endParaRPr sz="2400"/>
          </a:p>
          <a:p>
            <a:pPr algn="l"/>
            <a:r>
              <a:rPr lang="zh-CN" sz="2400"/>
              <a:t>索</a:t>
            </a:r>
            <a:r>
              <a:rPr sz="2400"/>
              <a:t>引参数 start和 stop都以0为底，以。表示有序集合key的第一个元素，以1 表示有限集合key 的第二个元素，其他正数依此类推。也可以使用负数素引，以一1 表不最后一个元素-2 表示倒数第二个元素，其他负数依此类推。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ZREVRANK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RANGE salary5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/>
              <a:t>3) "zhangsan"</a:t>
            </a:r>
          </a:p>
          <a:p>
            <a:pPr algn="l"/>
            <a:r>
              <a:rPr lang="en-US" altLang="zh-CN"/>
              <a:t>4) "5000"</a:t>
            </a:r>
          </a:p>
          <a:p>
            <a:pPr algn="l"/>
            <a:r>
              <a:rPr lang="en-US" altLang="zh-CN"/>
              <a:t>5) "lisi"</a:t>
            </a:r>
          </a:p>
          <a:p>
            <a:pPr algn="l"/>
            <a:r>
              <a:rPr lang="en-US" altLang="zh-CN"/>
              <a:t>6) "10000"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＃删除索引为0~1 元素</a:t>
            </a:r>
          </a:p>
          <a:p>
            <a:pPr algn="l"/>
            <a:r>
              <a:rPr lang="en-US" altLang="zh-CN">
                <a:sym typeface="+mn-ea"/>
              </a:rPr>
              <a:t>127.0.0.1:6379&gt; ZREMRANGEBYRANK salary5 0 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＃显示有序集合内所有元素及其 score 值，有序集合只剩下一个元素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ZRANGE salary5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-1 NITHSCORES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1) "lisi"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5389880"/>
            <a:ext cx="91046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在本例中，我们将有序集合 salary5 中的元素按 score 值递增排列并将索引为 0~1 的元素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删除了。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MESTNX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MSETNX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MSETNX 命令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33870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MSETNX key1 "a" key2 “b”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“a”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key2</a:t>
            </a:r>
          </a:p>
          <a:p>
            <a:pPr algn="l"/>
            <a:r>
              <a:rPr lang="en-US" altLang="zh-CN"/>
              <a:t>“b”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0170" y="1978025"/>
            <a:ext cx="49517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&gt;&gt;&gt; MSETNG key2 “new_b” key3 “b”    </a:t>
            </a:r>
          </a:p>
          <a:p>
            <a:pPr algn="l"/>
            <a:r>
              <a:rPr lang="en-US" altLang="zh-CN"/>
              <a:t>＃key2 已经存在，所以操作失败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EXISTS key3</a:t>
            </a:r>
          </a:p>
          <a:p>
            <a:pPr algn="l"/>
            <a:r>
              <a:rPr lang="en-US" altLang="zh-CN"/>
              <a:t>＃因为命令是原子性的，所以key3 没有被设置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MGET  key1 key2 key3  # key2</a:t>
            </a:r>
            <a:r>
              <a:rPr lang="zh-CN" altLang="en-US"/>
              <a:t>没有被修改</a:t>
            </a:r>
            <a:endParaRPr lang="en-US" altLang="zh-CN"/>
          </a:p>
          <a:p>
            <a:pPr algn="l"/>
            <a:r>
              <a:rPr lang="en-US" altLang="zh-CN"/>
              <a:t>1)  “a”</a:t>
            </a:r>
          </a:p>
          <a:p>
            <a:pPr algn="l"/>
            <a:r>
              <a:rPr lang="en-US" altLang="zh-CN"/>
              <a:t>2)  “b”</a:t>
            </a:r>
          </a:p>
          <a:p>
            <a:pPr algn="l"/>
            <a:r>
              <a:rPr lang="en-US" altLang="zh-CN"/>
              <a:t>3) 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key3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515" y="1661160"/>
            <a:ext cx="10270490" cy="4610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ZREMRANGEBY SCORE key min max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ZREMRANGEBYSCORE 用于删除有序集合 key 中所有score 值介于min 和max之间(默认包括 score 值等于min 或max）的元素。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返回值：被删除元素的数量。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ZREMRANGEBYSCORE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＃添加有序集合元素</a:t>
            </a:r>
          </a:p>
          <a:p>
            <a:pPr algn="l"/>
            <a:r>
              <a:rPr lang="en-US" altLang="zh-CN"/>
              <a:t>127.0.0.1:6379› ADD salary6 3000 wangwu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salary6 10000 lisi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salary6 5000 zhangsan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＃ 显示有序集合内所有元素及其 score 值</a:t>
            </a:r>
          </a:p>
          <a:p>
            <a:pPr algn="l"/>
            <a:r>
              <a:rPr lang="en-US" altLang="zh-CN"/>
              <a:t>127.0.0.1:6379&gt; RANGE salary6 0 -1 WITHSCORES</a:t>
            </a:r>
          </a:p>
          <a:p>
            <a:pPr algn="l"/>
            <a:r>
              <a:rPr lang="en-US" altLang="zh-CN"/>
              <a:t>1) "wangwu"</a:t>
            </a:r>
          </a:p>
          <a:p>
            <a:pPr algn="l"/>
            <a:r>
              <a:rPr lang="en-US" altLang="zh-CN"/>
              <a:t>2) "3000"</a:t>
            </a:r>
          </a:p>
          <a:p>
            <a:pPr algn="l"/>
            <a:r>
              <a:rPr lang="en-US" altLang="zh-CN">
                <a:sym typeface="+mn-ea"/>
              </a:rPr>
              <a:t>3) "zhangsan"</a:t>
            </a:r>
          </a:p>
          <a:p>
            <a:pPr algn="l"/>
            <a:r>
              <a:rPr lang="en-US" altLang="zh-CN">
                <a:sym typeface="+mn-ea"/>
              </a:rPr>
              <a:t>4) "5000"</a:t>
            </a:r>
          </a:p>
          <a:p>
            <a:pPr algn="l"/>
            <a:r>
              <a:rPr lang="en-US" altLang="zh-CN">
                <a:sym typeface="+mn-ea"/>
              </a:rPr>
              <a:t>5) "lisi"</a:t>
            </a:r>
          </a:p>
          <a:p>
            <a:pPr algn="l"/>
            <a:r>
              <a:rPr lang="en-US" altLang="zh-CN">
                <a:sym typeface="+mn-ea"/>
              </a:rPr>
              <a:t>6) "10000"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＃删除所有score值为2500~5500 的元素</a:t>
            </a:r>
          </a:p>
          <a:p>
            <a:pPr algn="l"/>
            <a:r>
              <a:rPr lang="en-US" altLang="zh-CN">
                <a:sym typeface="+mn-ea"/>
              </a:rPr>
              <a:t>127.0.0.1:6379&gt;ZREMRANGEBYSCORE salary6 2500 5500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＃剩下的有序集合元素</a:t>
            </a:r>
          </a:p>
          <a:p>
            <a:pPr algn="l"/>
            <a:r>
              <a:rPr lang="en-US" altLang="zh-CN">
                <a:sym typeface="+mn-ea"/>
              </a:rPr>
              <a:t>127.0.0.1:6379&gt; RANGE salarv6 0 -1 WITHSCORES</a:t>
            </a:r>
          </a:p>
          <a:p>
            <a:pPr algn="l"/>
            <a:r>
              <a:rPr lang="en-US" altLang="zh-CN">
                <a:sym typeface="+mn-ea"/>
              </a:rPr>
              <a:t>1) "lisi"</a:t>
            </a:r>
          </a:p>
          <a:p>
            <a:pPr algn="l"/>
            <a:r>
              <a:rPr lang="en-US" altLang="zh-CN">
                <a:sym typeface="+mn-ea"/>
              </a:rPr>
              <a:t>2) "10000"</a:t>
            </a:r>
          </a:p>
          <a:p>
            <a:pPr algn="l"/>
            <a:r>
              <a:rPr lang="en-US" altLang="zh-CN">
                <a:sym typeface="+mn-ea"/>
              </a:rPr>
              <a:t>在本例中，我们将有序集合 salary6 中的元素按 score 值递增排列，并将score 值为 2500~5500 的元素删除了。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600200"/>
            <a:ext cx="11522075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ZINTERSTORE destination numkeys key [key </a:t>
            </a:r>
            <a:r>
              <a:rPr lang="en-US">
                <a:sym typeface="+mn-ea"/>
              </a:rPr>
              <a:t>...]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[</a:t>
            </a:r>
            <a:r>
              <a:rPr>
                <a:sym typeface="+mn-ea"/>
              </a:rPr>
              <a:t>WEIGHTS weight [weight . . .</a:t>
            </a:r>
            <a:r>
              <a:rPr lang="en-US">
                <a:sym typeface="+mn-ea"/>
              </a:rPr>
              <a:t>]]</a:t>
            </a:r>
            <a:r>
              <a:rPr>
                <a:sym typeface="+mn-ea"/>
              </a:rPr>
              <a:t> [AGGREGATE SUM|MIN|MAX]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ZREMRANGEBYSCORE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7760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ZINTERSTORE 用于计算给定的多个有序集合 key 的交集，其中有序集合 key 的数量必须由 numkeys 参数指定，并将该交集(结果集》存储到集合 destination。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ZINTERSTORE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670" y="2042795"/>
            <a:ext cx="51130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ZADD test1 70 "Li Lei"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ZADD test1 70 "Han Meimei"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test1 99.5 "Tom"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ADD test2 88 "Li Lei"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ADD test2 75 "Han Meimei"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ZADD test2 99.5 "Tom"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ZINTERSTORE test3 2 test test2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4415" y="204279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显示有序集合内所有元素及其 score</a:t>
            </a:r>
          </a:p>
          <a:p>
            <a:pPr algn="l"/>
            <a:r>
              <a:rPr lang="en-US" altLang="zh-CN">
                <a:sym typeface="+mn-ea"/>
              </a:rPr>
              <a:t>127.0.0.1:6379&gt; ZRANGE test3 0</a:t>
            </a:r>
          </a:p>
          <a:p>
            <a:pPr algn="l"/>
            <a:r>
              <a:rPr lang="en-US" altLang="zh-CN">
                <a:sym typeface="+mn-ea"/>
              </a:rPr>
              <a:t>-1 WITHSCORES</a:t>
            </a:r>
          </a:p>
          <a:p>
            <a:pPr algn="l"/>
            <a:r>
              <a:rPr lang="en-US" altLang="zh-CN">
                <a:sym typeface="+mn-ea"/>
              </a:rPr>
              <a:t>1) "Han Meimei"</a:t>
            </a:r>
          </a:p>
          <a:p>
            <a:pPr algn="l"/>
            <a:r>
              <a:rPr lang="en-US" altLang="zh-CN">
                <a:sym typeface="+mn-ea"/>
              </a:rPr>
              <a:t>2) "145"</a:t>
            </a:r>
          </a:p>
          <a:p>
            <a:pPr algn="l"/>
            <a:r>
              <a:rPr lang="en-US" altLang="zh-CN">
                <a:sym typeface="+mn-ea"/>
              </a:rPr>
              <a:t>3) "Li Lei"</a:t>
            </a:r>
          </a:p>
          <a:p>
            <a:pPr algn="l"/>
            <a:r>
              <a:rPr lang="en-US" altLang="zh-CN">
                <a:sym typeface="+mn-ea"/>
              </a:rPr>
              <a:t>4) "158"</a:t>
            </a:r>
          </a:p>
          <a:p>
            <a:pPr algn="l"/>
            <a:r>
              <a:rPr lang="en-US" altLang="zh-CN">
                <a:sym typeface="+mn-ea"/>
              </a:rPr>
              <a:t>5) "Tom"</a:t>
            </a:r>
          </a:p>
          <a:p>
            <a:pPr algn="l"/>
            <a:r>
              <a:rPr lang="en-US" altLang="zh-CN">
                <a:sym typeface="+mn-ea"/>
              </a:rPr>
              <a:t>6) "19g"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510665" y="1599565"/>
            <a:ext cx="106807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ZUNIONSTORB destination numkeys key [key ...] [WEIGHTS weight [weight  ...]] [AGGREGATE SUM|MIN| MAX]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233805"/>
            <a:ext cx="7141210" cy="2933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ZUNIONSTORE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07515" y="2398395"/>
            <a:ext cx="969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ZUNIONSTORE 用于计算给定的多个有序集合key 的并集，其中有序集合key 的</a:t>
            </a:r>
            <a:r>
              <a:rPr lang="zh-CN" sz="2000"/>
              <a:t>数量必</a:t>
            </a:r>
            <a:r>
              <a:rPr sz="2000"/>
              <a:t>须由 numkeys 参数指定，并将该并集（结果集）存储到集合 destination</a:t>
            </a:r>
            <a:r>
              <a:rPr lang="zh-CN" sz="2000"/>
              <a:t>。</a:t>
            </a:r>
            <a:endParaRPr sz="2000"/>
          </a:p>
          <a:p>
            <a:pPr algn="l"/>
            <a:r>
              <a:rPr sz="2000"/>
              <a:t>WEIGHITS 选项与前面设定的有序集合key 对应，key 中每一个score 都要乘以对应的权重</a:t>
            </a:r>
            <a:r>
              <a:rPr lang="zh-CN" sz="2000"/>
              <a:t>，</a:t>
            </a:r>
          </a:p>
          <a:p>
            <a:pPr algn="l"/>
            <a:r>
              <a:rPr sz="2000"/>
              <a:t>AGGREGATE 选项指定并集结果的聚合方式：</a:t>
            </a:r>
          </a:p>
          <a:p>
            <a:pPr algn="l"/>
            <a:r>
              <a:rPr lang="en-US" sz="2000"/>
              <a:t>	</a:t>
            </a:r>
            <a:r>
              <a:rPr sz="2000"/>
              <a:t>SUM：将所有集合中某一个元素的 score 值之和作为结果集中该元素的score 值。</a:t>
            </a:r>
          </a:p>
          <a:p>
            <a:pPr algn="l"/>
            <a:r>
              <a:rPr lang="en-US" sz="2000"/>
              <a:t>	</a:t>
            </a:r>
            <a:r>
              <a:rPr sz="2000"/>
              <a:t>MIN：将所有集合中某一个元素的 score 值中最小值作为结果集中该元素的score 值，</a:t>
            </a:r>
          </a:p>
          <a:p>
            <a:pPr algn="l"/>
            <a:r>
              <a:rPr lang="en-US" sz="2000"/>
              <a:t>	</a:t>
            </a:r>
            <a:r>
              <a:rPr sz="2000"/>
              <a:t>MAX：将所有集合中某一个元素 score 值中最大值作为结果集中该元素的 score 值</a:t>
            </a:r>
          </a:p>
          <a:p>
            <a:pPr algn="l"/>
            <a:r>
              <a:rPr sz="2000"/>
              <a:t>返回值：存储到集合 destination 的结果集的基数。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ZUNIONSTORE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203065" y="1103630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215" y="2042795"/>
            <a:ext cx="51130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127.0.0.1:6379&gt; ZADD programmer 2000 peter 3500 jack 5000 tom</a:t>
            </a:r>
          </a:p>
          <a:p>
            <a:pPr algn="l"/>
            <a:r>
              <a:rPr lang="en-US" altLang="zh-CN" sz="1400"/>
              <a:t>(integer) 3</a:t>
            </a:r>
          </a:p>
          <a:p>
            <a:pPr algn="l"/>
            <a:r>
              <a:rPr lang="en-US" altLang="zh-CN" sz="1400"/>
              <a:t>127.0.0.1:6379&gt; ZADD manager 2000 herry 3500 mary 4000 bob</a:t>
            </a:r>
          </a:p>
          <a:p>
            <a:pPr algn="l"/>
            <a:r>
              <a:rPr lang="en-US" altLang="zh-CN" sz="1400"/>
              <a:t>(integer) 3</a:t>
            </a:r>
          </a:p>
          <a:p>
            <a:pPr algn="l"/>
            <a:r>
              <a:rPr lang="en-US" altLang="zh-CN" sz="1400"/>
              <a:t>127.0.0.1:6379&gt; RANGE programmer 0</a:t>
            </a:r>
          </a:p>
          <a:p>
            <a:pPr algn="l"/>
            <a:r>
              <a:rPr lang="en-US" altLang="zh-CN" sz="1400"/>
              <a:t>-1 WITHSCORES</a:t>
            </a:r>
          </a:p>
          <a:p>
            <a:pPr algn="l"/>
            <a:r>
              <a:rPr lang="en-US" altLang="zh-CN" sz="1400"/>
              <a:t>1) "peter"</a:t>
            </a:r>
          </a:p>
          <a:p>
            <a:pPr algn="l"/>
            <a:r>
              <a:rPr lang="en-US" altLang="zh-CN" sz="1400"/>
              <a:t>2) "2000"</a:t>
            </a:r>
          </a:p>
          <a:p>
            <a:pPr algn="l"/>
            <a:r>
              <a:rPr lang="en-US" altLang="zh-CN" sz="1400"/>
              <a:t>3) "jack"</a:t>
            </a:r>
          </a:p>
          <a:p>
            <a:pPr algn="l"/>
            <a:r>
              <a:rPr lang="en-US" altLang="zh-CN" sz="1400"/>
              <a:t>4) "3500"</a:t>
            </a:r>
          </a:p>
          <a:p>
            <a:pPr algn="l"/>
            <a:r>
              <a:rPr lang="en-US" altLang="zh-CN" sz="1400"/>
              <a:t>5) "tom"</a:t>
            </a:r>
          </a:p>
          <a:p>
            <a:pPr algn="l"/>
            <a:r>
              <a:rPr lang="en-US" altLang="zh-CN" sz="1400"/>
              <a:t>6) "5000"</a:t>
            </a:r>
          </a:p>
          <a:p>
            <a:pPr algn="l"/>
            <a:r>
              <a:rPr lang="en-US" altLang="zh-CN" sz="1400">
                <a:sym typeface="+mn-ea"/>
              </a:rPr>
              <a:t>127.0.0.1:6379&gt; RANGE manager 0 -1 WITHSCORES</a:t>
            </a:r>
          </a:p>
          <a:p>
            <a:pPr algn="l"/>
            <a:r>
              <a:rPr lang="en-US" altLang="zh-CN" sz="1400">
                <a:sym typeface="+mn-ea"/>
              </a:rPr>
              <a:t>1) "herry"</a:t>
            </a:r>
          </a:p>
          <a:p>
            <a:pPr algn="l"/>
            <a:r>
              <a:rPr lang="en-US" altLang="zh-CN" sz="1400">
                <a:sym typeface="+mn-ea"/>
              </a:rPr>
              <a:t>2) "2000"</a:t>
            </a:r>
          </a:p>
          <a:p>
            <a:pPr algn="l"/>
            <a:r>
              <a:rPr lang="en-US" altLang="zh-CN" sz="1400">
                <a:sym typeface="+mn-ea"/>
              </a:rPr>
              <a:t>3) "mary"</a:t>
            </a:r>
          </a:p>
          <a:p>
            <a:pPr algn="l"/>
            <a:r>
              <a:rPr lang="en-US" altLang="zh-CN" sz="1400">
                <a:sym typeface="+mn-ea"/>
              </a:rPr>
              <a:t>4) "3500"</a:t>
            </a:r>
          </a:p>
          <a:p>
            <a:pPr algn="l"/>
            <a:r>
              <a:rPr lang="en-US" altLang="zh-CN" sz="1400">
                <a:sym typeface="+mn-ea"/>
              </a:rPr>
              <a:t>5) "bob"</a:t>
            </a:r>
          </a:p>
          <a:p>
            <a:pPr algn="l"/>
            <a:r>
              <a:rPr lang="en-US" altLang="zh-CN" sz="1400">
                <a:sym typeface="+mn-ea"/>
              </a:rPr>
              <a:t>6) " 4000 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31815" y="2042795"/>
            <a:ext cx="6077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＃公司决定给经理（manager）加薪，而不给程序员(progranmer）加薪</a:t>
            </a:r>
          </a:p>
          <a:p>
            <a:pPr algn="l"/>
            <a:r>
              <a:rPr lang="en-US" altLang="zh-CN" sz="1600">
                <a:sym typeface="+mn-ea"/>
              </a:rPr>
              <a:t>127.0.0.1:6379&gt; ZUNIONSTORE</a:t>
            </a:r>
          </a:p>
          <a:p>
            <a:pPr algn="l"/>
            <a:r>
              <a:rPr lang="en-US" altLang="zh-CN" sz="1600">
                <a:sym typeface="+mn-ea"/>
              </a:rPr>
              <a:t>(integer) 6</a:t>
            </a:r>
          </a:p>
          <a:p>
            <a:pPr algn="l"/>
            <a:r>
              <a:rPr lang="en-US" altLang="zh-CN" sz="1600">
                <a:sym typeface="+mn-ea"/>
              </a:rPr>
              <a:t>127.0.0.1:6379› RANGE salary 0 -1 WITHSCORES</a:t>
            </a:r>
          </a:p>
          <a:p>
            <a:pPr algn="l"/>
            <a:r>
              <a:rPr lang="en-US" altLang="zh-CN" sz="1600">
                <a:sym typeface="+mn-ea"/>
              </a:rPr>
              <a:t>1) "peter"</a:t>
            </a:r>
          </a:p>
          <a:p>
            <a:pPr algn="l"/>
            <a:r>
              <a:rPr lang="en-US" altLang="zh-CN" sz="1600">
                <a:sym typeface="+mn-ea"/>
              </a:rPr>
              <a:t>2) "2000"</a:t>
            </a:r>
          </a:p>
          <a:p>
            <a:pPr algn="l"/>
            <a:r>
              <a:rPr lang="en-US" altLang="zh-CN" sz="1600">
                <a:sym typeface="+mn-ea"/>
              </a:rPr>
              <a:t>3) "jack"</a:t>
            </a:r>
          </a:p>
          <a:p>
            <a:pPr algn="l"/>
            <a:r>
              <a:rPr lang="en-US" altLang="zh-CN" sz="1600">
                <a:sym typeface="+mn-ea"/>
              </a:rPr>
              <a:t>4) "3500"</a:t>
            </a:r>
          </a:p>
          <a:p>
            <a:pPr algn="l"/>
            <a:r>
              <a:rPr lang="en-US" altLang="zh-CN" sz="1600">
                <a:sym typeface="+mn-ea"/>
              </a:rPr>
              <a:t>5) "tom"</a:t>
            </a:r>
          </a:p>
          <a:p>
            <a:pPr algn="l"/>
            <a:r>
              <a:rPr lang="en-US" altLang="zh-CN" sz="1600">
                <a:sym typeface="+mn-ea"/>
              </a:rPr>
              <a:t>6) "5000"</a:t>
            </a:r>
          </a:p>
          <a:p>
            <a:pPr algn="l"/>
            <a:r>
              <a:rPr lang="en-US" altLang="zh-CN" sz="1600">
                <a:sym typeface="+mn-ea"/>
              </a:rPr>
              <a:t>7) "herry"</a:t>
            </a:r>
          </a:p>
          <a:p>
            <a:pPr algn="l"/>
            <a:r>
              <a:rPr lang="en-US" altLang="zh-CN" sz="1600">
                <a:sym typeface="+mn-ea"/>
              </a:rPr>
              <a:t>8) "6000''</a:t>
            </a:r>
          </a:p>
          <a:p>
            <a:pPr algn="l"/>
            <a:r>
              <a:rPr lang="en-US" altLang="zh-CN" sz="1600">
                <a:sym typeface="+mn-ea"/>
              </a:rPr>
              <a:t>9) "mary"</a:t>
            </a:r>
          </a:p>
          <a:p>
            <a:pPr algn="l"/>
            <a:r>
              <a:rPr lang="en-US" altLang="zh-CN" sz="1600">
                <a:sym typeface="+mn-ea"/>
              </a:rPr>
              <a:t>10) "10500"</a:t>
            </a:r>
          </a:p>
          <a:p>
            <a:pPr algn="l"/>
            <a:r>
              <a:rPr lang="en-US" altLang="zh-CN" sz="1600">
                <a:sym typeface="+mn-ea"/>
              </a:rPr>
              <a:t>11) "bob"</a:t>
            </a:r>
          </a:p>
          <a:p>
            <a:pPr algn="l"/>
            <a:r>
              <a:rPr lang="en-US" altLang="zh-CN" sz="1600">
                <a:sym typeface="+mn-ea"/>
              </a:rPr>
              <a:t>12) "12000"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2.6 Redis HyperLogLog</a:t>
            </a:r>
            <a:endParaRPr lang="en-US" altLang="zh-CN" sz="2400" dirty="0"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HyperLogLog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362200" y="1842770"/>
            <a:ext cx="8731885" cy="31724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1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HyperLogLog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2.8.9 中添加了 HlyperLogLog。 Redis 的HiyperL.ogLog 是用来做基数统计的，主要使用场景是海量数据的计算。HlyperLogLog 的优点是，在输入元素的数量非常多时，计算基数所需的空间总是很小。HyperL.ogL.og 只会根据输入元素来计算基数，而不会存储元素本身。基数就是不重复元素的个数。例如数据集{1,3,5,7,5,7,8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，那么这个数据集的基数集为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altLang="zh-CN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，基数为 5。HyperLogLog可以看作一种算法，它提供了不精确的基数计数方案。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HyperLogLog一开始就是为了大数据量的统计而发明的，很适合那种数据量很大，又允许有一点误差的计算，例如页面用户访问量。HyperLogLog提供了 不精确的去重技术方案，标准误差是 0.81%，这对于页面用户访问量的统计是可以接受的。因为访问量可能非常大，但是访问量统计对准确率要求没那么高，没必要做到绝对准确，HyperLogLog 正好符合这种要求，不会占用太多存储空间，同时性能也不错。总之，Redis 的 HyperLogLog 特别适用对海量数据进行统计，对内存占用有要求，并且能够接受一定的错误率的场景。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2" name="íšḻîḋè"/>
          <p:cNvSpPr/>
          <p:nvPr>
            <p:custDataLst>
              <p:tags r:id="rId1"/>
            </p:custDataLst>
          </p:nvPr>
        </p:nvSpPr>
        <p:spPr>
          <a:xfrm>
            <a:off x="1476375" y="1285875"/>
            <a:ext cx="5678805" cy="8521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HyperLogLog 常用命令及其描述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2"/>
            </p:custDataLst>
          </p:nvPr>
        </p:nvGraphicFramePr>
        <p:xfrm>
          <a:off x="1938020" y="2138045"/>
          <a:ext cx="7751445" cy="339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310"/>
                <a:gridCol w="3874135"/>
              </a:tblGrid>
              <a:tr h="1130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PFADD key element [element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添加指定元素到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PFCOUNT key [key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返回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的基数估算值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PFMERGE destkey sourcekey [sourcekey ...]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将多个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 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合并为一个 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HyperLogLog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Redis HyperLogLog 常用命令</a:t>
            </a:r>
          </a:p>
        </p:txBody>
      </p:sp>
      <p:sp>
        <p:nvSpPr>
          <p:cNvPr id="6" name="íšḻîḋè"/>
          <p:cNvSpPr/>
          <p:nvPr>
            <p:custDataLst>
              <p:tags r:id="rId1"/>
            </p:custDataLst>
          </p:nvPr>
        </p:nvSpPr>
        <p:spPr>
          <a:xfrm>
            <a:off x="1088390" y="1279525"/>
            <a:ext cx="4826000" cy="5219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>
                <a:sym typeface="+mn-ea"/>
              </a:rPr>
              <a:t>Redis HyperLogLog 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5" y="1998345"/>
            <a:ext cx="47040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分别统计页面 pagel、page2 的用户访客数。</a:t>
            </a:r>
          </a:p>
          <a:p>
            <a:pPr algn="l"/>
            <a:r>
              <a:rPr lang="zh-CN" altLang="en-US"/>
              <a:t># 用户user1,user2, user3 访问了页面pagel</a:t>
            </a:r>
          </a:p>
          <a:p>
            <a:pPr algn="l"/>
            <a:r>
              <a:rPr lang="zh-CN" altLang="en-US"/>
              <a:t>127.0.0.1:6379&gt; PFADD pagel userl</a:t>
            </a:r>
          </a:p>
          <a:p>
            <a:pPr algn="l"/>
            <a:r>
              <a:rPr lang="zh-CN" altLang="en-US"/>
              <a:t>(integer)1</a:t>
            </a:r>
          </a:p>
          <a:p>
            <a:pPr algn="l"/>
            <a:r>
              <a:rPr lang="zh-CN" altLang="en-US"/>
              <a:t>127.0.0.1:6379&gt; PFADD page1 user2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PFADD pagel user?</a:t>
            </a:r>
          </a:p>
          <a:p>
            <a:pPr algn="l"/>
            <a:r>
              <a:rPr lang="zh-CN" altLang="en-US"/>
              <a:t>(integer) 1</a:t>
            </a:r>
          </a:p>
          <a:p>
            <a:pPr algn="l"/>
            <a:r>
              <a:rPr lang="zh-CN" altLang="en-US"/>
              <a:t>127.0.0.1:6379&gt; PFCOUNT pagel</a:t>
            </a:r>
          </a:p>
          <a:p>
            <a:pPr algn="l"/>
            <a:r>
              <a:rPr lang="zh-CN" altLang="en-US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74005" y="1801495"/>
            <a:ext cx="68179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# 用户 user3,user4 访问了页面page2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PFADD page2 user3 user4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统计两个 页面 pagel 和 page2 的用户访客数，就需要使用 PFMERGE 命令合并统计了。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PEMERGE pagel-page2 page 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OK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127.0.0.1:6379&gt; PFCOUNT pagel-page2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(integer) 4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从统计结果可以看出，页面 pagel 和page2 的访客数为 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APPEND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APPEND key value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62153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APPEND 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/>
              <a:t>如果 key 已经存在并且是一个字符串，那么可以通过 APPEND 将 value 追加到key 关联的值后面。如果key 不存在，就简单地将key设为value， 就像执行 SET key value一样</a:t>
            </a:r>
          </a:p>
          <a:p>
            <a:pPr algn="l"/>
            <a:endParaRPr sz="2800"/>
          </a:p>
          <a:p>
            <a:pPr algn="l"/>
            <a:r>
              <a:rPr sz="2800"/>
              <a:t>返回值：追加value 之后，key 中字符串的长度。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382135" y="3004820"/>
            <a:ext cx="2814320" cy="1262380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谢谢！</a:t>
            </a:r>
            <a:endParaRPr lang="zh-CN" altLang="en-US" sz="4000" dirty="0"/>
          </a:p>
        </p:txBody>
      </p:sp>
      <p:sp>
        <p:nvSpPr>
          <p:cNvPr id="8" name="任意多边形: 形状 7"/>
          <p:cNvSpPr/>
          <p:nvPr/>
        </p:nvSpPr>
        <p:spPr>
          <a:xfrm>
            <a:off x="669925" y="2344255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APPEND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实例1：对不存在的key 执行 APPEND 命令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实例2：对己存在的key 执行 APPEND 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7854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/>
              <a:t> &gt;&gt;&gt; ExISTS myphone #确保myphone 不存在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APPEND myphone "huawei" </a:t>
            </a:r>
          </a:p>
          <a:p>
            <a:pPr algn="l"/>
            <a:r>
              <a:rPr lang="en-US" altLang="zh-CN" sz="2000"/>
              <a:t>＃对不存在的key执行 APPEND 命令，等同于 Ser</a:t>
            </a:r>
          </a:p>
          <a:p>
            <a:pPr algn="l"/>
            <a:r>
              <a:rPr lang="en-US" altLang="zh-CN" sz="2000"/>
              <a:t>myphone "huawei"</a:t>
            </a:r>
          </a:p>
          <a:p>
            <a:pPr algn="l"/>
            <a:r>
              <a:rPr lang="en-US" altLang="zh-CN" sz="2000"/>
              <a:t>(integer) 6＃宇符串的长度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71260" y="1978025"/>
            <a:ext cx="57511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 APPEND myphone p20"</a:t>
            </a:r>
          </a:p>
          <a:p>
            <a:pPr algn="l"/>
            <a:r>
              <a:rPr lang="en-US" altLang="zh-CN" sz="2000"/>
              <a:t>(integer） 10  #长度从6个宇符增加到10个字符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&gt;&gt;&gt;GET myphone #查看整个字符串</a:t>
            </a:r>
          </a:p>
          <a:p>
            <a:pPr algn="l"/>
            <a:r>
              <a:rPr lang="en-US" altLang="zh-CN" sz="2000"/>
              <a:t>"Huawei p20"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GETRANGE key start end</a:t>
            </a:r>
            <a:endParaRPr lang="en-US" altLang="zh-CN" sz="2200" dirty="0"/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GETRANGE命令的基本语法如下</a:t>
            </a:r>
            <a:endParaRPr sz="2400" dirty="0"/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GETRANGE用于获取指定key中字符串值的子字符串，子字符串的截取范围由start和end两个偏移量决定(包括start和end在内)。</a:t>
            </a:r>
          </a:p>
          <a:p>
            <a:pPr algn="l"/>
            <a:endParaRPr sz="2400"/>
          </a:p>
          <a:p>
            <a:pPr algn="l"/>
            <a:r>
              <a:rPr sz="2400"/>
              <a:t>负数偏移量表示从字符串的最后开始计数，-1表示字符串中最后一个字符，-2 表示字符串中倒数第二个字符，其他负数依此类推。</a:t>
            </a:r>
          </a:p>
          <a:p>
            <a:pPr algn="l"/>
            <a:endParaRPr sz="2400"/>
          </a:p>
          <a:p>
            <a:pPr algn="l"/>
            <a:r>
              <a:rPr sz="2400"/>
              <a:t>返回值:截取的子字符串。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GETRANGE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052955"/>
            <a:ext cx="4946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SET email "xpws2006@163.com"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OK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&gt;&gt;&gt; GET email </a:t>
            </a:r>
          </a:p>
          <a:p>
            <a:pPr algn="l"/>
            <a:r>
              <a:rPr lang="en-US" altLang="zh-CN">
                <a:sym typeface="+mn-ea"/>
              </a:rPr>
              <a:t>"xpws2006@163.com”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&gt;&gt;&gt; GETRANGE email 0 7 </a:t>
            </a:r>
          </a:p>
          <a:p>
            <a:pPr algn="l"/>
            <a:r>
              <a:rPr lang="en-US" altLang="zh-CN">
                <a:sym typeface="+mn-ea"/>
              </a:rPr>
              <a:t>"xpws2006"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# GETRANGE email07截取子字符串的索引</a:t>
            </a:r>
          </a:p>
          <a:p>
            <a:pPr algn="l"/>
            <a:r>
              <a:rPr lang="en-US" altLang="zh-CN">
                <a:sym typeface="+mn-ea"/>
              </a:rPr>
              <a:t>是0~7，包括0和7。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截取子字符串-7~-1，包括-7 和-1。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669280" y="2052955"/>
            <a:ext cx="631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GETRANGE email -7 -1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"163.com"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截取子字符串从第一个字符到最后一个字符。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enail 0 -1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”xpws2006@163.com”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# GETRANGE的取值范围不超过实际字符串长度，超过部分会被忽略。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GETRANGE email 0 199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"xpws2006@163. com"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GETSET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GETSET key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GETSET命令的基本语法如下。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GETSET用于将key的值设为value,并返回key的旧值。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返回值:返回key的旧值。当key没有旧值时，返回nil。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500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105"/>
                <a:gridCol w="2952858"/>
              </a:tblGrid>
              <a:tr h="399415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初始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98738" marR="98738" marT="0" marB="0" anchor="ctr">
                    <a:noFill/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微软雅黑 (正文)"/>
                        </a:rPr>
                        <a:t>第2章</a:t>
                      </a:r>
                      <a:endParaRPr lang="en-US" altLang="en-US" sz="2000" b="1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b="1" dirty="0" err="1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Redis</a:t>
                      </a:r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  <a:latin typeface="微软雅黑 (正文)"/>
                        </a:rPr>
                        <a:t>常用数据类型</a:t>
                      </a:r>
                      <a:endParaRPr lang="zh-CN" altLang="en-US" sz="2000" b="1" dirty="0" smtClean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常用命令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高级主题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缓存的持久化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集群环境部署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开发与实战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smtClean="0">
                          <a:latin typeface="微软雅黑 (正文)"/>
                        </a:rPr>
                        <a:t>Spring Boot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与</a:t>
                      </a: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整合应用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监控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zh-CN" sz="2000" dirty="0" err="1" smtClean="0">
                          <a:latin typeface="微软雅黑 (正文)"/>
                        </a:rPr>
                        <a:t>Redis</a:t>
                      </a:r>
                      <a:r>
                        <a:rPr lang="zh-CN" altLang="en-US" sz="2000" dirty="0" smtClean="0">
                          <a:latin typeface="微软雅黑 (正文)"/>
                        </a:rPr>
                        <a:t>的缓存设计与优化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zh-CN" altLang="en-US" sz="2000" dirty="0" smtClean="0">
                          <a:latin typeface="微软雅黑 (正文)"/>
                        </a:rPr>
                        <a:t>扩展知识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4237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章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常用数据类型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GETSET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&gt;&gt;&gt; SET name xinping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#name对应的值被更新，旧值被返回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GETSET nane xinping_ new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name</a:t>
            </a:r>
          </a:p>
          <a:p>
            <a:pPr algn="l"/>
            <a:r>
              <a:rPr lang="en-US" altLang="zh-CN"/>
              <a:t>"xinping_nev"</a:t>
            </a:r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接下来看一看，如果key不存在，那么使用GETSET会返回什么值？</a:t>
            </a:r>
          </a:p>
          <a:p>
            <a:pPr algn="l"/>
            <a:r>
              <a:rPr lang="en-US" altLang="zh-CN">
                <a:sym typeface="+mn-ea"/>
              </a:rPr>
              <a:t>&gt;&gt;&gt; EXISTS name1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860" y="2234565"/>
            <a:ext cx="72167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&gt;&gt;&gt; GETSET name1 "xinping"</a:t>
            </a:r>
          </a:p>
          <a:p>
            <a:pPr algn="l"/>
            <a:r>
              <a:rPr lang="en-US" altLang="zh-CN">
                <a:sym typeface="+mn-ea"/>
              </a:rPr>
              <a:t>(nil)</a:t>
            </a:r>
          </a:p>
          <a:p>
            <a:pPr algn="l"/>
            <a:r>
              <a:rPr lang="en-US" altLang="zh-CN">
                <a:sym typeface="+mn-ea"/>
              </a:rPr>
              <a:t>&gt;&gt;&gt;GET name 1</a:t>
            </a:r>
          </a:p>
          <a:p>
            <a:pPr algn="l"/>
            <a:r>
              <a:rPr lang="en-US" altLang="zh-CN">
                <a:sym typeface="+mn-ea"/>
              </a:rPr>
              <a:t>"xinping"</a:t>
            </a:r>
            <a:endParaRPr lang="en-US" altLang="zh-CN"/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因为 namel 之前不存在，没有旧值，所以返回nil。</a:t>
            </a:r>
          </a:p>
          <a:p>
            <a:pPr algn="l"/>
            <a:r>
              <a:rPr lang="en-US" altLang="zh-CN">
                <a:sym typeface="+mn-ea"/>
              </a:rPr>
              <a:t>GESET可以和INCR合使用，实现个有原子性复位操作功能的计数器(counter)。可以用GETSET mycount 0来实现这一目标。</a:t>
            </a:r>
          </a:p>
          <a:p>
            <a:pPr algn="l"/>
            <a:r>
              <a:rPr lang="en-US" altLang="zh-CN">
                <a:sym typeface="+mn-ea"/>
              </a:rPr>
              <a:t>127.0.0.1:6379&gt; INCR mycount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#一个原子操作内完成GET mycount和GETSET mycount 0</a:t>
            </a:r>
          </a:p>
          <a:p>
            <a:pPr algn="l"/>
            <a:r>
              <a:rPr lang="en-US" altLang="zh-CN">
                <a:sym typeface="+mn-ea"/>
              </a:rPr>
              <a:t>127.0.0.1:6379&gt; GETSET mycount 0</a:t>
            </a:r>
          </a:p>
          <a:p>
            <a:pPr algn="l"/>
            <a:r>
              <a:rPr lang="en-US" altLang="zh-CN">
                <a:sym typeface="+mn-ea"/>
              </a:rPr>
              <a:t>”1”</a:t>
            </a:r>
          </a:p>
          <a:p>
            <a:pPr algn="l"/>
            <a:r>
              <a:rPr lang="en-US" altLang="zh-CN">
                <a:sym typeface="+mn-ea"/>
              </a:rPr>
              <a:t>127.0.0.1:6379&gt; GET mycount</a:t>
            </a:r>
          </a:p>
          <a:p>
            <a:pPr algn="l"/>
            <a:r>
              <a:rPr lang="en-US" altLang="zh-CN">
                <a:sym typeface="+mn-ea"/>
              </a:rPr>
              <a:t> "0"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STRLEN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STRLEN命令的基本语法如下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STRLEN用于返回 key 所存储的字符串的长度。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返回值:字符串的长度。当key 不存在时，返回0。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STRLEN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存储的字符串，</a:t>
            </a:r>
            <a:r>
              <a:rPr lang="en-US" altLang="zh-CN">
                <a:sym typeface="+mn-ea"/>
              </a:rPr>
              <a:t>''hello word''</a:t>
            </a:r>
            <a:r>
              <a:rPr lang="zh-CN" altLang="en-US">
                <a:sym typeface="+mn-ea"/>
              </a:rPr>
              <a:t>的长度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</a:t>
            </a:r>
            <a:r>
              <a:rPr lang="zh-CN" altLang="en-US" sz="2000">
                <a:sym typeface="+mn-ea"/>
              </a:rPr>
              <a:t>当</a:t>
            </a:r>
            <a:r>
              <a:rPr lang="en-US" altLang="zh-CN" sz="2000">
                <a:sym typeface="+mn-ea"/>
              </a:rPr>
              <a:t>key</a:t>
            </a:r>
            <a:r>
              <a:rPr lang="zh-CN" altLang="en-US" sz="2000">
                <a:sym typeface="+mn-ea"/>
              </a:rPr>
              <a:t>不存在时，它获取的字符串长度为</a:t>
            </a:r>
            <a:r>
              <a:rPr lang="en-US" altLang="zh-CN" sz="2000">
                <a:sym typeface="+mn-ea"/>
              </a:rPr>
              <a:t>0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1780" y="2795905"/>
            <a:ext cx="3115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key “hello word”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STRLEND key</a:t>
            </a:r>
          </a:p>
          <a:p>
            <a:pPr algn="l"/>
            <a:r>
              <a:rPr lang="en-US" altLang="zh-CN" sz="2000"/>
              <a:t>(integer) 11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STRLED nonexisting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DECR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DECR用于将key 中存储的数值减1。</a:t>
            </a:r>
          </a:p>
          <a:p>
            <a:pPr algn="l"/>
            <a:endParaRPr sz="2400"/>
          </a:p>
          <a:p>
            <a:pPr algn="l"/>
            <a:r>
              <a:rPr sz="2400"/>
              <a:t>如果key不存在，则以0为 key 的初始值，然后执 行DECR俞令，设置key 对应的值为-1。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返回值:执行DECR命令之后key 的值。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实例1:对存在的key 执行DECR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实例2:对不存在的key执行DECR命令。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9995" y="2781300"/>
            <a:ext cx="2046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23</a:t>
            </a:r>
          </a:p>
          <a:p>
            <a:pPr algn="l"/>
            <a:r>
              <a:rPr lang="en-US" altLang="zh-CN" sz="2000"/>
              <a:t> 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 age</a:t>
            </a:r>
          </a:p>
          <a:p>
            <a:pPr algn="l"/>
            <a:r>
              <a:rPr lang="en-US" altLang="zh-CN" sz="2000"/>
              <a:t>(integer) 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name "xinping"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&gt;&gt;&gt; DECR company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实例3:对存在但不是数值的key执行DECR命令。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&gt;&gt;&gt; EXTSTS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&gt;&gt;&gt; DECR count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-1</a:t>
            </a:r>
            <a:endParaRPr lang="en-US" altLang="zh-CN" sz="2000"/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DECRBY key decrement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DECRBY命令的基本语法如下。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DECRBY用于将key所存储的值减去减量decrement,也就是指定数值。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如果key不存在，则以0为key的初始值，然后执行DECRBY命令。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返回值:减去减量之后key的值。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DECRBY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实例1:对存在的key执行DECRBY命令。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534910" y="1331595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实例2:对不存在的key执行DECRBY命令。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270" y="2176145"/>
            <a:ext cx="47313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count 100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count 20</a:t>
            </a:r>
          </a:p>
          <a:p>
            <a:pPr algn="l"/>
            <a:r>
              <a:rPr lang="en-US" altLang="zh-CN" sz="2000"/>
              <a:t>(integer) 80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也可以通过INCRBY一个负值来实现同样的效果。</a:t>
            </a:r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"80"</a:t>
            </a:r>
          </a:p>
          <a:p>
            <a:pPr algn="l"/>
            <a:r>
              <a:rPr lang="en-US" altLang="zh-CN" sz="2000"/>
              <a:t>&gt;&gt;&gt; INCRBY count -20</a:t>
            </a:r>
          </a:p>
          <a:p>
            <a:pPr algn="l"/>
            <a:r>
              <a:rPr lang="en-US" altLang="zh-CN" sz="2000"/>
              <a:t>(integer) 60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count</a:t>
            </a:r>
          </a:p>
          <a:p>
            <a:pPr algn="l"/>
            <a:r>
              <a:rPr lang="en-US" altLang="zh-CN" sz="2000"/>
              <a:t>"60"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5295" y="2545715"/>
            <a:ext cx="45351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EXISTS pages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DECRBY pages 10</a:t>
            </a:r>
          </a:p>
          <a:p>
            <a:pPr algn="l"/>
            <a:r>
              <a:rPr lang="en-US" altLang="zh-CN" sz="2000"/>
              <a:t>(integer) -10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INCR用于将key中存储的数值增1.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如果key不存在，则以0为key的初始值，然后执行INCR命令，设置key为1。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返回值:执行INCR命令之后key的值。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INCR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/>
          </a:p>
          <a:p>
            <a:pPr algn="l"/>
            <a:r>
              <a:rPr lang="en-US" altLang="zh-CN"/>
              <a:t>&gt;&gt;&gt; SET age 20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INCR age</a:t>
            </a:r>
          </a:p>
          <a:p>
            <a:pPr algn="l"/>
            <a:r>
              <a:rPr lang="en-US" altLang="zh-CN"/>
              <a:t>(integer) 21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&gt;&gt;&gt; GET age</a:t>
            </a:r>
          </a:p>
          <a:p>
            <a:pPr algn="l"/>
            <a:r>
              <a:rPr lang="en-US" altLang="zh-CN"/>
              <a:t>"21"</a:t>
            </a:r>
          </a:p>
          <a:p>
            <a:pPr algn="l"/>
            <a:r>
              <a:rPr lang="en-US" altLang="zh-CN"/>
              <a:t>数值在Redis中以字符串的形式保存。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INCRBY key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INCRBY命令的基本语法如下。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INCRBY用于将key所存储的值加上增量increment。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如果key不存在，则以0为key的初始值，然后执行INCRBY命令。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返回值:加上增量之后key的值。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定义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KEY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注意点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îśḻiďé"/>
          <p:cNvSpPr/>
          <p:nvPr/>
        </p:nvSpPr>
        <p:spPr bwMode="auto">
          <a:xfrm>
            <a:off x="1614502" y="1788829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0" name="išľiďe"/>
          <p:cNvSpPr/>
          <p:nvPr/>
        </p:nvSpPr>
        <p:spPr bwMode="auto">
          <a:xfrm>
            <a:off x="2217385" y="3230616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3" name="íśľîḋé"/>
          <p:cNvSpPr/>
          <p:nvPr/>
        </p:nvSpPr>
        <p:spPr bwMode="auto">
          <a:xfrm>
            <a:off x="1620619" y="4674977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44" name="ïṡḷidè"/>
          <p:cNvSpPr/>
          <p:nvPr/>
        </p:nvSpPr>
        <p:spPr bwMode="auto">
          <a:xfrm>
            <a:off x="2468728" y="3481736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5" name="iṡļîḍé"/>
          <p:cNvSpPr/>
          <p:nvPr/>
        </p:nvSpPr>
        <p:spPr bwMode="auto">
          <a:xfrm>
            <a:off x="1871479" y="4926581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48" name="ïslíḓé"/>
          <p:cNvSpPr/>
          <p:nvPr/>
        </p:nvSpPr>
        <p:spPr bwMode="auto">
          <a:xfrm>
            <a:off x="1865990" y="2042213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1" name="ïṣľîḋê"/>
          <p:cNvSpPr/>
          <p:nvPr/>
        </p:nvSpPr>
        <p:spPr>
          <a:xfrm>
            <a:off x="2534285" y="1637665"/>
            <a:ext cx="8857615" cy="1271905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fontScale="87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不要太长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300" dirty="0"/>
              <a:t>尽量不要超过</a:t>
            </a:r>
            <a:r>
              <a:rPr lang="en-US" altLang="zh-CN" sz="2300" dirty="0"/>
              <a:t>1024Byte</a:t>
            </a:r>
            <a:r>
              <a:rPr lang="zh-CN" altLang="en-US" sz="2300" dirty="0"/>
              <a:t>，太长的话不仅消耗内存，而且会降低查找的效率。</a:t>
            </a:r>
          </a:p>
        </p:txBody>
      </p:sp>
      <p:sp>
        <p:nvSpPr>
          <p:cNvPr id="53" name="îṧľïdè"/>
          <p:cNvSpPr/>
          <p:nvPr/>
        </p:nvSpPr>
        <p:spPr>
          <a:xfrm>
            <a:off x="3108135" y="313670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不要太短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太短的话可读性会降低。</a:t>
            </a:r>
          </a:p>
        </p:txBody>
      </p:sp>
      <p:sp>
        <p:nvSpPr>
          <p:cNvPr id="55" name="ïśļíde"/>
          <p:cNvSpPr/>
          <p:nvPr/>
        </p:nvSpPr>
        <p:spPr>
          <a:xfrm>
            <a:off x="2615176" y="4672403"/>
            <a:ext cx="7498158" cy="88346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一个项目中，</a:t>
            </a:r>
            <a:r>
              <a:rPr lang="en-US" altLang="zh-CN" sz="2400" dirty="0">
                <a:solidFill>
                  <a:srgbClr val="0000FF"/>
                </a:solidFill>
              </a:rPr>
              <a:t>key</a:t>
            </a:r>
            <a:r>
              <a:rPr lang="zh-CN" altLang="en-US" sz="2400" dirty="0">
                <a:solidFill>
                  <a:srgbClr val="0000FF"/>
                </a:solidFill>
              </a:rPr>
              <a:t>单词与单词之间以 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</a:rPr>
              <a:t>分开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32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  <a:r>
              <a:rPr lang="en-US" altLang="zh-CN" sz="2400" dirty="0"/>
              <a:t>SET user-name:loginnamewangewu</a:t>
            </a:r>
            <a:r>
              <a:rPr lang="zh-CN" altLang="en-US" sz="2400" dirty="0"/>
              <a:t>。</a:t>
            </a:r>
          </a:p>
        </p:txBody>
      </p:sp>
      <p:sp>
        <p:nvSpPr>
          <p:cNvPr id="2" name="内容占位符 2"/>
          <p:cNvSpPr txBox="1"/>
          <p:nvPr/>
        </p:nvSpPr>
        <p:spPr>
          <a:xfrm>
            <a:off x="669925" y="1114425"/>
            <a:ext cx="9795510" cy="5232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ym typeface="+mn-ea"/>
              </a:rPr>
              <a:t>Redis</a:t>
            </a:r>
            <a:r>
              <a:rPr lang="zh-CN" altLang="en-US" sz="2400" dirty="0">
                <a:sym typeface="+mn-ea"/>
              </a:rPr>
              <a:t>的数据存储结构是</a:t>
            </a:r>
            <a:r>
              <a:rPr lang="en-US" altLang="zh-CN" sz="2400" dirty="0">
                <a:sym typeface="+mn-ea"/>
              </a:rPr>
              <a:t>key-value</a:t>
            </a:r>
            <a:r>
              <a:rPr lang="zh-CN" altLang="en-US" sz="2400" dirty="0">
                <a:sym typeface="+mn-ea"/>
              </a:rPr>
              <a:t>对，定义</a:t>
            </a:r>
            <a:r>
              <a:rPr lang="en-US" altLang="zh-CN" sz="2400" dirty="0">
                <a:sym typeface="+mn-ea"/>
              </a:rPr>
              <a:t>key</a:t>
            </a:r>
            <a:r>
              <a:rPr lang="zh-CN" altLang="en-US" sz="2400" dirty="0">
                <a:sym typeface="+mn-ea"/>
              </a:rPr>
              <a:t>时要注意以下三点</a:t>
            </a:r>
            <a:endParaRPr lang="zh-CN" altLang="en-US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DECR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实例1: key 存在且是数字。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age 21 # 设置age为21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INCRBY age 5 # 给age加上5</a:t>
            </a:r>
          </a:p>
          <a:p>
            <a:pPr algn="l"/>
            <a:r>
              <a:rPr lang="en-US" altLang="zh-CN" sz="2000"/>
              <a:t>(integer) 26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&gt;&gt;&gt; GET age</a:t>
            </a:r>
          </a:p>
          <a:p>
            <a:pPr algn="l"/>
            <a:r>
              <a:rPr lang="en-US" altLang="zh-CN" sz="2000"/>
              <a:t>"26"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165" y="2613660"/>
            <a:ext cx="3272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&gt;&gt;&gt; SET book "how to master redis"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??&gt; INCRBY book 100</a:t>
            </a:r>
          </a:p>
          <a:p>
            <a:pPr algn="l"/>
            <a:r>
              <a:rPr lang="en-US" altLang="zh-CN" sz="2000"/>
              <a:t>(error) ERR value is not an integer or out of range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实例3: key 不是数字，那么返回一个错误。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4960" y="2781300"/>
            <a:ext cx="327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&gt;&gt; EXISTS counter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&gt;&gt;&gt; INCRBY counter 30</a:t>
            </a:r>
          </a:p>
          <a:p>
            <a:pPr algn="l"/>
            <a:r>
              <a:rPr lang="en-US" altLang="zh-CN" sz="2000">
                <a:sym typeface="+mn-ea"/>
              </a:rPr>
              <a:t>(integer) 30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&gt;&gt;&gt; GET counter</a:t>
            </a:r>
          </a:p>
          <a:p>
            <a:pPr algn="l"/>
            <a:r>
              <a:rPr lang="en-US" altLang="zh-CN" sz="2000">
                <a:sym typeface="+mn-ea"/>
              </a:rPr>
              <a:t>"30"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2.2 Hash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  <a:sym typeface="+mn-ea"/>
              </a:rPr>
              <a:t>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  <a:r>
              <a:rPr lang="zh-CN" altLang="en-US" sz="2400" dirty="0" smtClean="0">
                <a:solidFill>
                  <a:srgbClr val="002060"/>
                </a:solidFill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</a:rPr>
              <a:t>XXX</a:t>
            </a: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Hash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的 Hash类型是一个 String 类型的域(field)和value 的映射表， Hash类型特别适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用于存储对象，例如Username、 Pssword 和Age等。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Redis 中的每个 Hash 类型数据都可以存储2**32—1个field-value对。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 HSET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 HSET命令的基本语法如下。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 HSET用于将散列表key 中的fied 的值设置为 vlue。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 返回值：如果散列表key 中的 field不存在并且设置成功，则返回1</a:t>
            </a:r>
            <a:r>
              <a:rPr lang="zh-CN" sz="2400"/>
              <a:t>；</a:t>
            </a:r>
            <a:r>
              <a:rPr sz="2400"/>
              <a:t>如果散列表key中的 field 己经存在并且新值覆盖了旧值，则返回 0。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0235" y="2075815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HET user name                            </a:t>
            </a:r>
            <a:r>
              <a:rPr lang="en-US" altLang="zh-CN">
                <a:sym typeface="+mn-ea"/>
              </a:rPr>
              <a:t>＃创建一个新域</a:t>
            </a:r>
            <a:endParaRPr lang="en-US" altLang="zh-CN"/>
          </a:p>
          <a:p>
            <a:pPr algn="l"/>
            <a:r>
              <a:rPr lang="en-US" altLang="zh-CN"/>
              <a:t>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HSET user name                            </a:t>
            </a:r>
            <a:r>
              <a:rPr lang="en-US" altLang="zh-CN">
                <a:sym typeface="+mn-ea"/>
              </a:rPr>
              <a:t>＃覆盖一个旧域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"wangwu"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HSETNX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HSETNX key field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HSETNX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HSETNX 用于将散列表 key 中的field 的值设置为 value。如果key 不存在，那么一个新散列表将被创建并执行 HSETNX 命令，先创建 key。NX是Not Exist 的意思。</a:t>
            </a:r>
          </a:p>
          <a:p>
            <a:pPr algn="l"/>
            <a:endParaRPr sz="2400"/>
          </a:p>
          <a:p>
            <a:pPr algn="l"/>
            <a:r>
              <a:rPr sz="2400"/>
              <a:t>如果 field 己经存在，则返回0，该命令无效。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返回值：如果设置field 成功，则返回1：如果 field 己经存在，则返回0。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HSETNX nosq1 name</a:t>
            </a:r>
          </a:p>
          <a:p>
            <a:pPr algn="l"/>
            <a:r>
              <a:rPr lang="en-US" altLang="zh-CN"/>
              <a:t>"redis"</a:t>
            </a:r>
          </a:p>
          <a:p>
            <a:pPr algn="l"/>
            <a:r>
              <a:rPr lang="en-US" altLang="zh-CN"/>
              <a:t>(integer) 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HSETNX nosql name  "redis" ＃命令无效，name已存在</a:t>
            </a:r>
          </a:p>
          <a:p>
            <a:pPr algn="l"/>
            <a:r>
              <a:rPr lang="en-US" altLang="zh-CN"/>
              <a:t>(integer) 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HMSET key field value [field 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HMSET 用于同时将多个field-value 对设置到散列表 key 中，此命令会覆盖散列表中已存在的field。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返回值：如果命令执行成功，则返回 OK。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HMSET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实例1：将多个field-value 对设置到散列表 key 中.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ym typeface="+mn-ea"/>
              </a:rPr>
              <a:t>实例2：将String 类型转为 Hash 类型时，会出现类型转换错误。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HMSET website taobao</a:t>
            </a:r>
          </a:p>
          <a:p>
            <a:pPr algn="l"/>
            <a:r>
              <a:rPr lang="en-US" altLang="zh-CN" sz="2000"/>
              <a:t>"www.taobao.com" jd "www.jd.com"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taobao</a:t>
            </a:r>
          </a:p>
          <a:p>
            <a:pPr algn="l"/>
            <a:r>
              <a:rPr lang="en-US" altLang="zh-CN" sz="2000"/>
              <a:t>"www.taobao.com"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HGET website jd</a:t>
            </a:r>
          </a:p>
          <a:p>
            <a:pPr algn="l"/>
            <a:r>
              <a:rPr lang="en-US" altLang="zh-CN" sz="2000"/>
              <a:t>"www.jd.com"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SET user 20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HMSET user name wangwu age 21</a:t>
            </a:r>
          </a:p>
          <a:p>
            <a:pPr algn="l"/>
            <a:r>
              <a:rPr lang="en-US" altLang="zh-CN" sz="2000"/>
              <a:t>(error) WRONGTYPE Operation against a key holding the wrong kind of value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 用于返回散列表key 中field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返回值：field 的值。当field 不存在或是key 不存在时，返回 nil.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>
            <p:custDataLst>
              <p:tags r:id="rId1"/>
            </p:custDataLst>
          </p:nvPr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1696469" y="1737498"/>
            <a:ext cx="450014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2.1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String</a:t>
            </a:r>
            <a:r>
              <a:rPr lang="zh-CN" altLang="en-US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类型</a:t>
            </a: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7361663" y="3247028"/>
            <a:ext cx="4329575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    </a:t>
            </a:r>
            <a:r>
              <a:rPr lang="zh-CN" altLang="en-US" sz="2400" dirty="0">
                <a:solidFill>
                  <a:srgbClr val="002060"/>
                </a:solidFill>
              </a:rPr>
              <a:t>主审</a:t>
            </a:r>
            <a:r>
              <a:rPr lang="zh-CN" altLang="en-US" sz="2400" dirty="0" smtClean="0">
                <a:solidFill>
                  <a:srgbClr val="002060"/>
                </a:solidFill>
              </a:rPr>
              <a:t>：***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1"/>
            </p:custDataLst>
          </p:nvPr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>
            <p:custDataLst>
              <p:tags r:id="rId19"/>
            </p:custDataLst>
          </p:nvPr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user name "xinping" age 25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name</a:t>
            </a:r>
          </a:p>
          <a:p>
            <a:pPr algn="l"/>
            <a:r>
              <a:rPr lang="en-US" altLang="zh-CN"/>
              <a:t>"xinping"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GET user age</a:t>
            </a:r>
          </a:p>
          <a:p>
            <a:pPr algn="l"/>
            <a:r>
              <a:rPr lang="en-US" altLang="zh-CN"/>
              <a:t>"25"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user address</a:t>
            </a:r>
          </a:p>
          <a:p>
            <a:pPr algn="l"/>
            <a:r>
              <a:rPr lang="en-US" altLang="zh-CN"/>
              <a:t>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中没有address，因此取到的是 nil。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HMGET key field [field ..</a:t>
            </a:r>
            <a:r>
              <a:rPr lang="en-US" sz="2200">
                <a:sym typeface="+mn-ea"/>
              </a:rPr>
              <a:t>.]</a:t>
            </a:r>
            <a:r>
              <a:rPr sz="2200">
                <a:sym typeface="+mn-ea"/>
              </a:rPr>
              <a:t> 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HMGET 命令的基本语法如下</a:t>
            </a:r>
            <a:r>
              <a:rPr lang="zh-CN" sz="2400">
                <a:sym typeface="+mn-ea"/>
              </a:rPr>
              <a:t>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HIMGET 用于返回散列表 key 中一个或多个field 的值。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返回值：一个或多个给定field 的值。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HMGET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pet dog "wangwang" cat "miaomiao" #一次在散列表中保存多个值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127.0.0.1:6379＞ FMGET pet dog cat fake_ pet #返回值的顺序和传入参数的顺序一样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1) "wangwang"</a:t>
            </a:r>
          </a:p>
          <a:p>
            <a:pPr algn="l"/>
            <a:r>
              <a:rPr lang="en-US" altLang="zh-CN"/>
              <a:t>2) "miaomiao"</a:t>
            </a:r>
          </a:p>
          <a:p>
            <a:pPr algn="l"/>
            <a:r>
              <a:rPr lang="en-US" altLang="zh-CN"/>
              <a:t>3) (nil)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由于散列表 key 中没有fake pet，因此取到的是 nil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HGETALL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HGETALL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HGETALL 用于返回散列表 key 中所有的域和值。</a:t>
            </a:r>
          </a:p>
          <a:p>
            <a:pPr algn="l"/>
            <a:r>
              <a:rPr sz="2400"/>
              <a:t>在返回值里，紧跟每个域名（Field Name）之后的是域的值</a:t>
            </a:r>
            <a:r>
              <a:rPr lang="en-US" sz="2400"/>
              <a:t>,</a:t>
            </a:r>
            <a:r>
              <a:rPr sz="2400"/>
              <a:t>所以返回值的长度是散列表长度的两倍。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返回值，以列表形式返回散列表 key 的域和值。若key 不存在，则返回空列表 (Empty 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HGETALL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515" y="2437130"/>
            <a:ext cx="8835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HSET hash _name jd "www.jd.com"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hash _name taobao "www.taobao.com"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HGETALL hash_name</a:t>
            </a:r>
          </a:p>
          <a:p>
            <a:pPr algn="l"/>
            <a:r>
              <a:rPr lang="en-US" altLang="zh-CN"/>
              <a:t>1) "jd" ＃域</a:t>
            </a:r>
          </a:p>
          <a:p>
            <a:pPr algn="l"/>
            <a:r>
              <a:rPr lang="en-US" altLang="zh-CN"/>
              <a:t>2) "www.jd.com" ＃值</a:t>
            </a:r>
          </a:p>
          <a:p>
            <a:pPr algn="l"/>
            <a:r>
              <a:rPr lang="en-US" altLang="zh-CN"/>
              <a:t>3) "taobao" ＃域</a:t>
            </a:r>
          </a:p>
          <a:p>
            <a:pPr algn="l"/>
            <a:r>
              <a:rPr lang="en-US" altLang="zh-CN"/>
              <a:t>4) "www.taobao.com" ＃值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HDEL key field [field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HDEL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HIDEL 用于州除散列表key 中的一个或多个field，不存在的field 将被忽略。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返回值：被成功删除的 field 的数量</a:t>
            </a:r>
            <a:r>
              <a:rPr lang="en-US" sz="2400"/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HDEL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096135"/>
            <a:ext cx="43059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＃设置散列表的测试数据</a:t>
            </a:r>
          </a:p>
          <a:p>
            <a:pPr algn="l"/>
            <a:r>
              <a:rPr lang="en-US" altLang="zh-CN"/>
              <a:t>127.0.0.1:6379&gt; HMSET abbr a "apple" b "banana" c "cat" d "dog"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HGETALL abbr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"apple"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"banana"</a:t>
            </a:r>
          </a:p>
          <a:p>
            <a:pPr algn="l"/>
            <a:r>
              <a:rPr lang="en-US" altLang="zh-CN"/>
              <a:t>5) "c"</a:t>
            </a:r>
          </a:p>
          <a:p>
            <a:pPr algn="l"/>
            <a:r>
              <a:rPr lang="en-US" altLang="zh-CN"/>
              <a:t>6) "cat"</a:t>
            </a:r>
          </a:p>
          <a:p>
            <a:pPr algn="l"/>
            <a:r>
              <a:rPr lang="en-US" altLang="zh-CN"/>
              <a:t>7) "d"</a:t>
            </a:r>
          </a:p>
          <a:p>
            <a:pPr algn="l"/>
            <a:r>
              <a:rPr lang="en-US" altLang="zh-CN"/>
              <a:t>8) "dog"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2096135"/>
            <a:ext cx="7216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＃删除单个 field</a:t>
            </a:r>
          </a:p>
          <a:p>
            <a:pPr algn="l"/>
            <a:r>
              <a:rPr lang="en-US" altLang="zh-CN">
                <a:sym typeface="+mn-ea"/>
              </a:rPr>
              <a:t>127.0.0.1:6379&gt; HDEL abbr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＃删除不存在的field</a:t>
            </a:r>
          </a:p>
          <a:p>
            <a:pPr algn="l"/>
            <a:r>
              <a:rPr lang="en-US" altLang="zh-CN">
                <a:sym typeface="+mn-ea"/>
              </a:rPr>
              <a:t>127.0.0.1:6379› HDEL abbr not-exists-field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＃删除多个field</a:t>
            </a:r>
          </a:p>
          <a:p>
            <a:pPr algn="l"/>
            <a:r>
              <a:rPr lang="en-US" altLang="zh-CN">
                <a:sym typeface="+mn-ea"/>
              </a:rPr>
              <a:t>127.0.0.1:6379&gt; HDEL abbr b c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127.0.0.1:6379&gt; HGETALL abbr</a:t>
            </a:r>
          </a:p>
          <a:p>
            <a:pPr algn="l"/>
            <a:r>
              <a:rPr lang="en-US" altLang="zh-CN">
                <a:sym typeface="+mn-ea"/>
              </a:rPr>
              <a:t>1)</a:t>
            </a:r>
          </a:p>
          <a:p>
            <a:pPr algn="l"/>
            <a:r>
              <a:rPr lang="en-US" altLang="zh-CN">
                <a:sym typeface="+mn-ea"/>
              </a:rPr>
              <a:t>"d"</a:t>
            </a:r>
          </a:p>
          <a:p>
            <a:pPr algn="l"/>
            <a:r>
              <a:rPr lang="en-US" altLang="zh-CN">
                <a:sym typeface="+mn-ea"/>
              </a:rPr>
              <a:t>2) "dog"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HLEN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HLEN 用于返回散列表key 中field 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返回值：散列表key 中field 的数量。当key 不存在时，返回0。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HET user name "xinping"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HET user age 25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HEN user</a:t>
            </a:r>
          </a:p>
          <a:p>
            <a:pPr algn="l"/>
            <a:r>
              <a:rPr lang="en-US" altLang="zh-CN"/>
              <a:t>(integer) 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HEXISTS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HEXISTS key field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HEXISTS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HEXISTS 用于查看散列表key 中field 是否存在。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返回值：查看散列表key 中，ficeld 如果存在则返回 1，如果不存在则返回0。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1：对非空字符串执行 SETRANGE 命令。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69925" y="2054225"/>
            <a:ext cx="5373370" cy="3657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  <a:sym typeface="+mn-ea"/>
              </a:rPr>
              <a:t>127.0.0.1:6379&gt; SET </a:t>
            </a:r>
            <a:r>
              <a:rPr lang="en-US" altLang="zh-CN" sz="2200" dirty="0">
                <a:latin typeface="+mn-ea"/>
                <a:sym typeface="+mn-ea"/>
              </a:rPr>
              <a:t>name xinping</a:t>
            </a:r>
            <a:endParaRPr lang="zh-CN" altLang="en-US" sz="22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OK</a:t>
            </a:r>
            <a:endParaRPr lang="zh-CN" altLang="en-US" sz="22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  <a:sym typeface="+mn-ea"/>
              </a:rPr>
              <a:t>GET name</a:t>
            </a:r>
            <a:endParaRPr lang="en-US" altLang="zh-CN" sz="2200" dirty="0">
              <a:latin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n-ea"/>
                <a:sym typeface="+mn-ea"/>
              </a:rPr>
              <a:t>“xinping”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实例2：对空字符串类型的key 执行 SET 命令。</a:t>
            </a:r>
            <a:endParaRPr lang="zh-CN" altLang="en-US" sz="2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23380" y="2054225"/>
            <a:ext cx="4978400" cy="480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+mn-ea"/>
                <a:sym typeface="+mn-ea"/>
              </a:rPr>
              <a:t>1</a:t>
            </a:r>
            <a:r>
              <a:rPr lang="en-US" altLang="zh-CN" sz="1400" dirty="0">
                <a:latin typeface="+mn-ea"/>
                <a:sym typeface="+mn-ea"/>
              </a:rPr>
              <a:t>2</a:t>
            </a:r>
            <a:r>
              <a:rPr lang="zh-CN" altLang="en-US" sz="1400" dirty="0">
                <a:latin typeface="+mn-ea"/>
                <a:sym typeface="+mn-ea"/>
              </a:rPr>
              <a:t>7.0.0.1:6379&gt; </a:t>
            </a:r>
            <a:r>
              <a:rPr lang="en-US" altLang="zh-CN" sz="1400" dirty="0">
                <a:latin typeface="+mn-ea"/>
                <a:sym typeface="+mn-ea"/>
              </a:rPr>
              <a:t>LPUSH greet_list “hello”</a:t>
            </a:r>
            <a:endParaRPr lang="zh-CN" altLang="en-US" sz="1400" dirty="0">
              <a:latin typeface="+mn-ea"/>
              <a:sym typeface="+mn-ea"/>
            </a:endParaRPr>
          </a:p>
          <a:p>
            <a:pPr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</a:rPr>
              <a:t>(integer) 1</a:t>
            </a:r>
            <a:endParaRPr lang="zh-CN" altLang="en-US" sz="14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+mn-ea"/>
                <a:sym typeface="+mn-ea"/>
              </a:rPr>
              <a:t>TYPE greet_list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>
                <a:latin typeface="+mn-ea"/>
                <a:sym typeface="+mn-ea"/>
              </a:rPr>
              <a:t>list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/>
              <a:t>SET greet_list “world”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OK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sym typeface="+mn-ea"/>
              </a:rPr>
              <a:t>YUPE greet_list</a:t>
            </a:r>
            <a:endParaRPr lang="en-US" altLang="zh-CN" sz="1400" dirty="0"/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400" dirty="0"/>
              <a:t>string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  <a:endParaRPr lang="zh-CN" altLang="en-US" dirty="0"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HET phone brand "xiaomi"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HEXISTS phone brand</a:t>
            </a:r>
          </a:p>
          <a:p>
            <a:pPr algn="l"/>
            <a:r>
              <a:rPr lang="en-US" altLang="zh-CN"/>
              <a:t>(integer) 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HINCRBY key field increment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HINCRBY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HINCRBY 用于将散列表 key 中的field 的值加上增量increment。增量 increment 可以是 负数，即对field 进行减法操作。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HINCRBY 命令之后，散列表key 中field 的值：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HINCRBY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实例1：给指定的field 加上正数。</a:t>
            </a:r>
            <a:endParaRPr lang="en-US" altLang="zh-CN">
              <a:sym typeface="+mn-ea"/>
            </a:endParaRP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实例2: key 不存在。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127.0.0.1:6379&gt; HExISTS page counter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HINCRBY page counter 20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20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HGET page counter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"20"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127.0.0.1:6379› HSET user name "xinping"  ＃对field设定一个宇符串值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GET user name ＃ 命令执行失败，错误</a:t>
            </a:r>
          </a:p>
          <a:p>
            <a:pPr algn="l"/>
            <a:r>
              <a:rPr lang="en-US" altLang="zh-CN" sz="2000"/>
              <a:t>"xinping"  </a:t>
            </a:r>
          </a:p>
          <a:p>
            <a:pPr algn="l"/>
            <a:r>
              <a:rPr lang="en-US" altLang="zh-CN" sz="2000"/>
              <a:t>127.0.0.1:6379&gt; HINCRBY user name 1</a:t>
            </a:r>
          </a:p>
          <a:p>
            <a:pPr algn="l"/>
            <a:r>
              <a:rPr lang="en-US" altLang="zh-CN" sz="2000"/>
              <a:t>(error) ERR hash value is not an integer </a:t>
            </a:r>
          </a:p>
          <a:p>
            <a:pPr algn="l"/>
            <a:r>
              <a:rPr lang="en-US" altLang="zh-CN" sz="2000"/>
              <a:t>127.0.0.1:6379&gt; GET user name ＃原值不变</a:t>
            </a:r>
          </a:p>
          <a:p>
            <a:pPr algn="l"/>
            <a:r>
              <a:rPr lang="en-US" altLang="zh-CN" sz="2000"/>
              <a:t>"yinping"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实例3：尝试对字符串值的field 执行 HINCRBY 命令。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25290" y="2132965"/>
            <a:ext cx="32727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127.0.0.1:6379&gt; HET counter page_view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"200"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127.0.0.1:6379› HINCRBY counter page view -50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(integer) 150</a:t>
            </a:r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127.0.0.1:6379&gt; HET counter page_view</a:t>
            </a:r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"150"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HKEYS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HKEYS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HKEYS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HIKEYS 用于返回散列表 key 中的所有域。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返回值：一个列表，该列表包含散列表 key 中的所有域。当 key 不存在时，返回一个空</a:t>
            </a:r>
          </a:p>
          <a:p>
            <a:pPr algn="l"/>
            <a:r>
              <a:rPr sz="2400"/>
              <a:t>列表。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中的所有域。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HMSET website jd "www.jd.com"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HEYS website</a:t>
            </a:r>
          </a:p>
          <a:p>
            <a:pPr algn="l"/>
            <a:r>
              <a:rPr lang="en-US" altLang="zh-CN"/>
              <a:t>1) "jd"</a:t>
            </a:r>
          </a:p>
          <a:p>
            <a:pPr algn="l"/>
            <a:r>
              <a:rPr lang="en-US" altLang="zh-CN"/>
              <a:t>2) "taobao"</a:t>
            </a:r>
          </a:p>
          <a:p>
            <a:pPr algn="l"/>
            <a:r>
              <a:rPr lang="en-US" altLang="zh-CN"/>
              <a:t>散列表 website 中有两个域。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HVALS key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HVALS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HVALS 用于返回散列表 key 中的所有值。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返回值：当散列表 key 存在时，返回一个列表，该列表包含散列表 key 中的所有值；当散列表key 不存在时，返回一个空列表。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HVALS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实例：返回散列表 key 中的所有值。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8660" y="2437130"/>
            <a:ext cx="8835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HMSET website jd "www.jd.com" taobao "www.taobao.com"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HVALS website</a:t>
            </a:r>
          </a:p>
          <a:p>
            <a:pPr algn="l"/>
            <a:r>
              <a:rPr lang="en-US" altLang="zh-CN"/>
              <a:t>1)</a:t>
            </a:r>
          </a:p>
          <a:p>
            <a:pPr algn="l"/>
            <a:r>
              <a:rPr lang="en-US" altLang="zh-CN"/>
              <a:t>"www.jd.com"</a:t>
            </a:r>
          </a:p>
          <a:p>
            <a:pPr algn="l"/>
            <a:r>
              <a:rPr lang="en-US" altLang="zh-CN"/>
              <a:t>2)</a:t>
            </a:r>
          </a:p>
          <a:p>
            <a:pPr algn="l"/>
            <a:r>
              <a:rPr lang="en-US" altLang="zh-CN"/>
              <a:t>"www.taobao.com"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4" name="矩形 23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2.3 List类型</a:t>
            </a:r>
            <a:endParaRPr lang="zh-CN" altLang="en-US" sz="2400" dirty="0" err="1" smtClean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2.4 </a:t>
            </a:r>
            <a:r>
              <a:rPr lang="en-US" altLang="zh-CN" sz="2400" dirty="0" smtClean="0">
                <a:latin typeface="+mj-ea"/>
              </a:rPr>
              <a:t>Set</a:t>
            </a:r>
            <a:r>
              <a:rPr lang="zh-CN" altLang="en-US" sz="2400" dirty="0" smtClean="0">
                <a:latin typeface="+mj-ea"/>
              </a:rPr>
              <a:t>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类型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2091055"/>
            <a:ext cx="7335520" cy="2821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在Redis 中，List 类型是按照元素的插入顺序排序的字符串列表。在插入时，如果 key 并不存在，Redis 将为该key 创建一个新的列表。List 类型中可以包含的最大元素数量是 4294967295。</a:t>
            </a:r>
            <a:endParaRPr lang="en-US" altLang="zh-CN" sz="24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 key value [value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 用于将一个或多个value 插入列表 key 的表头，可以作为栈，特点是先进后出。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LPUSH 命令后，列表key 的长度。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7" name="ïṧḷïḋè"/>
          <p:cNvSpPr/>
          <p:nvPr/>
        </p:nvSpPr>
        <p:spPr>
          <a:xfrm>
            <a:off x="1763395" y="2435860"/>
            <a:ext cx="6066155" cy="36347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1600" dirty="0"/>
              <a:t>SETNX 是 Set If Not Exists &lt;如果不存在，则 SET）的简写。SETNX 用于将key 的值设为 String 类型的 value，当 key 不存在时，返回1，若key 已经存在，则 SETNX 不执行任何</a:t>
            </a:r>
          </a:p>
          <a:p>
            <a:r>
              <a:rPr sz="1600" dirty="0"/>
              <a:t>操作，返回 0。</a:t>
            </a:r>
          </a:p>
          <a:p>
            <a:r>
              <a:rPr sz="1600" dirty="0"/>
              <a:t>返回值：设置成功，返回1；设置失败，返回0。</a:t>
            </a:r>
          </a:p>
          <a:p>
            <a:endParaRPr sz="1600" dirty="0"/>
          </a:p>
          <a:p>
            <a:r>
              <a:rPr lang="en-US" altLang="zh-CN" sz="1600" dirty="0"/>
              <a:t>&gt;&gt;&gt; EXISTS language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不存在</a:t>
            </a:r>
            <a:endParaRPr lang="en-US" altLang="zh-CN" sz="1600" dirty="0"/>
          </a:p>
          <a:p>
            <a:r>
              <a:rPr lang="en-US" altLang="zh-CN" sz="1600" dirty="0"/>
              <a:t>(integer) 0</a:t>
            </a:r>
          </a:p>
          <a:p>
            <a:r>
              <a:rPr lang="en-US" altLang="zh-CN" sz="1600" dirty="0"/>
              <a:t>&gt;&gt;&gt;SETNX language “java”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设置成功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1</a:t>
            </a:r>
            <a:endParaRPr lang="en-US" altLang="zh-CN" sz="1600" dirty="0"/>
          </a:p>
          <a:p>
            <a:r>
              <a:rPr lang="en-US" altLang="zh-CN" sz="1600" dirty="0"/>
              <a:t>&gt;&gt;&gt;</a:t>
            </a:r>
            <a:r>
              <a:rPr lang="en-US" altLang="zh-CN" sz="1600" dirty="0">
                <a:sym typeface="+mn-ea"/>
              </a:rPr>
              <a:t>SETNX language “python”       #  language</a:t>
            </a:r>
            <a:r>
              <a:rPr lang="zh-CN" altLang="en-US" sz="1600" dirty="0">
                <a:sym typeface="+mn-ea"/>
              </a:rPr>
              <a:t>设置失败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(integer) 0</a:t>
            </a:r>
            <a:endParaRPr lang="en-US" altLang="zh-CN" sz="1600" dirty="0"/>
          </a:p>
          <a:p>
            <a:r>
              <a:rPr lang="en-US" altLang="zh-CN" sz="1600" dirty="0"/>
              <a:t>&gt;&gt;&gt;GET language                         #  </a:t>
            </a:r>
            <a:r>
              <a:rPr lang="en-US" altLang="zh-CN" sz="1600" dirty="0">
                <a:sym typeface="+mn-ea"/>
              </a:rPr>
              <a:t>language</a:t>
            </a:r>
            <a:r>
              <a:rPr lang="zh-CN" altLang="en-US" sz="1600" dirty="0">
                <a:sym typeface="+mn-ea"/>
              </a:rPr>
              <a:t>没有被覆盖</a:t>
            </a:r>
            <a:endParaRPr lang="en-US" altLang="zh-CN" sz="1600" dirty="0"/>
          </a:p>
          <a:p>
            <a:r>
              <a:rPr lang="en-US" altLang="zh-CN" sz="1600" dirty="0"/>
              <a:t>“java”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2"/>
          <p:cNvSpPr txBox="1"/>
          <p:nvPr/>
        </p:nvSpPr>
        <p:spPr>
          <a:xfrm>
            <a:off x="7885430" y="3271520"/>
            <a:ext cx="2734310" cy="26346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第一次设置 language 时没有对应的值，所以 SETNX 修改生效，返回值为 1；第二次设置 language 时己经有了对应的值 java，所以本次修改不生效，返回值为 0。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实例：对空列表执行 LPUSH 命令。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DEL mykey            ＃删除一个key为mykey 的列表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127.0.0.1:6379› PUSH mykey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</a:t>
            </a:r>
          </a:p>
          <a:p>
            <a:pPr algn="l"/>
            <a:r>
              <a:rPr lang="en-US" altLang="zh-CN"/>
              <a:t>127.0.0.1:6379&gt; PUSH mykey b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mykey c</a:t>
            </a:r>
          </a:p>
          <a:p>
            <a:pPr algn="l"/>
            <a:r>
              <a:rPr lang="en-US" altLang="zh-CN"/>
              <a:t>(integer) 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LPUSH mykey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使用 LPUSI 将3个值插入名为mykey 的列表当中，也可以一次插入多个值到列表，效</a:t>
            </a:r>
          </a:p>
          <a:p>
            <a:pPr algn="l"/>
            <a:r>
              <a:rPr lang="en-US" altLang="zh-CN"/>
              <a:t>果是一样的。</a:t>
            </a:r>
          </a:p>
          <a:p>
            <a:pPr algn="l"/>
            <a:r>
              <a:rPr lang="en-US" altLang="zh-CN"/>
              <a:t>127.0.0.1:6379&gt; DEL mykey</a:t>
            </a:r>
          </a:p>
          <a:p>
            <a:pPr algn="l"/>
            <a:r>
              <a:rPr lang="en-US" altLang="zh-CN"/>
              <a:t>(integer)1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LPUSH mykey a b c d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PUSH</a:t>
            </a:r>
            <a:r>
              <a:rPr lang="en-US" sz="2200">
                <a:sym typeface="+mn-ea"/>
              </a:rPr>
              <a:t>X</a:t>
            </a:r>
            <a:r>
              <a:rPr sz="2200">
                <a:sym typeface="+mn-ea"/>
              </a:rPr>
              <a:t> key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LPUSH</a:t>
            </a:r>
            <a:r>
              <a:rPr lang="en-US" sz="2400">
                <a:sym typeface="+mn-ea"/>
              </a:rPr>
              <a:t>X</a:t>
            </a:r>
            <a:r>
              <a:rPr sz="2400">
                <a:sym typeface="+mn-ea"/>
              </a:rPr>
              <a:t>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LPUSHX 用于将 value 插入key，key存在并且是一个列表。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和LPUSH 命令相反，当key 不存在时，LPUSHX什么也不做。</a:t>
            </a:r>
          </a:p>
          <a:p>
            <a:pPr algn="l"/>
            <a:r>
              <a:rPr sz="2400"/>
              <a:t>返回值：执行 LPUSHX 命令之后，列表key的长度。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实例1：对空列表执行 LPUSHX 命令。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LPUSHX 命令。</a:t>
            </a:r>
            <a:endParaRPr sz="200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mylist  #mylist 是一个空列表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1  ＃尝试执行 IPUSEX 命令，失败，因为列表为空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mylist 1 ＃先用工BUSH 创建一个有一个元素的列表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LPUSHX mylist 2 ＃这次IPUSHX 命令执行成功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mylist 0 -1</a:t>
            </a:r>
          </a:p>
          <a:p>
            <a:pPr algn="l"/>
            <a:r>
              <a:rPr lang="en-US" altLang="zh-CN" sz="2000"/>
              <a:t>1) "2"</a:t>
            </a:r>
          </a:p>
          <a:p>
            <a:pPr algn="l"/>
            <a:r>
              <a:rPr lang="en-US" altLang="zh-CN" sz="2000"/>
              <a:t>2) "1"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RUSH key  value </a:t>
            </a:r>
            <a:r>
              <a:rPr lang="en-US" sz="2200">
                <a:sym typeface="+mn-ea"/>
              </a:rPr>
              <a:t>[</a:t>
            </a:r>
            <a:r>
              <a:rPr sz="2200">
                <a:sym typeface="+mn-ea"/>
              </a:rPr>
              <a:t>value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 用于将一个或多个value 插入列表 key 的表尾，可以作为队列，特点是先进先出。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RPUSH 命令后，列表key 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＃删除已经存在的key (mylist)</a:t>
            </a:r>
          </a:p>
          <a:p>
            <a:pPr algn="l"/>
            <a:r>
              <a:rPr lang="en-US" altLang="zh-CN"/>
              <a:t>127.0.0.1:6379&gt; DEL mylist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# 添加单个元素</a:t>
            </a:r>
          </a:p>
          <a:p>
            <a:pPr algn="l"/>
            <a:r>
              <a:rPr lang="en-US" altLang="zh-CN"/>
              <a:t>127.0.0.1:6379› PUSH mylist 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＃ 添加重复元素</a:t>
            </a:r>
          </a:p>
          <a:p>
            <a:pPr algn="l"/>
            <a:r>
              <a:rPr lang="en-US" altLang="zh-CN"/>
              <a:t>127.0.0.1:6379&gt; PUSH mylist 2</a:t>
            </a:r>
          </a:p>
          <a:p>
            <a:pPr algn="l"/>
            <a:r>
              <a:rPr lang="en-US" altLang="zh-CN"/>
              <a:t>(integer) 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＃列表允许重复元素</a:t>
            </a:r>
          </a:p>
          <a:p>
            <a:pPr algn="l"/>
            <a:r>
              <a:rPr lang="en-US" altLang="zh-CN"/>
              <a:t>127.0.0.1:6379&gt; IRANGE mylist 0 -1</a:t>
            </a:r>
          </a:p>
          <a:p>
            <a:pPr algn="l"/>
            <a:r>
              <a:rPr lang="en-US" altLang="zh-CN"/>
              <a:t>1) </a:t>
            </a:r>
            <a:r>
              <a:rPr lang="zh-CN" altLang="en-US"/>
              <a:t>“</a:t>
            </a:r>
            <a:r>
              <a:rPr lang="en-US" altLang="zh-CN"/>
              <a:t>11</a:t>
            </a:r>
            <a:r>
              <a:rPr lang="zh-CN" altLang="en-US"/>
              <a:t>”</a:t>
            </a:r>
            <a:endParaRPr lang="en-US" altLang="zh-CN"/>
          </a:p>
          <a:p>
            <a:pPr algn="l"/>
            <a:r>
              <a:rPr lang="en-US" altLang="zh-CN"/>
              <a:t>2) </a:t>
            </a:r>
            <a:r>
              <a:rPr lang="zh-CN" altLang="en-US"/>
              <a:t>“</a:t>
            </a:r>
            <a:r>
              <a:rPr lang="en-US" altLang="zh-CN"/>
              <a:t>12</a:t>
            </a:r>
            <a:r>
              <a:rPr lang="zh-CN" altLang="en-US"/>
              <a:t>”</a:t>
            </a:r>
            <a:endParaRPr lang="en-US" altLang="zh-CN"/>
          </a:p>
          <a:p>
            <a:pPr algn="l"/>
            <a:r>
              <a:rPr lang="en-US" altLang="zh-CN"/>
              <a:t>#添加多个元素</a:t>
            </a:r>
          </a:p>
          <a:p>
            <a:pPr algn="l"/>
            <a:r>
              <a:rPr lang="en-US" altLang="zh-CN"/>
              <a:t>127.0.0.1:6379&gt; PUSH mylist a b c</a:t>
            </a:r>
          </a:p>
          <a:p>
            <a:pPr algn="l"/>
            <a:r>
              <a:rPr lang="en-US" altLang="zh-CN"/>
              <a:t>(integer) 5</a:t>
            </a:r>
          </a:p>
          <a:p>
            <a:pPr algn="l"/>
            <a:r>
              <a:rPr lang="en-US" altLang="zh-CN"/>
              <a:t>127.0.0.1:6379› RANGE mylist 0 -1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3) "a"</a:t>
            </a:r>
          </a:p>
          <a:p>
            <a:pPr algn="l"/>
            <a:r>
              <a:rPr lang="en-US" altLang="zh-CN"/>
              <a:t>4) ''1 "</a:t>
            </a:r>
          </a:p>
          <a:p>
            <a:pPr algn="l"/>
            <a:r>
              <a:rPr lang="en-US" altLang="zh-CN"/>
              <a:t>5) "2"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RPUSHX key  value</a:t>
            </a:r>
            <a:endParaRPr lang="en-US" sz="2200">
              <a:sym typeface="+mn-ea"/>
            </a:endParaRP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RPUSHX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RPUSHX 用于将value 插入列表 key 的表尾，并且列表 key 存在。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和 RPUSH 相反，当key 不存在时，RPUSHX 什么也不做。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RPUSHX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实例1：key 不存在。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实例2：key 存在且是一个非空列表。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LLEN greet</a:t>
            </a:r>
          </a:p>
          <a:p>
            <a:pPr algn="l"/>
            <a:r>
              <a:rPr lang="en-US" altLang="zh-CN" sz="2000"/>
              <a:t>(integer) 0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RPUSHx greet "he11o"  ＃对不存在的key执行 RPUSHX 命令，失败</a:t>
            </a:r>
          </a:p>
          <a:p>
            <a:pPr algn="l"/>
            <a:r>
              <a:rPr lang="en-US" altLang="zh-CN" sz="2000"/>
              <a:t>(integer) 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2545715"/>
            <a:ext cx="60775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127.0.0.1:6379&gt; PUSH greet "hi"  ＃先用RPUSH 插入一个元素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127.0.0.1:6379› RPUSHX greet "hello" </a:t>
            </a:r>
            <a:r>
              <a:rPr lang="en-US" altLang="zh-CN" sz="2000">
                <a:sym typeface="+mn-ea"/>
              </a:rPr>
              <a:t># greet 现在是一个列表类型，执行 RPUSHX 命令成功</a:t>
            </a:r>
            <a:endParaRPr lang="en-US" altLang="zh-CN" sz="2000"/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greet 0 -1</a:t>
            </a:r>
          </a:p>
          <a:p>
            <a:pPr algn="l"/>
            <a:r>
              <a:rPr lang="en-US" altLang="zh-CN" sz="2000"/>
              <a:t>1) "hi"</a:t>
            </a:r>
          </a:p>
          <a:p>
            <a:pPr algn="l"/>
            <a:r>
              <a:rPr lang="en-US" altLang="zh-CN" sz="2000"/>
              <a:t>2) "hello"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LPOP 用于从列表 key 的头部删除元素，并返回州除元素。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的头元素。当key 不存在时，返回nil。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LPOP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925" y="2437130"/>
            <a:ext cx="48437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LLEN course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java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python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RANGE course -1</a:t>
            </a:r>
          </a:p>
          <a:p>
            <a:pPr algn="l"/>
            <a:r>
              <a:rPr lang="en-US" altLang="zh-CN"/>
              <a:t>1) "java"</a:t>
            </a:r>
          </a:p>
          <a:p>
            <a:pPr algn="l"/>
            <a:r>
              <a:rPr lang="en-US" altLang="zh-CN"/>
              <a:t>2) "python"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6615" y="2447925"/>
            <a:ext cx="4843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＃删除列表的头元素</a:t>
            </a:r>
          </a:p>
          <a:p>
            <a:pPr algn="l"/>
            <a:r>
              <a:rPr lang="en-US" altLang="zh-CN"/>
              <a:t>127.0.0.1:6379&gt; LOP course</a:t>
            </a:r>
          </a:p>
          <a:p>
            <a:pPr algn="l"/>
            <a:r>
              <a:rPr lang="en-US" altLang="zh-CN"/>
              <a:t>"java"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RANGE course 0 -1</a:t>
            </a:r>
          </a:p>
          <a:p>
            <a:pPr algn="l"/>
            <a:r>
              <a:rPr lang="en-US" altLang="zh-CN"/>
              <a:t>1) "python"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LLEN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LLEN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LLEN 用于返回列表key 的长度。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如果 key 不存在，则key 被解释为一个空列表，返回 0。如果key 不是 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 key 的长度。</a:t>
            </a:r>
          </a:p>
          <a:p>
            <a:pPr algn="l"/>
            <a:r>
              <a:rPr sz="2400"/>
              <a:t>实例：返回非空列表的长度。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SETNX</a:t>
            </a:r>
          </a:p>
        </p:txBody>
      </p:sp>
      <p:sp>
        <p:nvSpPr>
          <p:cNvPr id="4" name="íšḻîḋè"/>
          <p:cNvSpPr/>
          <p:nvPr/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SETNX key seconds value</a:t>
            </a:r>
          </a:p>
        </p:txBody>
      </p:sp>
      <p:sp>
        <p:nvSpPr>
          <p:cNvPr id="5" name="i$lîďê"/>
          <p:cNvSpPr/>
          <p:nvPr/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/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/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/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07515" y="2334260"/>
            <a:ext cx="86652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SETEX 用于设置 key 对应的值为 String 类型的 value，并指定此key 对应的有效期，</a:t>
            </a:r>
          </a:p>
          <a:p>
            <a:pPr algn="l"/>
            <a:r>
              <a:rPr lang="zh-CN" altLang="en-US" sz="2000"/>
              <a:t>有效期的过期时间以秒 (seconds） 为单位。</a:t>
            </a:r>
          </a:p>
          <a:p>
            <a:pPr algn="l"/>
            <a:r>
              <a:rPr lang="zh-CN" altLang="en-US" sz="2000"/>
              <a:t>如果key 对应的值己经存在，那么 SETEX 将覆盖旧值。</a:t>
            </a:r>
          </a:p>
          <a:p>
            <a:pPr algn="l"/>
            <a:r>
              <a:rPr lang="zh-CN" altLang="en-US" sz="2000"/>
              <a:t>这个命令类似于以下两个命令。</a:t>
            </a:r>
          </a:p>
          <a:p>
            <a:pPr algn="l"/>
            <a:r>
              <a:rPr lang="zh-CN" altLang="en-US" sz="2000"/>
              <a:t>SET key value                   #  设置值</a:t>
            </a:r>
          </a:p>
          <a:p>
            <a:pPr algn="l"/>
            <a:r>
              <a:rPr lang="zh-CN" altLang="en-US" sz="2000"/>
              <a:t>EXPIRE key seconds       ＃  设置过期时间</a:t>
            </a:r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不同之处在于，SETEX 命令是一个原子性操作，设置值和设置过期时间两个操作</a:t>
            </a:r>
          </a:p>
          <a:p>
            <a:pPr algn="l"/>
            <a:r>
              <a:rPr lang="zh-CN" altLang="en-US" sz="2000"/>
              <a:t>会在同一时间内完成。该命令经常用在缓存操作中。</a:t>
            </a:r>
          </a:p>
          <a:p>
            <a:pPr algn="l"/>
            <a:r>
              <a:rPr lang="zh-CN" altLang="en-US" sz="2000"/>
              <a:t>返回值：设置成功时返回 OK；当seconds 参数不合法时，返回一个错误。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LLEN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PUSH course  "java"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PUSH course "python"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LLEN course</a:t>
            </a:r>
          </a:p>
          <a:p>
            <a:pPr algn="l"/>
            <a:r>
              <a:rPr lang="en-US" altLang="zh-CN"/>
              <a:t>(integer)</a:t>
            </a:r>
          </a:p>
          <a:p>
            <a:pPr algn="l"/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REM key count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LREM命令的基本语法如下。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426335"/>
            <a:ext cx="99898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IREM 用于从列表 key 中删除count 个和value 相等的元素。</a:t>
            </a:r>
          </a:p>
          <a:p>
            <a:pPr algn="l"/>
            <a:r>
              <a:rPr sz="2400"/>
              <a:t>count 的值可以是以下几种。</a:t>
            </a:r>
          </a:p>
          <a:p>
            <a:pPr algn="l"/>
            <a:r>
              <a:rPr sz="2400"/>
              <a:t>count＞0：从列表的表头开始向表尾遍历，删除与value 相等的元素，数量为 count。</a:t>
            </a:r>
          </a:p>
          <a:p>
            <a:pPr algn="l"/>
            <a:r>
              <a:rPr sz="2400"/>
              <a:t>count &lt;0：从列表的表尾开始向表头遍历，删除与value 相等的元素，数量为 counto</a:t>
            </a:r>
          </a:p>
          <a:p>
            <a:pPr algn="l"/>
            <a:r>
              <a:rPr sz="2400"/>
              <a:t>count=0：删除列表中所有与 value 相等的元素。</a:t>
            </a:r>
          </a:p>
          <a:p>
            <a:pPr algn="l"/>
            <a:r>
              <a:rPr sz="2400"/>
              <a:t>返回值：被删除元素的数量。</a:t>
            </a:r>
          </a:p>
          <a:p>
            <a:pPr algn="l"/>
            <a:r>
              <a:rPr sz="2400"/>
              <a:t>因为不存在的key 被视作空列表，所以当key 不存在时，LREM 总是返回0。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LREM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800821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2105" y="1901825"/>
            <a:ext cx="49409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＃先创建一个列表，元素排列如下</a:t>
            </a:r>
          </a:p>
          <a:p>
            <a:pPr algn="l"/>
            <a:r>
              <a:rPr lang="en-US" altLang="zh-CN" sz="1600">
                <a:sym typeface="+mn-ea"/>
              </a:rPr>
              <a:t># morning hello morning hello morning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LPUSH greet "hello"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PUSH greet "hello"</a:t>
            </a:r>
          </a:p>
          <a:p>
            <a:pPr algn="l"/>
            <a:r>
              <a:rPr lang="en-US" altLang="zh-CN" sz="1600">
                <a:sym typeface="+mn-ea"/>
              </a:rPr>
              <a:t>(integer) 4</a:t>
            </a:r>
          </a:p>
          <a:p>
            <a:pPr algn="l"/>
            <a:r>
              <a:rPr lang="en-US" altLang="zh-CN" sz="1600">
                <a:sym typeface="+mn-ea"/>
              </a:rPr>
              <a:t>127.0.0.1:6379› PUSH greet "morning"</a:t>
            </a:r>
          </a:p>
          <a:p>
            <a:pPr algn="l"/>
            <a:r>
              <a:rPr lang="en-US" altLang="zh-CN" sz="1600">
                <a:sym typeface="+mn-ea"/>
              </a:rPr>
              <a:t>(integer) 5</a:t>
            </a:r>
          </a:p>
          <a:p>
            <a:pPr algn="l"/>
            <a:r>
              <a:rPr lang="en-US" altLang="zh-CN" sz="1600">
                <a:sym typeface="+mn-ea"/>
              </a:rPr>
              <a:t>#查看所有元素</a:t>
            </a:r>
          </a:p>
          <a:p>
            <a:pPr algn="l"/>
            <a:r>
              <a:rPr lang="en-US" altLang="zh-CN" sz="1600">
                <a:sym typeface="+mn-ea"/>
              </a:rPr>
              <a:t>127.0.0.1:6379› IRANGE greet 0 4</a:t>
            </a:r>
          </a:p>
          <a:p>
            <a:pPr algn="l"/>
            <a:r>
              <a:rPr lang="en-US" altLang="zh-CN" sz="1600">
                <a:sym typeface="+mn-ea"/>
              </a:rPr>
              <a:t>1) "morning"</a:t>
            </a:r>
          </a:p>
          <a:p>
            <a:pPr algn="l"/>
            <a:r>
              <a:rPr lang="en-US" altLang="zh-CN" sz="1600">
                <a:sym typeface="+mn-ea"/>
              </a:rPr>
              <a:t>2) "hello"</a:t>
            </a:r>
          </a:p>
          <a:p>
            <a:pPr algn="l"/>
            <a:r>
              <a:rPr lang="en-US" altLang="zh-CN" sz="1600">
                <a:sym typeface="+mn-ea"/>
              </a:rPr>
              <a:t>3) "morning"</a:t>
            </a:r>
          </a:p>
          <a:p>
            <a:pPr algn="l"/>
            <a:r>
              <a:rPr lang="en-US" altLang="zh-CN" sz="1600">
                <a:sym typeface="+mn-ea"/>
              </a:rPr>
              <a:t>4) "hello"</a:t>
            </a:r>
          </a:p>
          <a:p>
            <a:pPr algn="l"/>
            <a:r>
              <a:rPr lang="en-US" altLang="zh-CN" sz="1600">
                <a:sym typeface="+mn-ea"/>
              </a:rPr>
              <a:t>5) "morning"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01770" y="1901825"/>
            <a:ext cx="418973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 删除从表头到表尾最先发现的两个morning</a:t>
            </a:r>
          </a:p>
          <a:p>
            <a:pPr algn="l"/>
            <a:r>
              <a:rPr lang="en-US" altLang="zh-CN" sz="1600">
                <a:sym typeface="+mn-ea"/>
              </a:rPr>
              <a:t>127.0.0.1:6379&gt; LREM greet 2 morning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＃两个元素被删除 ＃还剩3个元素</a:t>
            </a:r>
          </a:p>
          <a:p>
            <a:pPr algn="l"/>
            <a:r>
              <a:rPr lang="en-US" altLang="zh-CN" sz="1600">
                <a:sym typeface="+mn-ea"/>
              </a:rPr>
              <a:t>127.0.0.1:6379› LLEN greet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IRANGE greet 0 2</a:t>
            </a:r>
          </a:p>
          <a:p>
            <a:pPr algn="l"/>
            <a:r>
              <a:rPr lang="en-US" altLang="zh-CN" sz="1600">
                <a:sym typeface="+mn-ea"/>
              </a:rPr>
              <a:t>1)"hello"</a:t>
            </a:r>
          </a:p>
          <a:p>
            <a:pPr algn="l"/>
            <a:r>
              <a:rPr lang="en-US" altLang="zh-CN" sz="1600">
                <a:sym typeface="+mn-ea"/>
              </a:rPr>
              <a:t>2) "hello"</a:t>
            </a:r>
          </a:p>
          <a:p>
            <a:pPr algn="l"/>
            <a:r>
              <a:rPr lang="en-US" altLang="zh-CN" sz="1600">
                <a:sym typeface="+mn-ea"/>
              </a:rPr>
              <a:t>3) "morning"</a:t>
            </a:r>
          </a:p>
          <a:p>
            <a:pPr algn="l"/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count&lt;0 时，按从表尾到表头的顺序删除元素，具体如下。</a:t>
            </a:r>
          </a:p>
          <a:p>
            <a:pPr algn="l"/>
            <a:r>
              <a:rPr lang="en-US" altLang="zh-CN" sz="1600">
                <a:sym typeface="+mn-ea"/>
              </a:rPr>
              <a:t>＃ 删除从表尾到表头的元素，第一个是 morning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90865" y="1901825"/>
            <a:ext cx="40005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127.0.0.1:6379› REM greet -1 morning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LLEN greet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count=0时，删除全部元素，具体如下。</a:t>
            </a:r>
          </a:p>
          <a:p>
            <a:pPr algn="l"/>
            <a:r>
              <a:rPr lang="en-US" altLang="zh-CN" sz="1600">
                <a:sym typeface="+mn-ea"/>
              </a:rPr>
              <a:t>127.0.0.1:6379&gt; RANGE greet 0 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"hello"</a:t>
            </a:r>
          </a:p>
          <a:p>
            <a:pPr algn="l"/>
            <a:r>
              <a:rPr lang="en-US" altLang="zh-CN" sz="1600">
                <a:sym typeface="+mn-ea"/>
              </a:rPr>
              <a:t>iri: 2)</a:t>
            </a:r>
          </a:p>
          <a:p>
            <a:pPr algn="l"/>
            <a:r>
              <a:rPr lang="en-US" altLang="zh-CN" sz="1600">
                <a:sym typeface="+mn-ea"/>
              </a:rPr>
              <a:t>"hello"</a:t>
            </a:r>
          </a:p>
          <a:p>
            <a:pPr algn="l"/>
            <a:r>
              <a:rPr lang="en-US" altLang="zh-CN" sz="1600">
                <a:sym typeface="+mn-ea"/>
              </a:rPr>
              <a:t>＃ 删除列表中所有hel1o</a:t>
            </a:r>
          </a:p>
          <a:p>
            <a:pPr algn="l"/>
            <a:r>
              <a:rPr lang="en-US" altLang="zh-CN" sz="1600">
                <a:sym typeface="+mn-ea"/>
              </a:rPr>
              <a:t>127.0.0.1:6379&gt;IREM greet o hello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＃两个hel1o被删除</a:t>
            </a:r>
          </a:p>
          <a:p>
            <a:pPr algn="l"/>
            <a:r>
              <a:rPr lang="en-US" altLang="zh-CN" sz="1600">
                <a:sym typeface="+mn-ea"/>
              </a:rPr>
              <a:t>127.0.0.1:6379&gt; ILEN greet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LSET key index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LSET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LSET 用于设置列表key 中指定索引的元素值，索引从0开始计数</a:t>
            </a:r>
            <a:r>
              <a:rPr lang="zh-CN" sz="2400"/>
              <a:t>。</a:t>
            </a:r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返回值：执行成功则返回 OK，否则返回错误信息</a:t>
            </a:r>
            <a:r>
              <a:rPr lang="zh-CN" sz="2400"/>
              <a:t>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实例1：对空列表 (key 不存在）执行LSET 命令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3977005" y="1316990"/>
            <a:ext cx="35693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实例2：对非空列表执行 LSET 命令</a:t>
            </a:r>
            <a:r>
              <a:rPr lang="zh-CN" altLang="en-US" sz="2000">
                <a:sym typeface="+mn-ea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0091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4190" y="2279650"/>
            <a:ext cx="32950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ym typeface="+mn-ea"/>
              </a:rPr>
              <a:t>127.0.0.1:6379› EXISTS list</a:t>
            </a:r>
          </a:p>
          <a:p>
            <a:pPr algn="l"/>
            <a:r>
              <a:rPr lang="en-US" altLang="zh-CN" sz="2000">
                <a:sym typeface="+mn-ea"/>
              </a:rPr>
              <a:t>(integer) 0</a:t>
            </a:r>
          </a:p>
          <a:p>
            <a:pPr algn="l"/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127.0.0.1:6379&gt; SET list 0 one</a:t>
            </a:r>
          </a:p>
          <a:p>
            <a:pPr algn="l"/>
            <a:r>
              <a:rPr lang="en-US" altLang="zh-CN" sz="2000">
                <a:sym typeface="+mn-ea"/>
              </a:rPr>
              <a:t>(error) ERR no such key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22235" y="2132965"/>
            <a:ext cx="44475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127.0.0.1：6379&gt; LIEN list #列表长度为2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LET 3 "three"</a:t>
            </a:r>
          </a:p>
          <a:p>
            <a:pPr algn="l"/>
            <a:r>
              <a:rPr lang="en-US" altLang="zh-CN" sz="2000"/>
              <a:t>(error) ERR wrong number of arguments for 'let' command</a:t>
            </a:r>
          </a:p>
        </p:txBody>
      </p:sp>
      <p:sp>
        <p:nvSpPr>
          <p:cNvPr id="6" name="矩形: 圆角 4"/>
          <p:cNvSpPr/>
          <p:nvPr/>
        </p:nvSpPr>
        <p:spPr>
          <a:xfrm>
            <a:off x="7898765" y="1331595"/>
            <a:ext cx="404177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实例了：索引超出范围。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8745" y="2132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127.0.0.1:6379&gt; IPUSH 1ist</a:t>
            </a:r>
          </a:p>
          <a:p>
            <a:pPr algn="l"/>
            <a:r>
              <a:rPr lang="en-US" altLang="zh-CN" sz="1600">
                <a:sym typeface="+mn-ea"/>
              </a:rPr>
              <a:t>"one"</a:t>
            </a:r>
          </a:p>
          <a:p>
            <a:pPr algn="l"/>
            <a:r>
              <a:rPr lang="en-US" altLang="zh-CN" sz="1600">
                <a:sym typeface="+mn-ea"/>
              </a:rPr>
              <a:t>(integer)1</a:t>
            </a:r>
          </a:p>
          <a:p>
            <a:pPr algn="l"/>
            <a:r>
              <a:rPr lang="en-US" altLang="zh-CN" sz="1600">
                <a:sym typeface="+mn-ea"/>
              </a:rPr>
              <a:t>127.0.0.1:6379› PUSH list</a:t>
            </a:r>
          </a:p>
          <a:p>
            <a:pPr algn="l"/>
            <a:r>
              <a:rPr lang="en-US" altLang="zh-CN" sz="1600">
                <a:sym typeface="+mn-ea"/>
              </a:rPr>
              <a:t>"two"</a:t>
            </a:r>
          </a:p>
          <a:p>
            <a:pPr algn="l"/>
            <a:r>
              <a:rPr lang="en-US" altLang="zh-CN" sz="1600">
                <a:sym typeface="+mn-ea"/>
              </a:rPr>
              <a:t>(integer)2</a:t>
            </a:r>
          </a:p>
          <a:p>
            <a:pPr algn="l"/>
            <a:r>
              <a:rPr lang="en-US" altLang="zh-CN" sz="1600">
                <a:sym typeface="+mn-ea"/>
              </a:rPr>
              <a:t>127.0.0.1:6379› RANGE list 0 -1</a:t>
            </a:r>
          </a:p>
          <a:p>
            <a:pPr algn="l"/>
            <a:r>
              <a:rPr lang="en-US" altLang="zh-CN" sz="1600">
                <a:sym typeface="+mn-ea"/>
              </a:rPr>
              <a:t>1) "two"</a:t>
            </a:r>
          </a:p>
          <a:p>
            <a:pPr algn="l"/>
            <a:r>
              <a:rPr lang="en-US" altLang="zh-CN" sz="1600">
                <a:sym typeface="+mn-ea"/>
              </a:rPr>
              <a:t>2) "one"</a:t>
            </a:r>
          </a:p>
          <a:p>
            <a:pPr algn="l"/>
            <a:r>
              <a:rPr lang="en-US" altLang="zh-CN" sz="1600">
                <a:sym typeface="+mn-ea"/>
              </a:rPr>
              <a:t>127.0.0.1:6379&gt; SET list 0</a:t>
            </a:r>
          </a:p>
          <a:p>
            <a:pPr algn="l"/>
            <a:r>
              <a:rPr lang="en-US" altLang="zh-CN" sz="1600">
                <a:sym typeface="+mn-ea"/>
              </a:rPr>
              <a:t>"three"</a:t>
            </a:r>
          </a:p>
          <a:p>
            <a:pPr algn="l"/>
            <a:r>
              <a:rPr lang="en-US" altLang="zh-CN" sz="1600">
                <a:sym typeface="+mn-ea"/>
              </a:rPr>
              <a:t>OK</a:t>
            </a:r>
          </a:p>
          <a:p>
            <a:pPr algn="l"/>
            <a:r>
              <a:rPr lang="en-US" altLang="zh-CN" sz="1600">
                <a:sym typeface="+mn-ea"/>
              </a:rPr>
              <a:t>127.0.0.1:6379› RANGE list 0 -1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"three"</a:t>
            </a:r>
          </a:p>
          <a:p>
            <a:pPr algn="l"/>
            <a:r>
              <a:rPr lang="en-US" altLang="zh-CN" sz="1600">
                <a:sym typeface="+mn-ea"/>
              </a:rPr>
              <a:t>2)</a:t>
            </a:r>
          </a:p>
          <a:p>
            <a:pPr algn="l"/>
            <a:r>
              <a:rPr lang="en-US" altLang="zh-CN" sz="1600">
                <a:sym typeface="+mn-ea"/>
              </a:rPr>
              <a:t>"one"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7722677" y="1316686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200">
                <a:sym typeface="+mn-ea"/>
              </a:rPr>
              <a:t>L</a:t>
            </a:r>
            <a:r>
              <a:rPr sz="2200">
                <a:sym typeface="+mn-ea"/>
              </a:rPr>
              <a:t>TRIM key start stop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LTRIM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LTRIM 用于对列表 key 进行修剪，让列表 key 只保留指定区间内的元素，不在列表 key指定区同之内的元素都将被删除。举个例子，执行命令 LTRIM list 0 2，表示只保留列表 list前3个元素，其余元素全部被删除。</a:t>
            </a:r>
          </a:p>
          <a:p>
            <a:pPr algn="l"/>
            <a:endParaRPr sz="2400"/>
          </a:p>
          <a:p>
            <a:pPr algn="l"/>
            <a:r>
              <a:rPr sz="2400"/>
              <a:t>当key 不是 List 类型时，返回一个错误</a:t>
            </a:r>
            <a:r>
              <a:rPr lang="zh-CN" sz="2400"/>
              <a:t>。</a:t>
            </a:r>
          </a:p>
          <a:p>
            <a:pPr algn="l"/>
            <a:endParaRPr sz="2400"/>
          </a:p>
          <a:p>
            <a:pPr algn="l"/>
            <a:r>
              <a:rPr sz="2400"/>
              <a:t>返回值：命令执行成功时，返回 OK。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实例1：一般情况下的素引</a:t>
            </a:r>
            <a:r>
              <a:rPr lang="zh-CN">
                <a:sym typeface="+mn-ea"/>
              </a:rPr>
              <a:t>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实例2：stop 比元素的最大素引要大。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8635" y="2176145"/>
            <a:ext cx="51130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# 建立一个4个元素的列表</a:t>
            </a:r>
          </a:p>
          <a:p>
            <a:pPr algn="l"/>
            <a:r>
              <a:rPr lang="en-US" altLang="zh-CN"/>
              <a:t>127.0.0.1:6379&gt; RUSH list2 1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RPUSH 11st2 2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127.0.0.1:6379› RUSH list2 3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PUSH list2 4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r>
              <a:rPr lang="en-US" altLang="zh-CN"/>
              <a:t>＃删除索引为0的元素</a:t>
            </a:r>
          </a:p>
          <a:p>
            <a:pPr algn="l"/>
            <a:r>
              <a:rPr lang="en-US" altLang="zh-CN"/>
              <a:t>127.0.0.1:6379&gt; TRIM list2 1 -1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r>
              <a:rPr lang="en-US" altLang="zh-CN"/>
              <a:t># “1〞被删除</a:t>
            </a:r>
          </a:p>
          <a:p>
            <a:pPr algn="l"/>
            <a:r>
              <a:rPr lang="en-US" altLang="zh-CN"/>
              <a:t>127.0.0.1:6379&gt; RANGE list2 0 -1</a:t>
            </a:r>
          </a:p>
          <a:p>
            <a:pPr algn="l"/>
            <a:r>
              <a:rPr lang="en-US" altLang="zh-CN"/>
              <a:t>1) "2"</a:t>
            </a:r>
          </a:p>
          <a:p>
            <a:pPr algn="l"/>
            <a:r>
              <a:rPr lang="en-US" altLang="zh-CN"/>
              <a:t>2) "3»</a:t>
            </a:r>
          </a:p>
          <a:p>
            <a:pPr algn="l"/>
            <a:r>
              <a:rPr lang="en-US" altLang="zh-CN"/>
              <a:t>3) "4"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list2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RUSH list2 1</a:t>
            </a:r>
          </a:p>
          <a:p>
            <a:pPr algn="l"/>
            <a:r>
              <a:rPr lang="en-US" altLang="zh-CN"/>
              <a:t>(integer) l</a:t>
            </a:r>
          </a:p>
          <a:p>
            <a:pPr algn="l"/>
            <a:r>
              <a:rPr lang="en-US" altLang="zh-CN"/>
              <a:t>127.0.0.1:6379&gt; PUSH list2 2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127.0.0.1:6379&gt; RUSH list2 3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RUSH list2 4</a:t>
            </a:r>
          </a:p>
          <a:p>
            <a:pPr algn="l"/>
            <a:r>
              <a:rPr lang="en-US" altLang="zh-CN"/>
              <a:t>(integer) 4</a:t>
            </a:r>
          </a:p>
          <a:p>
            <a:pPr algn="l"/>
            <a:r>
              <a:rPr lang="en-US" altLang="zh-CN"/>
              <a:t>127.0.0.1:6379&gt; TRIM list2 1 100</a:t>
            </a:r>
          </a:p>
          <a:p>
            <a:pPr algn="l"/>
            <a:r>
              <a:rPr lang="en-US" altLang="zh-CN"/>
              <a:t>OK</a:t>
            </a:r>
          </a:p>
          <a:p>
            <a:pPr algn="l"/>
            <a:r>
              <a:rPr lang="en-US" altLang="zh-CN"/>
              <a:t>127.0.0.1:6379&gt; RANGE list2 0 -1</a:t>
            </a:r>
          </a:p>
          <a:p>
            <a:pPr algn="l"/>
            <a:r>
              <a:rPr lang="en-US" altLang="zh-CN"/>
              <a:t>1) "2''</a:t>
            </a:r>
          </a:p>
          <a:p>
            <a:pPr algn="l"/>
            <a:r>
              <a:rPr lang="en-US" altLang="zh-CN"/>
              <a:t>2) ''3''</a:t>
            </a:r>
          </a:p>
          <a:p>
            <a:pPr algn="l"/>
            <a:r>
              <a:rPr lang="en-US" altLang="zh-CN"/>
              <a:t>3) ''4''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LTRIM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669925" y="1331595"/>
            <a:ext cx="375793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 3，start 和 stop 都比最大素引要大，且 start &lt; stop。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22681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 4： start &gt; stop。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66705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085" y="2176145"/>
            <a:ext cx="45510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# 整个列表被清空，等同于 DEL 1ist2</a:t>
            </a:r>
          </a:p>
          <a:p>
            <a:pPr algn="l"/>
            <a:r>
              <a:rPr lang="en-US" altLang="zh-CN" sz="2000"/>
              <a:t>127.0.0.1:6379&gt; TRIM list2 100 200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endParaRPr lang="en-US" altLang="zh-CN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/>
              <a:t>127.0.0.1:6379&gt; RANGE list2 0 -1</a:t>
            </a:r>
          </a:p>
          <a:p>
            <a:pPr algn="l"/>
            <a:r>
              <a:rPr lang="en-US" altLang="zh-CN" sz="2000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7250" y="2176145"/>
            <a:ext cx="40525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＃ 新建一个列表 1ist2</a:t>
            </a:r>
          </a:p>
          <a:p>
            <a:pPr algn="l"/>
            <a:r>
              <a:rPr lang="en-US" altLang="zh-CN" sz="2000"/>
              <a:t>127.0.0.1:6379&gt; DEL list2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PUSH list2 1</a:t>
            </a:r>
          </a:p>
          <a:p>
            <a:pPr algn="l"/>
            <a:r>
              <a:rPr lang="en-US" altLang="zh-CN" sz="2000"/>
              <a:t>(integer) 1</a:t>
            </a:r>
          </a:p>
          <a:p>
            <a:pPr algn="l"/>
            <a:r>
              <a:rPr lang="en-US" altLang="zh-CN" sz="2000"/>
              <a:t>127.0.0.1:6379&gt; PUSH list2 2</a:t>
            </a:r>
          </a:p>
          <a:p>
            <a:pPr algn="l"/>
            <a:r>
              <a:rPr lang="en-US" altLang="zh-CN" sz="2000"/>
              <a:t>(integer) 2</a:t>
            </a:r>
          </a:p>
          <a:p>
            <a:pPr algn="l"/>
            <a:r>
              <a:rPr lang="en-US" altLang="zh-CN" sz="2000"/>
              <a:t>127.0.0.1:6379&gt; PUSH list2 3</a:t>
            </a:r>
          </a:p>
          <a:p>
            <a:pPr algn="l"/>
            <a:r>
              <a:rPr lang="en-US" altLang="zh-CN" sz="2000"/>
              <a:t>(integer) 3</a:t>
            </a:r>
          </a:p>
          <a:p>
            <a:pPr algn="l"/>
            <a:r>
              <a:rPr lang="en-US" altLang="zh-CN" sz="2000"/>
              <a:t>127.0.0.1:6379&gt; PUSH list2 4</a:t>
            </a:r>
          </a:p>
          <a:p>
            <a:pPr algn="l"/>
            <a:r>
              <a:rPr lang="en-US" altLang="zh-CN" sz="2000"/>
              <a:t>(integer)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39430" y="2176145"/>
            <a:ext cx="40525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＃列表 1ist2 同样被清空</a:t>
            </a:r>
          </a:p>
          <a:p>
            <a:pPr algn="l"/>
            <a:r>
              <a:rPr lang="en-US" altLang="zh-CN" sz="2000"/>
              <a:t>127.0.0.1:6379&gt; LIRIM list2 1000 4</a:t>
            </a:r>
          </a:p>
          <a:p>
            <a:pPr algn="l"/>
            <a:r>
              <a:rPr lang="en-US" altLang="zh-CN" sz="2000"/>
              <a:t>OK</a:t>
            </a:r>
          </a:p>
          <a:p>
            <a:pPr algn="l"/>
            <a:r>
              <a:rPr lang="en-US" altLang="zh-CN" sz="2000"/>
              <a:t>127.0.0.1:6379&gt; RANGE list2 0 -1</a:t>
            </a:r>
          </a:p>
          <a:p>
            <a:pPr algn="l"/>
            <a:r>
              <a:rPr lang="en-US" altLang="zh-CN" sz="2000"/>
              <a:t>(empty list or set)</a:t>
            </a:r>
          </a:p>
          <a:p>
            <a:pPr algn="l"/>
            <a:r>
              <a:rPr lang="en-US" altLang="zh-CN" sz="2000"/>
              <a:t>127.0.0.1:6379＞ IRANGE alpha 0 -1#再新建一个列表</a:t>
            </a:r>
          </a:p>
          <a:p>
            <a:pPr algn="l"/>
            <a:r>
              <a:rPr lang="en-US" altLang="zh-CN" sz="2000"/>
              <a:t>1) "h"</a:t>
            </a:r>
          </a:p>
          <a:p>
            <a:pPr algn="l"/>
            <a:r>
              <a:rPr lang="en-US" altLang="zh-CN" sz="2000"/>
              <a:t>2) "u"</a:t>
            </a:r>
          </a:p>
          <a:p>
            <a:pPr algn="l"/>
            <a:r>
              <a:rPr lang="en-US" altLang="zh-CN" sz="2000"/>
              <a:t>3) "a"</a:t>
            </a:r>
          </a:p>
          <a:p>
            <a:pPr algn="l"/>
            <a:r>
              <a:rPr lang="en-US" altLang="zh-CN" sz="2000"/>
              <a:t>4) "n"</a:t>
            </a:r>
          </a:p>
          <a:p>
            <a:pPr algn="l"/>
            <a:r>
              <a:rPr lang="en-US" altLang="zh-CN" sz="2000"/>
              <a:t>5) "g"</a:t>
            </a:r>
          </a:p>
          <a:p>
            <a:pPr algn="l"/>
            <a:r>
              <a:rPr lang="en-US" altLang="zh-CN" sz="2000"/>
              <a:t>6) "z"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LINDEX key index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LINDEX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LINDEX 用于返回名称为key 的列表中 index 位置的元素。如果key 不是List 类型，返回一个错误。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返回值：列表key 中索引为 index 的元素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LINDEX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PUSH list3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PUSH list3 "b"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127.0.0.1:6379› RANGE list3 0 -1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127.0.0.1:6379&gt; LINDEX list3 0</a:t>
            </a:r>
          </a:p>
          <a:p>
            <a:pPr algn="l"/>
            <a:r>
              <a:rPr lang="en-US" altLang="zh-CN"/>
              <a:t>"a"</a:t>
            </a:r>
          </a:p>
          <a:p>
            <a:pPr algn="l"/>
            <a:r>
              <a:rPr lang="en-US" altLang="zh-CN"/>
              <a:t>127.0.0.1:6379&gt; LINDEX iist3 -1</a:t>
            </a:r>
          </a:p>
          <a:p>
            <a:pPr algn="l"/>
            <a:r>
              <a:rPr lang="en-US" altLang="zh-CN"/>
              <a:t>"b"</a:t>
            </a:r>
          </a:p>
          <a:p>
            <a:pPr algn="l"/>
            <a:r>
              <a:rPr lang="en-US" altLang="zh-CN"/>
              <a:t>＃index 不在列表 1ist3的区间范围内会返回ni1</a:t>
            </a:r>
          </a:p>
          <a:p>
            <a:pPr algn="l"/>
            <a:r>
              <a:rPr lang="en-US" altLang="zh-CN"/>
              <a:t>127.0.0.1:6379&gt; LINDEX list3 3</a:t>
            </a:r>
          </a:p>
          <a:p>
            <a:pPr algn="l"/>
            <a:r>
              <a:rPr lang="en-US" altLang="zh-CN"/>
              <a:t>(nil)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SETEX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sym typeface="+mn-ea"/>
              </a:rPr>
              <a:t>实例 1：</a:t>
            </a:r>
            <a:r>
              <a:rPr lang="en-US" altLang="zh-CN" dirty="0">
                <a:latin typeface="+mn-ea"/>
                <a:sym typeface="+mn-ea"/>
              </a:rPr>
              <a:t>KEY</a:t>
            </a:r>
            <a:r>
              <a:rPr lang="zh-CN" altLang="en-US" dirty="0">
                <a:latin typeface="+mn-ea"/>
                <a:sym typeface="+mn-ea"/>
              </a:rPr>
              <a:t>不存在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  <a:sym typeface="+mn-ea"/>
              </a:rPr>
              <a:t>实例2：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已经存在，</a:t>
            </a:r>
            <a:r>
              <a:rPr lang="en-US" altLang="zh-CN" sz="2000" dirty="0">
                <a:latin typeface="+mn-ea"/>
                <a:sym typeface="+mn-ea"/>
              </a:rPr>
              <a:t>KEY</a:t>
            </a:r>
            <a:r>
              <a:rPr lang="zh-CN" altLang="en-US" sz="2000" dirty="0">
                <a:latin typeface="+mn-ea"/>
                <a:sym typeface="+mn-ea"/>
              </a:rPr>
              <a:t>对应的值将被覆盖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5775" y="2054225"/>
            <a:ext cx="567563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SETEX color 60 red #  </a:t>
            </a:r>
            <a:r>
              <a:rPr lang="zh-CN" altLang="en-US"/>
              <a:t>设置</a:t>
            </a:r>
            <a:r>
              <a:rPr lang="en-US" altLang="zh-CN"/>
              <a:t>color</a:t>
            </a:r>
            <a:r>
              <a:rPr lang="zh-CN" altLang="en-US"/>
              <a:t>的过期时间为</a:t>
            </a:r>
            <a:r>
              <a:rPr lang="en-US" altLang="zh-CN"/>
              <a:t>60s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值</a:t>
            </a:r>
            <a:endParaRPr lang="en-US" altLang="zh-CN"/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TTL color                 #  </a:t>
            </a:r>
            <a:r>
              <a:rPr lang="zh-CN" altLang="en-US"/>
              <a:t>获得</a:t>
            </a:r>
            <a:r>
              <a:rPr lang="en-US" altLang="zh-CN"/>
              <a:t>color</a:t>
            </a:r>
            <a:r>
              <a:rPr lang="zh-CN" altLang="en-US"/>
              <a:t>剩余过期时间</a:t>
            </a:r>
            <a:endParaRPr lang="en-US" altLang="zh-CN"/>
          </a:p>
          <a:p>
            <a:r>
              <a:rPr lang="en-US" altLang="zh-CN"/>
              <a:t>(integer) 49</a:t>
            </a:r>
          </a:p>
          <a:p>
            <a:endParaRPr lang="en-US" altLang="zh-CN"/>
          </a:p>
          <a:p>
            <a:r>
              <a:rPr lang="en-US" altLang="zh-CN"/>
              <a:t>&gt;&gt;&gt; GET coloe</a:t>
            </a:r>
          </a:p>
          <a:p>
            <a:r>
              <a:rPr lang="en-US" altLang="zh-CN"/>
              <a:t>“red”</a:t>
            </a:r>
          </a:p>
          <a:p>
            <a:endParaRPr lang="en-US" altLang="zh-CN"/>
          </a:p>
          <a:p>
            <a:r>
              <a:rPr lang="en-US" altLang="zh-CN"/>
              <a:t>&gt;&gt;&gt; GET color                #  60s</a:t>
            </a:r>
            <a:r>
              <a:rPr lang="zh-CN" altLang="en-US"/>
              <a:t>后</a:t>
            </a:r>
            <a:r>
              <a:rPr lang="en-US" altLang="zh-CN"/>
              <a:t>color</a:t>
            </a:r>
            <a:r>
              <a:rPr lang="zh-CN" altLang="en-US"/>
              <a:t>值为空</a:t>
            </a:r>
            <a:endParaRPr lang="en-US" altLang="zh-CN"/>
          </a:p>
          <a:p>
            <a:r>
              <a:rPr lang="en-US" altLang="zh-CN"/>
              <a:t>(nil)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3380" y="1988820"/>
            <a:ext cx="31864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&gt;&gt;&gt; SET color </a:t>
            </a:r>
            <a:r>
              <a:rPr lang="zh-CN" altLang="en-US"/>
              <a:t>”</a:t>
            </a:r>
            <a:r>
              <a:rPr lang="en-US" altLang="zh-CN"/>
              <a:t>red</a:t>
            </a:r>
            <a:r>
              <a:rPr lang="zh-CN" altLang="en-US"/>
              <a:t>“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SETEX coloe 60 “green” </a:t>
            </a:r>
          </a:p>
          <a:p>
            <a:r>
              <a:rPr lang="en-US" altLang="zh-CN"/>
              <a:t>ok</a:t>
            </a:r>
          </a:p>
          <a:p>
            <a:endParaRPr lang="en-US" altLang="zh-CN"/>
          </a:p>
          <a:p>
            <a:r>
              <a:rPr lang="en-US" altLang="zh-CN"/>
              <a:t>&gt;&gt;&gt; GET color </a:t>
            </a:r>
          </a:p>
          <a:p>
            <a:r>
              <a:rPr lang="en-US" altLang="zh-CN"/>
              <a:t>”green”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LINSERT key BEFORE|AFTER pivot value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LINSERT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LINSERT 用于将value 插入列表 key 当中，位于pivot 之前或之后。</a:t>
            </a:r>
          </a:p>
          <a:p>
            <a:pPr algn="l"/>
            <a:r>
              <a:rPr sz="2400"/>
              <a:t>当pivot 不存在于列表key 时，不执行任何操作。如果key 不是List 类型，返回一个错误。</a:t>
            </a:r>
          </a:p>
          <a:p>
            <a:pPr algn="l"/>
            <a:endParaRPr sz="2400"/>
          </a:p>
          <a:p>
            <a:pPr algn="l"/>
            <a:r>
              <a:rPr sz="2400"/>
              <a:t>返回值：如果执行 LINSERT 命令成功，则返回执行之后的列表长度；如果没有找到 pivot,</a:t>
            </a:r>
          </a:p>
          <a:p>
            <a:pPr algn="l"/>
            <a:r>
              <a:rPr sz="2400"/>
              <a:t>则返回-1；如果key 不存在或为空列表，则返回 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RPUSH mylist "Hello"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PUSH mylist "World"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127.0.0.1:6379&gt; LINSERT mylist BEFORE "World" "There"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 RANGE mylist 0 -1</a:t>
            </a:r>
          </a:p>
          <a:p>
            <a:pPr algn="l"/>
            <a:r>
              <a:rPr lang="en-US" altLang="zh-CN"/>
              <a:t>1) "Hello"</a:t>
            </a:r>
          </a:p>
          <a:p>
            <a:pPr algn="l"/>
            <a:r>
              <a:rPr lang="en-US" altLang="zh-CN"/>
              <a:t>2) "There"</a:t>
            </a:r>
          </a:p>
          <a:p>
            <a:pPr algn="l"/>
            <a:r>
              <a:rPr lang="en-US" altLang="zh-CN"/>
              <a:t>3) "World"</a:t>
            </a:r>
          </a:p>
          <a:p>
            <a:pPr algn="l"/>
            <a:r>
              <a:rPr lang="en-US" altLang="zh-CN"/>
              <a:t>＃对一个非空列表插入，查找一个不存在的 pivot</a:t>
            </a:r>
          </a:p>
          <a:p>
            <a:pPr algn="l"/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52235" y="1934845"/>
            <a:ext cx="573976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127.0.0.1:6379&gt; LINSERT my1iSt BEFORE "go" "let's"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-1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＃失败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ExISTS fake_1ist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＃对一个空列表执行 工INSERI 命令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(integer) 0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127.0.0.1:6379&gt; LINSERT fake_1ist BEFORE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"none" "a"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(integer）0＃失败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RPOPLPUSH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RPOPLPUSH source destination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RPOPLPUSH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07515" y="2397760"/>
            <a:ext cx="94742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RPOPLPUSH 用于将元素从第一个列表的表尾移动到第二个列表的表头，并返回被移除的元素。整个操作是原子性的，如果第一个列表是空或者不存在则返回 nil。</a:t>
            </a:r>
          </a:p>
          <a:p>
            <a:pPr algn="l"/>
            <a:r>
              <a:rPr sz="2400"/>
              <a:t>举个例子，有两个列表 source 和 destination，列表source 有元素日b、c，列表 destination有元素x、y、z，执行 RPOPLPUSH source destination 之后，列表 source 包含元素</a:t>
            </a:r>
            <a:r>
              <a:rPr lang="en-US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sz="2400"/>
              <a:t>，列表 destination 包含元素c、x、y、</a:t>
            </a:r>
            <a:r>
              <a:rPr lang="en-US" sz="2400"/>
              <a:t>z</a:t>
            </a:r>
            <a:r>
              <a:rPr sz="2400"/>
              <a:t>，并且元素。被返回。</a:t>
            </a:r>
          </a:p>
          <a:p>
            <a:pPr algn="l"/>
            <a:r>
              <a:rPr sz="2400"/>
              <a:t>如果列表 source 不存在，则返回 nil，并且不执行其他操作。</a:t>
            </a:r>
          </a:p>
          <a:p>
            <a:pPr algn="l"/>
            <a:r>
              <a:rPr sz="2400"/>
              <a:t>如果列表 source 和列表 destination 相同，则列表 source 中的表尾元素被移动到表头，并返回该元素。返回值：被移除的元素。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LSET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3928456" y="1082202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9575" y="1751965"/>
            <a:ext cx="32950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＃ 生成列表</a:t>
            </a:r>
          </a:p>
          <a:p>
            <a:pPr algn="l"/>
            <a:r>
              <a:rPr lang="en-US" altLang="zh-CN" sz="1600">
                <a:sym typeface="+mn-ea"/>
              </a:rPr>
              <a:t>127.0.0.1:6379&gt; DEL listl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  <a:p>
            <a:pPr algn="l"/>
            <a:r>
              <a:rPr lang="en-US" altLang="zh-CN" sz="1600">
                <a:sym typeface="+mn-ea"/>
              </a:rPr>
              <a:t>127.0.0.1:6379&gt; DEL list2</a:t>
            </a:r>
          </a:p>
          <a:p>
            <a:pPr algn="l"/>
            <a:r>
              <a:rPr lang="en-US" altLang="zh-CN" sz="1600">
                <a:sym typeface="+mn-ea"/>
              </a:rPr>
              <a:t>(integer) 0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a</a:t>
            </a:r>
          </a:p>
          <a:p>
            <a:pPr algn="l"/>
            <a:r>
              <a:rPr lang="en-US" altLang="zh-CN" sz="1600">
                <a:sym typeface="+mn-ea"/>
              </a:rPr>
              <a:t>(integer) 1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b</a:t>
            </a:r>
          </a:p>
          <a:p>
            <a:pPr algn="l"/>
            <a:r>
              <a:rPr lang="en-US" altLang="zh-CN" sz="1600">
                <a:sym typeface="+mn-ea"/>
              </a:rPr>
              <a:t>(integer) 2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c</a:t>
            </a:r>
          </a:p>
          <a:p>
            <a:pPr algn="l"/>
            <a:r>
              <a:rPr lang="en-US" altLang="zh-CN" sz="1600">
                <a:sym typeface="+mn-ea"/>
              </a:rPr>
              <a:t>(integer) 3</a:t>
            </a:r>
          </a:p>
          <a:p>
            <a:pPr algn="l"/>
            <a:r>
              <a:rPr lang="en-US" altLang="zh-CN" sz="1600">
                <a:sym typeface="+mn-ea"/>
              </a:rPr>
              <a:t>127.0.0.1:6379&gt; PUSH list1 d</a:t>
            </a:r>
          </a:p>
          <a:p>
            <a:pPr algn="l"/>
            <a:r>
              <a:rPr lang="en-US" altLang="zh-CN" sz="1600">
                <a:sym typeface="+mn-ea"/>
              </a:rPr>
              <a:t>(integer) 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5975" y="1652270"/>
            <a:ext cx="502539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# 再执行一次 RPOPLPUS日 操作，把列表工ist1 的尾部元素、添加到列表 Iist2的头部</a:t>
            </a:r>
          </a:p>
          <a:p>
            <a:pPr algn="l"/>
            <a:r>
              <a:rPr lang="en-US" altLang="zh-CN" sz="1600"/>
              <a:t>127.0.0.1:6379› RPOPLPUSH list1 list2</a:t>
            </a:r>
          </a:p>
          <a:p>
            <a:pPr algn="l"/>
            <a:r>
              <a:rPr lang="en-US" altLang="zh-CN" sz="1600"/>
              <a:t>"c"</a:t>
            </a:r>
          </a:p>
          <a:p>
            <a:pPr algn="l"/>
            <a:r>
              <a:rPr lang="en-US" altLang="zh-CN" sz="1600"/>
              <a:t>127.0.0.1:6379&gt; IRANGE list1 0 -1</a:t>
            </a:r>
          </a:p>
          <a:p>
            <a:pPr algn="l"/>
            <a:r>
              <a:rPr lang="en-US" altLang="zh-CN" sz="1600"/>
              <a:t>1) "a"</a:t>
            </a:r>
          </a:p>
          <a:p>
            <a:pPr algn="l"/>
            <a:r>
              <a:rPr lang="en-US" altLang="zh-CN" sz="1600"/>
              <a:t>2) "b"</a:t>
            </a:r>
          </a:p>
          <a:p>
            <a:pPr algn="l"/>
            <a:r>
              <a:rPr lang="en-US" altLang="zh-CN" sz="1600"/>
              <a:t>127.0.0.1:6379&gt; RANGE list2 0 -1</a:t>
            </a:r>
          </a:p>
          <a:p>
            <a:pPr algn="l"/>
            <a:r>
              <a:rPr lang="en-US" altLang="zh-CN" sz="1600"/>
              <a:t>1) "c"</a:t>
            </a:r>
          </a:p>
          <a:p>
            <a:pPr algn="l"/>
            <a:r>
              <a:rPr lang="en-US" altLang="zh-CN" sz="1600"/>
              <a:t>2) "d"</a:t>
            </a:r>
          </a:p>
          <a:p>
            <a:pPr algn="l"/>
            <a:r>
              <a:rPr lang="en-US" altLang="zh-CN" sz="1600"/>
              <a:t>＃情况2：列表 source 和列表 destination 相同</a:t>
            </a:r>
          </a:p>
          <a:p>
            <a:pPr algn="l"/>
            <a:r>
              <a:rPr lang="en-US" altLang="zh-CN" sz="1600"/>
              <a:t>127.0.0.1:6379› RPOPLPUSH list1 listl</a:t>
            </a:r>
          </a:p>
          <a:p>
            <a:pPr algn="l"/>
            <a:r>
              <a:rPr lang="en-US" altLang="zh-CN" sz="1600"/>
              <a:t>"b"</a:t>
            </a:r>
          </a:p>
          <a:p>
            <a:pPr algn="l"/>
            <a:r>
              <a:rPr lang="en-US" altLang="zh-CN" sz="1600"/>
              <a:t>#把列表 1ist1原来的表尾元素 “c〞放到表头</a:t>
            </a:r>
          </a:p>
          <a:p>
            <a:pPr algn="l"/>
            <a:r>
              <a:rPr lang="en-US" altLang="zh-CN" sz="1600"/>
              <a:t>127.0.0.1:6379&gt; LRANGE 1ist10</a:t>
            </a:r>
          </a:p>
          <a:p>
            <a:pPr algn="l"/>
            <a:r>
              <a:rPr lang="en-US" altLang="zh-CN" sz="1600"/>
              <a:t>-1</a:t>
            </a:r>
          </a:p>
          <a:p>
            <a:pPr algn="l"/>
            <a:r>
              <a:rPr lang="en-US" altLang="zh-CN" sz="1600"/>
              <a:t>1) "c"</a:t>
            </a:r>
          </a:p>
          <a:p>
            <a:pPr algn="l"/>
            <a:r>
              <a:rPr lang="en-US" altLang="zh-CN" sz="1600"/>
              <a:t>2)</a:t>
            </a:r>
          </a:p>
          <a:p>
            <a:pPr algn="l"/>
            <a:r>
              <a:rPr lang="en-US" altLang="zh-CN" sz="1600"/>
              <a:t>"d"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4590" y="1751965"/>
            <a:ext cx="356933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ym typeface="+mn-ea"/>
              </a:rPr>
              <a:t>127.0.0.1:6379&gt; RANGE list1 0 -1</a:t>
            </a:r>
          </a:p>
          <a:p>
            <a:pPr algn="l"/>
            <a:r>
              <a:rPr lang="en-US" altLang="zh-CN" sz="1600">
                <a:sym typeface="+mn-ea"/>
              </a:rPr>
              <a:t>1) "a"</a:t>
            </a:r>
          </a:p>
          <a:p>
            <a:pPr algn="l"/>
            <a:r>
              <a:rPr lang="en-US" altLang="zh-CN" sz="1600">
                <a:sym typeface="+mn-ea"/>
              </a:rPr>
              <a:t>2) "b"</a:t>
            </a:r>
          </a:p>
          <a:p>
            <a:pPr algn="l"/>
            <a:r>
              <a:rPr lang="en-US" altLang="zh-CN" sz="1600">
                <a:sym typeface="+mn-ea"/>
              </a:rPr>
              <a:t>3) "c"</a:t>
            </a:r>
          </a:p>
          <a:p>
            <a:pPr algn="l"/>
            <a:r>
              <a:rPr lang="en-US" altLang="zh-CN" sz="1600">
                <a:sym typeface="+mn-ea"/>
              </a:rPr>
              <a:t>4) "d'</a:t>
            </a:r>
          </a:p>
          <a:p>
            <a:pPr algn="l"/>
            <a:r>
              <a:rPr lang="en-US" altLang="zh-CN" sz="1600">
                <a:sym typeface="+mn-ea"/>
              </a:rPr>
              <a:t>＃ 情况1．列表 source 和列表 destination 不同</a:t>
            </a:r>
          </a:p>
          <a:p>
            <a:pPr algn="l"/>
            <a:r>
              <a:rPr lang="en-US" altLang="zh-CN" sz="1600">
                <a:sym typeface="+mn-ea"/>
              </a:rPr>
              <a:t>127.0.0.1:6379&gt; RPOPLPUSH list1 list2</a:t>
            </a:r>
          </a:p>
          <a:p>
            <a:pPr algn="l"/>
            <a:r>
              <a:rPr lang="en-US" altLang="zh-CN" sz="1600">
                <a:sym typeface="+mn-ea"/>
              </a:rPr>
              <a:t>"d"</a:t>
            </a:r>
          </a:p>
          <a:p>
            <a:pPr algn="l"/>
            <a:r>
              <a:rPr lang="en-US" altLang="zh-CN" sz="1600">
                <a:sym typeface="+mn-ea"/>
              </a:rPr>
              <a:t>127.0.0.1:6379&gt; RANGE list1 0 -1</a:t>
            </a:r>
          </a:p>
          <a:p>
            <a:pPr algn="l"/>
            <a:r>
              <a:rPr lang="en-US" altLang="zh-CN" sz="1600">
                <a:sym typeface="+mn-ea"/>
              </a:rPr>
              <a:t>1) "a"</a:t>
            </a:r>
          </a:p>
          <a:p>
            <a:pPr algn="l"/>
            <a:r>
              <a:rPr lang="en-US" altLang="zh-CN" sz="1600">
                <a:sym typeface="+mn-ea"/>
              </a:rPr>
              <a:t>2) "b"</a:t>
            </a:r>
          </a:p>
          <a:p>
            <a:pPr algn="l"/>
            <a:r>
              <a:rPr lang="en-US" altLang="zh-CN" sz="1600">
                <a:sym typeface="+mn-ea"/>
              </a:rPr>
              <a:t>3) "c"</a:t>
            </a:r>
          </a:p>
          <a:p>
            <a:pPr algn="l"/>
            <a:r>
              <a:rPr lang="en-US" altLang="zh-CN" sz="1600">
                <a:sym typeface="+mn-ea"/>
              </a:rPr>
              <a:t>127.0.0.1:6379&gt; RANGE list2 0 -1</a:t>
            </a:r>
          </a:p>
          <a:p>
            <a:pPr algn="l"/>
            <a:r>
              <a:rPr lang="en-US" altLang="zh-CN" sz="1600">
                <a:sym typeface="+mn-ea"/>
              </a:rPr>
              <a:t>1)</a:t>
            </a:r>
          </a:p>
          <a:p>
            <a:pPr algn="l"/>
            <a:r>
              <a:rPr lang="en-US" altLang="zh-CN" sz="1600">
                <a:sym typeface="+mn-ea"/>
              </a:rPr>
              <a:t>"d"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2.2 </a:t>
            </a:r>
            <a:r>
              <a:rPr lang="en-US" altLang="zh-CN" sz="2400" dirty="0" err="1" smtClean="0">
                <a:latin typeface="+mj-ea"/>
              </a:rPr>
              <a:t>Hash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696468" y="3592333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+mj-ea"/>
                <a:ea typeface="+mj-ea"/>
              </a:rPr>
              <a:t>2.4 Set类型</a:t>
            </a:r>
            <a:endParaRPr lang="zh-CN" altLang="en-US" sz="2400" dirty="0" smtClean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1444" y="2007242"/>
            <a:ext cx="44754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2</a:t>
            </a:r>
            <a:r>
              <a:rPr lang="zh-CN" altLang="en-US" sz="3600" dirty="0">
                <a:solidFill>
                  <a:srgbClr val="000000"/>
                </a:solidFill>
              </a:rPr>
              <a:t>章 </a:t>
            </a:r>
            <a:r>
              <a:rPr lang="en-US" altLang="zh-CN" sz="3600" dirty="0" err="1" smtClean="0">
                <a:solidFill>
                  <a:srgbClr val="000000"/>
                </a:solidFill>
              </a:rPr>
              <a:t>Redis</a:t>
            </a:r>
            <a:r>
              <a:rPr lang="zh-CN" altLang="en-US" sz="3600" dirty="0" err="1" smtClean="0">
                <a:solidFill>
                  <a:srgbClr val="000000"/>
                </a:solidFill>
              </a:rPr>
              <a:t>常用数据</a:t>
            </a:r>
          </a:p>
          <a:p>
            <a:r>
              <a:rPr lang="zh-CN" altLang="en-US" sz="3600" dirty="0" err="1" smtClean="0">
                <a:solidFill>
                  <a:srgbClr val="000000"/>
                </a:solidFill>
              </a:rPr>
              <a:t>类型及命令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361663" y="3247028"/>
            <a:ext cx="432957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2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主讲：王红玲    主审：汤小丹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32215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381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65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矩形 1"/>
          <p:cNvSpPr/>
          <p:nvPr/>
        </p:nvSpPr>
        <p:spPr>
          <a:xfrm>
            <a:off x="1696468" y="422288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2.5 Sorted Set</a:t>
            </a:r>
            <a:r>
              <a:rPr lang="zh-CN" altLang="en-US" sz="2400" dirty="0">
                <a:latin typeface="+mj-ea"/>
              </a:rPr>
              <a:t>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714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矩形 6"/>
          <p:cNvSpPr/>
          <p:nvPr/>
        </p:nvSpPr>
        <p:spPr>
          <a:xfrm>
            <a:off x="1696720" y="4841875"/>
            <a:ext cx="36810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2.6 Redis HyperLogLog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08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矩形 9"/>
          <p:cNvSpPr/>
          <p:nvPr/>
        </p:nvSpPr>
        <p:spPr>
          <a:xfrm>
            <a:off x="1696468" y="174257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2.1 String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696468" y="2951618"/>
            <a:ext cx="34889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2.3 </a:t>
            </a:r>
            <a:r>
              <a:rPr lang="en-US" altLang="zh-CN" sz="2400" dirty="0" err="1" smtClean="0">
                <a:latin typeface="+mj-ea"/>
              </a:rPr>
              <a:t>List</a:t>
            </a:r>
            <a:r>
              <a:rPr lang="zh-CN" altLang="en-US" sz="2400" dirty="0" err="1" smtClean="0">
                <a:latin typeface="+mj-ea"/>
              </a:rPr>
              <a:t>类型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类刊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428240" y="1323975"/>
            <a:ext cx="7335520" cy="24396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类刊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4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的 Set 类型是 String 类型的无序集合。集合中的元素是唯一的，不能出现重复的元素。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624" y="4913207"/>
            <a:ext cx="2676376" cy="19447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043" y="178748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SADD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SADD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SADD 用于将一个或多个member 加入集合 key 当中。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假如key不存在，则创建一个只包含menber 的集合。当key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返回值：被添加到集合 key 中的新元素的数量。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SADD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84400" y="1971675"/>
            <a:ext cx="7221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＃添加单个元素</a:t>
            </a:r>
          </a:p>
          <a:p>
            <a:pPr algn="l"/>
            <a:r>
              <a:rPr lang="en-US" altLang="zh-CN"/>
              <a:t>127.0.0.1:6379&gt; SAD letter a</a:t>
            </a:r>
          </a:p>
          <a:p>
            <a:pPr algn="l"/>
            <a:r>
              <a:rPr lang="en-US" altLang="zh-CN"/>
              <a:t>(integer) l</a:t>
            </a:r>
          </a:p>
          <a:p>
            <a:pPr algn="l"/>
            <a:r>
              <a:rPr lang="en-US" altLang="zh-CN"/>
              <a:t>＃添加重复元素</a:t>
            </a:r>
          </a:p>
          <a:p>
            <a:pPr algn="l"/>
            <a:r>
              <a:rPr lang="en-US" altLang="zh-CN"/>
              <a:t>127.0.0.1:6379&gt; SADD letter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＃添加多个元素</a:t>
            </a:r>
          </a:p>
          <a:p>
            <a:pPr algn="l"/>
            <a:r>
              <a:rPr lang="en-US" altLang="zh-CN"/>
              <a:t>127.0.0.1:6379&gt; SADD letter b c</a:t>
            </a:r>
          </a:p>
          <a:p>
            <a:pPr algn="l"/>
            <a:r>
              <a:rPr lang="en-US" altLang="zh-CN"/>
              <a:t>(integer) 2</a:t>
            </a:r>
          </a:p>
          <a:p>
            <a:pPr algn="l"/>
            <a:r>
              <a:rPr lang="en-US" altLang="zh-CN"/>
              <a:t>＃查看集合</a:t>
            </a:r>
          </a:p>
          <a:p>
            <a:pPr algn="l"/>
            <a:r>
              <a:rPr lang="en-US" altLang="zh-CN"/>
              <a:t>127.0.0.1:6379› MEMBERS letter</a:t>
            </a:r>
          </a:p>
          <a:p>
            <a:pPr algn="l"/>
            <a:r>
              <a:rPr lang="en-US" altLang="zh-CN"/>
              <a:t>1)  "c"</a:t>
            </a:r>
          </a:p>
          <a:p>
            <a:pPr algn="l"/>
            <a:r>
              <a:rPr lang="en-US" altLang="zh-CN"/>
              <a:t>2)  "b"</a:t>
            </a:r>
          </a:p>
          <a:p>
            <a:pPr algn="l"/>
            <a:r>
              <a:rPr lang="en-US" altLang="zh-CN"/>
              <a:t>3) "a''</a:t>
            </a:r>
          </a:p>
          <a:p>
            <a:pPr algn="l"/>
            <a:r>
              <a:rPr lang="en-US" altLang="zh-CN"/>
              <a:t>本例中，我们向集合 letter 中添加了个元素，但是重复元素 日没有添加成功，最后用SMEMBERS 查看集合的所有元素。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SREM key member [member </a:t>
            </a:r>
            <a:r>
              <a:rPr lang="en-US" sz="2200">
                <a:sym typeface="+mn-ea"/>
              </a:rPr>
              <a:t>...]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SREM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SREM 用于删除集合key 中的一个或多个member，如果 member 不存在则会被忽略。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当key 不是Set 类型时，返回一个错误。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返回值：执行 SREM 命令成功后，返回集合key 中被成功删除的元素数量。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SREM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LINSERT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535" y="1842770"/>
            <a:ext cx="5541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 添加测试元素</a:t>
            </a:r>
          </a:p>
          <a:p>
            <a:pPr algn="l"/>
            <a:r>
              <a:rPr lang="en-US" altLang="zh-CN"/>
              <a:t>127.0.0.1:6379› SAD myset</a:t>
            </a:r>
          </a:p>
          <a:p>
            <a:pPr algn="l"/>
            <a:r>
              <a:rPr lang="en-US" altLang="zh-CN"/>
              <a:t>"one"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 "two"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SAD myset "three"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</a:t>
            </a:r>
          </a:p>
          <a:p>
            <a:pPr algn="l"/>
            <a:r>
              <a:rPr lang="en-US" altLang="zh-CN"/>
              <a:t>127.0.0.1:6379&gt; MEMBERS myset</a:t>
            </a:r>
          </a:p>
          <a:p>
            <a:pPr algn="l"/>
            <a:r>
              <a:rPr lang="en-US" altLang="zh-CN"/>
              <a:t>1) "three"</a:t>
            </a:r>
          </a:p>
          <a:p>
            <a:pPr algn="l"/>
            <a:r>
              <a:rPr lang="en-US" altLang="zh-CN"/>
              <a:t>2) "two"</a:t>
            </a:r>
          </a:p>
          <a:p>
            <a:pPr algn="l"/>
            <a:r>
              <a:rPr lang="en-US" altLang="zh-CN">
                <a:sym typeface="+mn-ea"/>
              </a:rPr>
              <a:t>3) "one"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22470" y="1804035"/>
            <a:ext cx="6777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＃ 删除单个元素</a:t>
            </a:r>
          </a:p>
          <a:p>
            <a:pPr algn="l"/>
            <a:r>
              <a:rPr lang="en-US" altLang="zh-CN">
                <a:sym typeface="+mn-ea"/>
              </a:rPr>
              <a:t>127.0.0.1:6379&gt; SREM myset "one"</a:t>
            </a:r>
          </a:p>
          <a:p>
            <a:pPr algn="l"/>
            <a:r>
              <a:rPr lang="en-US" altLang="zh-CN">
                <a:sym typeface="+mn-ea"/>
              </a:rPr>
              <a:t>(integer) 1</a:t>
            </a:r>
          </a:p>
          <a:p>
            <a:pPr algn="l"/>
            <a:r>
              <a:rPr lang="en-US" altLang="zh-CN">
                <a:sym typeface="+mn-ea"/>
              </a:rPr>
              <a:t>＃删除不存在的元素</a:t>
            </a:r>
          </a:p>
          <a:p>
            <a:pPr algn="l"/>
            <a:r>
              <a:rPr lang="en-US" altLang="zh-CN">
                <a:sym typeface="+mn-ea"/>
              </a:rPr>
              <a:t>127.0.0.1:6379&gt; SREM myset "none"</a:t>
            </a:r>
          </a:p>
          <a:p>
            <a:pPr algn="l"/>
            <a:r>
              <a:rPr lang="en-US" altLang="zh-CN">
                <a:sym typeface="+mn-ea"/>
              </a:rPr>
              <a:t>(integer) 0</a:t>
            </a:r>
          </a:p>
          <a:p>
            <a:pPr algn="l"/>
            <a:r>
              <a:rPr lang="en-US" altLang="zh-CN">
                <a:sym typeface="+mn-ea"/>
              </a:rPr>
              <a:t>＃ 删除多个元素</a:t>
            </a:r>
          </a:p>
          <a:p>
            <a:pPr algn="l"/>
            <a:r>
              <a:rPr lang="en-US" altLang="zh-CN">
                <a:sym typeface="+mn-ea"/>
              </a:rPr>
              <a:t>127.0.0.1:6379&gt; REM myset three two</a:t>
            </a:r>
          </a:p>
          <a:p>
            <a:pPr algn="l"/>
            <a:r>
              <a:rPr lang="en-US" altLang="zh-CN">
                <a:sym typeface="+mn-ea"/>
              </a:rPr>
              <a:t>(integer) 2</a:t>
            </a:r>
          </a:p>
          <a:p>
            <a:pPr algn="l"/>
            <a:r>
              <a:rPr lang="en-US" altLang="zh-CN">
                <a:sym typeface="+mn-ea"/>
              </a:rPr>
              <a:t>127.0.0.1:6379&gt; MEMBERS myset</a:t>
            </a:r>
          </a:p>
          <a:p>
            <a:pPr algn="l"/>
            <a:r>
              <a:rPr lang="en-US" altLang="zh-CN">
                <a:sym typeface="+mn-ea"/>
              </a:rPr>
              <a:t>(empty list or set)</a:t>
            </a:r>
          </a:p>
          <a:p>
            <a:pPr algn="l"/>
            <a:r>
              <a:rPr lang="en-US" altLang="zh-CN">
                <a:sym typeface="+mn-ea"/>
              </a:rPr>
              <a:t>本例中，我们先向集合myset 中添加了了个元素，再执行 SREM 命令来删除 one 和none。由于</a:t>
            </a:r>
          </a:p>
          <a:p>
            <a:pPr algn="l"/>
            <a:r>
              <a:rPr lang="en-US" altLang="zh-CN">
                <a:sym typeface="+mn-ea"/>
              </a:rPr>
              <a:t>集合myset中有元素 ome，因此ome 被州除，而集合 myset中没有nome，所以 SREM 命令执行失败。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SETRANGE</a:t>
            </a:r>
          </a:p>
        </p:txBody>
      </p:sp>
      <p:sp>
        <p:nvSpPr>
          <p:cNvPr id="4" name="íšḻîḋè"/>
          <p:cNvSpPr/>
          <p:nvPr>
            <p:custDataLst>
              <p:tags r:id="rId2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SETRANGE key offset value</a:t>
            </a:r>
          </a:p>
        </p:txBody>
      </p:sp>
      <p:sp>
        <p:nvSpPr>
          <p:cNvPr id="5" name="i$lîďê"/>
          <p:cNvSpPr/>
          <p:nvPr>
            <p:custDataLst>
              <p:tags r:id="rId3"/>
            </p:custDataLst>
          </p:nvPr>
        </p:nvSpPr>
        <p:spPr>
          <a:xfrm>
            <a:off x="1763395" y="1134745"/>
            <a:ext cx="426212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SETNX</a:t>
            </a:r>
            <a:r>
              <a:rPr lang="zh-CN" altLang="en-US" sz="2400" dirty="0"/>
              <a:t>命令的基本语法如下</a:t>
            </a:r>
          </a:p>
        </p:txBody>
      </p:sp>
      <p:sp>
        <p:nvSpPr>
          <p:cNvPr id="11" name="íṥḻîḓe"/>
          <p:cNvSpPr/>
          <p:nvPr>
            <p:custDataLst>
              <p:tags r:id="rId4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5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6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7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>
            <a:off x="1763271" y="2285836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735455" y="2543175"/>
            <a:ext cx="9156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通过 SETRANGE 用 valve 重写 key 所存储的字符串值，从偏移量 </a:t>
            </a:r>
            <a:r>
              <a:rPr lang="en-US" altLang="zh-CN" sz="2400"/>
              <a:t>off</a:t>
            </a:r>
            <a:r>
              <a:rPr lang="zh-CN" altLang="en-US" sz="2400"/>
              <a:t>tset 开始。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不存在的key 当作空白字符串处理。</a:t>
            </a:r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返回值：被 SETRANGE 修改之后，宇符串的长度。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MEMBERS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SMEMBERS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SMEMBERS 的返回集合 key 中的所有元素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中的所有元素。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SMEMBERS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541780" y="13315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实例1：空集合。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7105650" y="1331595"/>
            <a:ext cx="4051935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实例2：非空集合。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095807" y="13312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3710" y="2176145"/>
            <a:ext cx="5113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＃不存在的key视为空集合</a:t>
            </a:r>
          </a:p>
          <a:p>
            <a:pPr algn="l"/>
            <a:r>
              <a:rPr lang="en-US" altLang="zh-CN"/>
              <a:t>127.0.0.1:6379&gt; ExISTS notexists_key</a:t>
            </a:r>
          </a:p>
          <a:p>
            <a:pPr algn="l"/>
            <a:r>
              <a:rPr lang="en-US" altLang="zh-CN"/>
              <a:t>(integer) 0</a:t>
            </a:r>
          </a:p>
          <a:p>
            <a:pPr algn="l"/>
            <a:r>
              <a:rPr lang="en-US" altLang="zh-CN"/>
              <a:t>127.0.0.1:6379› MEMBERS not _exists_key</a:t>
            </a:r>
          </a:p>
          <a:p>
            <a:pPr algn="l"/>
            <a:r>
              <a:rPr lang="en-US" altLang="zh-CN"/>
              <a:t>(empty list or set)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6810" y="1914525"/>
            <a:ext cx="60775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SADD programming_language python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SADD programming_language ruby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programming_language</a:t>
            </a:r>
          </a:p>
          <a:p>
            <a:pPr algn="l"/>
            <a:r>
              <a:rPr lang="en-US" altLang="zh-CN"/>
              <a:t>C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MEMBERS programming_language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"ruby"</a:t>
            </a:r>
          </a:p>
          <a:p>
            <a:pPr algn="l"/>
            <a:r>
              <a:rPr lang="en-US" altLang="zh-CN"/>
              <a:t>3) "python"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SCARD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SCARD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SCARD 返回集合key 中元素的数量。</a:t>
            </a:r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endParaRPr sz="2400"/>
          </a:p>
          <a:p>
            <a:pPr algn="l"/>
            <a:r>
              <a:rPr sz="2400"/>
              <a:t>返回值：集合key 中元素的数量。当key 不存在时，返回0。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SCARD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7110" y="2437130"/>
            <a:ext cx="4843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SADD myset2 a b c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CARD myset2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127.0.0.1:6379&gt; SMEMBERS myset2</a:t>
            </a:r>
          </a:p>
          <a:p>
            <a:pPr algn="l"/>
            <a:r>
              <a:rPr lang="en-US" altLang="zh-CN"/>
              <a:t>1)  "c"</a:t>
            </a:r>
          </a:p>
          <a:p>
            <a:pPr algn="l"/>
            <a:r>
              <a:rPr lang="en-US" altLang="zh-CN"/>
              <a:t>2)  "b"</a:t>
            </a:r>
          </a:p>
          <a:p>
            <a:pPr algn="l"/>
            <a:r>
              <a:rPr lang="en-US" altLang="zh-CN"/>
              <a:t>3)  "a"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MOVE source destination member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SMOVE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SMOVE 用于将member 从集合source 移动到集合 destination， 也就是从第一个集合中删除member 并添加到第二个对应集合中。</a:t>
            </a:r>
          </a:p>
          <a:p>
            <a:pPr algn="l"/>
            <a:r>
              <a:rPr sz="2000"/>
              <a:t>SMOVE 命令是原子性操作。如果集合 source 不存在，则 SMOVE不执行任何操作，仅返回0。否则member 从集合 source 中被州除，并添加到集合 destination 中。</a:t>
            </a:r>
          </a:p>
          <a:p>
            <a:pPr algn="l"/>
            <a:r>
              <a:rPr sz="2000"/>
              <a:t>当集合 destination 己经包含member 时， SMOVE 只是简单地将集合 source 中的 member删除</a:t>
            </a:r>
          </a:p>
          <a:p>
            <a:pPr algn="l"/>
            <a:r>
              <a:rPr sz="2000"/>
              <a:t>当 source 或 destination 不是 Set 类型时，返回一个错误。</a:t>
            </a:r>
          </a:p>
          <a:p>
            <a:pPr algn="l"/>
            <a:r>
              <a:rPr sz="2000"/>
              <a:t>返回值：如果 member 被成功州除，那么返回1；如果member 不是集合source 的元素，</a:t>
            </a:r>
          </a:p>
          <a:p>
            <a:pPr algn="l"/>
            <a:r>
              <a:rPr sz="2000"/>
              <a:t>并且没有任何对集合 destination 的操作，那么返回0。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0745" y="1938020"/>
            <a:ext cx="72218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DEL myset2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SADD myset2 a b c</a:t>
            </a:r>
          </a:p>
          <a:p>
            <a:pPr algn="l"/>
            <a:r>
              <a:rPr lang="en-US" altLang="zh-CN"/>
              <a:t>(integer) 3</a:t>
            </a:r>
          </a:p>
          <a:p>
            <a:pPr algn="l"/>
            <a:r>
              <a:rPr lang="en-US" altLang="zh-CN"/>
              <a:t>127.0.0.1:6379&gt;SMEMBERS myset2</a:t>
            </a:r>
          </a:p>
          <a:p>
            <a:pPr algn="l"/>
            <a:r>
              <a:rPr lang="en-US" altLang="zh-CN"/>
              <a:t>1) "c"</a:t>
            </a:r>
          </a:p>
          <a:p>
            <a:pPr algn="l"/>
            <a:r>
              <a:rPr lang="en-US" altLang="zh-CN"/>
              <a:t>2) "b"</a:t>
            </a:r>
          </a:p>
          <a:p>
            <a:pPr algn="l"/>
            <a:r>
              <a:rPr lang="en-US" altLang="zh-CN"/>
              <a:t>3) "a"</a:t>
            </a:r>
          </a:p>
          <a:p>
            <a:pPr algn="l"/>
            <a:r>
              <a:rPr lang="en-US" altLang="zh-CN"/>
              <a:t>127.0.0.1:6379› MOVE myset2 myset3 a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127.0.0.1:6379&gt; MEMBERS myset2</a:t>
            </a:r>
          </a:p>
          <a:p>
            <a:pPr algn="l"/>
            <a:r>
              <a:rPr lang="en-US" altLang="zh-CN"/>
              <a:t>1) "c''</a:t>
            </a:r>
          </a:p>
          <a:p>
            <a:pPr algn="l"/>
            <a:r>
              <a:rPr lang="en-US" altLang="zh-CN"/>
              <a:t>2) "bI</a:t>
            </a:r>
          </a:p>
          <a:p>
            <a:pPr algn="l"/>
            <a:r>
              <a:rPr lang="en-US" altLang="zh-CN"/>
              <a:t>127.0.0.1:6379&gt; MEMBERS myset3</a:t>
            </a:r>
          </a:p>
          <a:p>
            <a:pPr algn="l"/>
            <a:r>
              <a:rPr lang="en-US" altLang="zh-CN"/>
              <a:t>1) "a"</a:t>
            </a:r>
          </a:p>
          <a:p>
            <a:pPr algn="l"/>
            <a:r>
              <a:rPr lang="en-US" altLang="zh-CN"/>
              <a:t>通过本例可以看到，集合myset2 中的元素a被移到集合 myset3 中了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SPOP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134745"/>
            <a:ext cx="4994910" cy="392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SPOP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63395" y="2608580"/>
            <a:ext cx="86099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/>
              <a:t>SPOP 用于随机返回并删除名称为 key 的集合中的一个元素。</a:t>
            </a:r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endParaRPr sz="2000"/>
          </a:p>
          <a:p>
            <a:pPr algn="l"/>
            <a:r>
              <a:rPr sz="2000"/>
              <a:t>返回值：被删除的随机元素。当key 不存在或ley 是空集时，返回 nil。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SPOP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SMOVE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724746" y="123396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50" y="2025015"/>
            <a:ext cx="442658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127.0.0.1:6379&gt; DEL myset3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"one"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"two"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SAD myset3</a:t>
            </a:r>
          </a:p>
          <a:p>
            <a:pPr algn="l"/>
            <a:r>
              <a:rPr lang="en-US" altLang="zh-CN" sz="1600"/>
              <a:t>"three"</a:t>
            </a:r>
          </a:p>
          <a:p>
            <a:pPr algn="l"/>
            <a:r>
              <a:rPr lang="en-US" altLang="zh-CN" sz="1600"/>
              <a:t>(integer) 1</a:t>
            </a:r>
          </a:p>
          <a:p>
            <a:pPr algn="l"/>
            <a:r>
              <a:rPr lang="en-US" altLang="zh-CN" sz="1600"/>
              <a:t>127.0.0.1:6379&gt; SOP myset3</a:t>
            </a:r>
          </a:p>
          <a:p>
            <a:pPr algn="l"/>
            <a:r>
              <a:rPr lang="en-US" altLang="zh-CN" sz="1600"/>
              <a:t>"one"</a:t>
            </a:r>
          </a:p>
          <a:p>
            <a:pPr algn="l"/>
            <a:r>
              <a:rPr lang="en-US" altLang="zh-CN" sz="1600"/>
              <a:t>VOMP</a:t>
            </a:r>
          </a:p>
          <a:p>
            <a:pPr algn="l"/>
            <a:r>
              <a:rPr lang="en-US" altLang="zh-CN" sz="1600"/>
              <a:t>127.0.0.1:6379&gt; MEMBERS myset3</a:t>
            </a:r>
          </a:p>
          <a:p>
            <a:pPr algn="l"/>
            <a:r>
              <a:rPr lang="en-US" altLang="zh-CN" sz="1600"/>
              <a:t>1) "three"</a:t>
            </a:r>
          </a:p>
          <a:p>
            <a:pPr algn="l"/>
            <a:r>
              <a:rPr lang="en-US" altLang="zh-CN" sz="1600"/>
              <a:t>2) "two"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71870" y="2829560"/>
            <a:ext cx="5453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本例中，我们向集合 myset3 中添加了 了个元素后，</a:t>
            </a:r>
          </a:p>
          <a:p>
            <a:pPr algn="l"/>
            <a:r>
              <a:rPr lang="en-US" altLang="zh-CN">
                <a:sym typeface="+mn-ea"/>
              </a:rPr>
              <a:t>再执行 SPOP 命令来随机删除一个元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素，可以看到元素 one 被删除了。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ḋè"/>
          <p:cNvSpPr/>
          <p:nvPr>
            <p:custDataLst>
              <p:tags r:id="rId1"/>
            </p:custDataLst>
          </p:nvPr>
        </p:nvSpPr>
        <p:spPr>
          <a:xfrm>
            <a:off x="1707635" y="1664761"/>
            <a:ext cx="7178215" cy="457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sz="2200">
                <a:sym typeface="+mn-ea"/>
              </a:rPr>
              <a:t>SRANDMEMBER key</a:t>
            </a:r>
          </a:p>
        </p:txBody>
      </p:sp>
      <p:sp>
        <p:nvSpPr>
          <p:cNvPr id="5" name="i$lîďê"/>
          <p:cNvSpPr/>
          <p:nvPr>
            <p:custDataLst>
              <p:tags r:id="rId2"/>
            </p:custDataLst>
          </p:nvPr>
        </p:nvSpPr>
        <p:spPr>
          <a:xfrm>
            <a:off x="1763395" y="1070610"/>
            <a:ext cx="5760085" cy="4565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sz="2400">
                <a:sym typeface="+mn-ea"/>
              </a:rPr>
              <a:t>SRANDMEMBER 命令的基本语法如下。</a:t>
            </a:r>
          </a:p>
        </p:txBody>
      </p:sp>
      <p:sp>
        <p:nvSpPr>
          <p:cNvPr id="11" name="íṥḻîḓe"/>
          <p:cNvSpPr/>
          <p:nvPr>
            <p:custDataLst>
              <p:tags r:id="rId3"/>
            </p:custDataLst>
          </p:nvPr>
        </p:nvSpPr>
        <p:spPr>
          <a:xfrm>
            <a:off x="1079768" y="242388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è"/>
          <p:cNvSpPr/>
          <p:nvPr>
            <p:custDataLst>
              <p:tags r:id="rId4"/>
            </p:custDataLst>
          </p:nvPr>
        </p:nvSpPr>
        <p:spPr>
          <a:xfrm>
            <a:off x="1079769" y="103406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>
            <p:custDataLst>
              <p:tags r:id="rId5"/>
            </p:custDataLst>
          </p:nvPr>
        </p:nvSpPr>
        <p:spPr>
          <a:xfrm>
            <a:off x="1274468" y="123385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>
            <p:custDataLst>
              <p:tags r:id="rId6"/>
            </p:custDataLst>
          </p:nvPr>
        </p:nvSpPr>
        <p:spPr>
          <a:xfrm>
            <a:off x="1298961" y="260826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1763271" y="2259801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1763278" y="6118580"/>
            <a:ext cx="861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35455" y="2543175"/>
            <a:ext cx="86099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/>
              <a:t>SRANDMEMBER 用于随机返回名称为 key 的集合中的一个元素，但是不删除元素。</a:t>
            </a:r>
          </a:p>
          <a:p>
            <a:pPr algn="l"/>
            <a:r>
              <a:rPr sz="2400"/>
              <a:t>返回值：被选中的随机元素。当key 不存在或key 是空集时，返回nil.</a:t>
            </a:r>
          </a:p>
        </p:txBody>
      </p:sp>
      <p:sp>
        <p:nvSpPr>
          <p:cNvPr id="2" name="矩形 1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SRANDMEMBER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607560" y="1344295"/>
            <a:ext cx="2976880" cy="5702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>
                <a:sym typeface="+mn-ea"/>
              </a:rPr>
              <a:t>实例如下。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3710" y="2197735"/>
            <a:ext cx="5113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127.0.0.1:6379› SAD myset4 "a"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"b"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''c''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SAD myset4 "d"</a:t>
            </a:r>
          </a:p>
          <a:p>
            <a:pPr algn="l"/>
            <a:r>
              <a:rPr lang="en-US" altLang="zh-CN"/>
              <a:t>(integer) 1</a:t>
            </a:r>
          </a:p>
          <a:p>
            <a:pPr algn="l"/>
            <a:r>
              <a:rPr lang="en-US" altLang="zh-CN"/>
              <a:t>127.0.0.1:6379› MEMBERS myset4</a:t>
            </a:r>
          </a:p>
          <a:p>
            <a:pPr algn="l"/>
            <a:r>
              <a:rPr lang="en-US" altLang="zh-CN"/>
              <a:t>1) "d"</a:t>
            </a:r>
          </a:p>
          <a:p>
            <a:pPr algn="l"/>
            <a:r>
              <a:rPr lang="en-US" altLang="zh-CN"/>
              <a:t>2) "c''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"a"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7725" y="2463165"/>
            <a:ext cx="6077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127.0.0.1:6379&gt; SRANDMEMBER myset4</a:t>
            </a:r>
          </a:p>
          <a:p>
            <a:pPr algn="l"/>
            <a:r>
              <a:rPr lang="en-US" altLang="zh-CN"/>
              <a:t>"a"</a:t>
            </a:r>
          </a:p>
          <a:p>
            <a:pPr algn="l"/>
            <a:r>
              <a:rPr lang="en-US" altLang="zh-CN"/>
              <a:t>127.0.0.1:6379&gt; SRANDMEMBER myset4</a:t>
            </a:r>
          </a:p>
          <a:p>
            <a:pPr algn="l"/>
            <a:r>
              <a:rPr lang="en-US" altLang="zh-CN"/>
              <a:t>"d"</a:t>
            </a:r>
          </a:p>
          <a:p>
            <a:pPr algn="l"/>
            <a:r>
              <a:rPr lang="en-US" altLang="zh-CN"/>
              <a:t>127.0.0.1:6379&gt; MEMBERS myset4</a:t>
            </a:r>
          </a:p>
          <a:p>
            <a:pPr algn="l"/>
            <a:r>
              <a:rPr lang="en-US" altLang="zh-CN"/>
              <a:t>1) "d"</a:t>
            </a:r>
          </a:p>
          <a:p>
            <a:pPr algn="l"/>
            <a:r>
              <a:rPr lang="en-US" altLang="zh-CN"/>
              <a:t>2) "c''</a:t>
            </a:r>
          </a:p>
          <a:p>
            <a:pPr algn="l"/>
            <a:r>
              <a:rPr lang="en-US" altLang="zh-CN"/>
              <a:t>3) "b"</a:t>
            </a:r>
          </a:p>
          <a:p>
            <a:pPr algn="l"/>
            <a:r>
              <a:rPr lang="en-US" altLang="zh-CN"/>
              <a:t>4) "a"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3"/>
  <p:tag name="REFSHAPE" val="1055532210783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4"/>
  <p:tag name="REFSHAPE" val="1055532210788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5"/>
  <p:tag name="REFSHAPE" val="1055532210759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10752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108287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1055532210907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8"/>
  <p:tag name="REFSHAPE" val="1055532210898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6"/>
  <p:tag name="REFSHAPE" val="10555322108399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0"/>
  <p:tag name="REFSHAPE" val="10555322107906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2"/>
  <p:tag name="REFSHAPE" val="10555322108040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0"/>
  <p:tag name="REFSHAPE" val="10555322064296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1"/>
  <p:tag name="REFSHAPE" val="10555322064005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10555322063848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63468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7"/>
  <p:tag name="REFSHAPE" val="10555322063983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9"/>
  <p:tag name="REFSHAPE" val="10555322064565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582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5821"/>
  <p:tag name="KSO_WM_SLIDE_LAYOUT" val="a_d_f"/>
  <p:tag name="KSO_WM_SLIDE_LAYOUT_CNT" val="1_1_1"/>
  <p:tag name="KSO_WM_TEMPLATE_THUMBS_INDEX" val="1、4、7、12、13、14、15、16、17、18、20、24、25、28、33、36、40、43、44"/>
  <p:tag name="KSO_WM_SLIDE_SIZE" val="960*539"/>
  <p:tag name="KSO_WM_SLIDE_POSITION" val="0*0"/>
  <p:tag name="KSO_WM_SLIDE_LAYOUT_INFO" val="{&quot;id&quot;:&quot;2021-04-01T16:02:01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6:02:01&quot;,&quot;margin&quot;:{&quot;bottom&quot;:0.3970000147819519,&quot;left&quot;:1.2699999809265137,&quot;right&quot;:1.2699999809265137,&quot;top&quot;:0.42300000786781311},&quot;type&quot;:0},{&quot;direction&quot;:1,&quot;id&quot;:&quot;2021-04-01T16:02:01&quot;,&quot;maxSize&quot;:{&quot;size1&quot;:66.199979652444995},&quot;minSize&quot;:{&quot;size1&quot;:38.799979652444982},&quot;normalSize&quot;:{&quot;size1&quot;:44.318729652444986},&quot;subLayout&quot;:[{&quot;id&quot;:&quot;2021-04-01T16:02:01&quot;,&quot;margin&quot;:{&quot;bottom&quot;:1.6929999589920044,&quot;left&quot;:1.6929999589920044,&quot;right&quot;:0.026000002399086952,&quot;top&quot;:1.7200000286102295},&quot;type&quot;:0},{&quot;id&quot;:&quot;2021-04-01T16:02:01&quot;,&quot;margin&quot;:{&quot;bottom&quot;:1.6929999589920044,&quot;left&quot;:1.2430000305175781,&quot;right&quot;:1.6929999589920044,&quot;top&quot;:1.692999958992004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e8e478fb0c58a9422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dbd48f1022174d91a904003a42a44ec0&quot;,&quot;fill_align&quot;:&quot;cm&quot;,&quot;chip_types&quot;:[&quot;diagram&quot;,&quot;pic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6d37605f4ba842028aff7707b4ec7ce0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3"/>
  <p:tag name="KSO_WM_TEMPLATE_ASSEMBLE_XID" val="60656fc04054ed1e2fb80fac"/>
  <p:tag name="KSO_WM_TEMPLATE_ASSEMBLE_GROUPID" val="60656fc04054ed1e2fb80fac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82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5821"/>
  <p:tag name="KSO_WM_UNIT_VALUE" val="159"/>
  <p:tag name="KSO_WM_TEMPLATE_ASSEMBLE_XID" val="60656fc04054ed1e2fb80fac"/>
  <p:tag name="KSO_WM_TEMPLATE_ASSEMBLE_GROUPID" val="60656fc04054ed1e2fb80fac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821_1*a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967b7cbfdd49db98dac943c921b42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bfbb0fc61064a90acaa69246cc83bf9"/>
  <p:tag name="KSO_WM_UNIT_TEXT_FILL_FORE_SCHEMECOLOR_INDEX_BRIGHTNESS" val="0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821_1*f*1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2"/>
  <p:tag name="KSO_WM_UNIT_SHOW_EDIT_AREA_INDICATION" val="1"/>
  <p:tag name="KSO_WM_CHIP_GROUPID" val="5e6b05596848fb12bee65ac8"/>
  <p:tag name="KSO_WM_CHIP_XID" val="5e6b05596848fb12bee65aca"/>
  <p:tag name="KSO_WM_UNIT_DEC_AREA_ID" val="b2e0fc33c8fb4226b2c7912eabade1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f236953d9354eba87d4571f82370dc3"/>
  <p:tag name="KSO_WM_UNIT_TEXT_FILL_FORE_SCHEMECOLOR_INDEX_BRIGHTNESS" val="0.25"/>
  <p:tag name="KSO_WM_UNIT_TEXT_FILL_FORE_SCHEMECOLOR_INDEX" val="13"/>
  <p:tag name="KSO_WM_UNIT_TEXT_FILL_TYPE" val="1"/>
  <p:tag name="KSO_WM_TEMPLATE_ASSEMBLE_XID" val="60656fc04054ed1e2fb80fac"/>
  <p:tag name="KSO_WM_TEMPLATE_ASSEMBLE_GROUPID" val="60656fc04054ed1e2fb80fac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fc81cb14038b43bcb7ca0b9f10fe60f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821_1*i*2"/>
  <p:tag name="KSO_WM_TEMPLATE_CATEGORY" val="diagram"/>
  <p:tag name="KSO_WM_TEMPLATE_INDEX" val="2021582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0}"/>
  <p:tag name="KSO_WM_CHIP_GROUPID" val="5f5ee1ca4d6848d78f644aeb"/>
  <p:tag name="KSO_WM_CHIP_XID" val="5f5f3b6e8e478fb0c58a9422"/>
  <p:tag name="KSO_WM_TEMPLATE_ASSEMBLE_XID" val="60656fc04054ed1e2fb80fac"/>
  <p:tag name="KSO_WM_TEMPLATE_ASSEMBLE_GROUPID" val="60656fc04054ed1e2fb80fa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1"/>
  <p:tag name="REFSHAPE" val="10555322108780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586118-144a-400e-80c5-0a660c0b7faf}"/>
  <p:tag name="TABLE_ENDDRAG_ORIGIN_RECT" val="518*163"/>
  <p:tag name="TABLE_ENDDRAG_RECT" val="176*142*610*266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9"/>
  <p:tag name="REFSHAPE" val="1055532210777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108488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108757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1"/>
  <p:tag name="REFSHAPE" val="1055532203321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2"/>
  <p:tag name="REFSHAPE" val="1055532203325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4"/>
  <p:tag name="REFSHAPE" val="10555322032898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15"/>
  <p:tag name="REFSHAPE" val="10555322033324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1"/>
  <p:tag name="REFSHAPE" val="10555322032540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2"/>
  <p:tag name="REFSHAPE" val="1055532203193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10555322031573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0"/>
  <p:tag name="REFSHAPE" val="10555322033458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1055532203267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105553220336600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</TotalTime>
  <Words>10302</Words>
  <Application>Microsoft Office PowerPoint</Application>
  <PresentationFormat>宽屏</PresentationFormat>
  <Paragraphs>2218</Paragraphs>
  <Slides>150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150</vt:i4>
      </vt:variant>
    </vt:vector>
  </HeadingPairs>
  <TitlesOfParts>
    <vt:vector size="160" baseType="lpstr">
      <vt:lpstr>华文楷体</vt:lpstr>
      <vt:lpstr>宋体</vt:lpstr>
      <vt:lpstr>微软雅黑</vt:lpstr>
      <vt:lpstr>微软雅黑 (正文)</vt:lpstr>
      <vt:lpstr>Arial</vt:lpstr>
      <vt:lpstr>Calibri</vt:lpstr>
      <vt:lpstr>Times New Roman</vt:lpstr>
      <vt:lpstr>Wingdings</vt:lpstr>
      <vt:lpstr>主题5</vt:lpstr>
      <vt:lpstr>1_主题5</vt:lpstr>
      <vt:lpstr>Redis 6 开发与实战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wangshuo</cp:lastModifiedBy>
  <cp:revision>730</cp:revision>
  <cp:lastPrinted>2021-12-03T17:37:00Z</cp:lastPrinted>
  <dcterms:created xsi:type="dcterms:W3CDTF">2021-12-03T17:37:00Z</dcterms:created>
  <dcterms:modified xsi:type="dcterms:W3CDTF">2022-03-12T15:14:34Z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2052-11.1.0.11365</vt:lpwstr>
  </property>
</Properties>
</file>