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5"/>
  </p:notesMasterIdLst>
  <p:sldIdLst>
    <p:sldId id="256" r:id="rId3"/>
    <p:sldId id="314" r:id="rId4"/>
    <p:sldId id="311" r:id="rId5"/>
    <p:sldId id="312" r:id="rId6"/>
    <p:sldId id="315" r:id="rId7"/>
    <p:sldId id="430" r:id="rId8"/>
    <p:sldId id="433" r:id="rId9"/>
    <p:sldId id="434" r:id="rId10"/>
    <p:sldId id="431" r:id="rId11"/>
    <p:sldId id="435" r:id="rId12"/>
    <p:sldId id="436" r:id="rId13"/>
    <p:sldId id="445" r:id="rId14"/>
    <p:sldId id="446" r:id="rId15"/>
    <p:sldId id="447" r:id="rId16"/>
    <p:sldId id="448" r:id="rId17"/>
    <p:sldId id="449" r:id="rId18"/>
    <p:sldId id="450" r:id="rId19"/>
    <p:sldId id="451" r:id="rId20"/>
    <p:sldId id="452" r:id="rId21"/>
    <p:sldId id="453" r:id="rId22"/>
    <p:sldId id="454" r:id="rId23"/>
    <p:sldId id="261" r:id="rId24"/>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5C"/>
    <a:srgbClr val="06D24C"/>
    <a:srgbClr val="035920"/>
    <a:srgbClr val="F6F5F3"/>
    <a:srgbClr val="04862F"/>
    <a:srgbClr val="07DB4E"/>
    <a:srgbClr val="08396E"/>
    <a:srgbClr val="0519AB"/>
    <a:srgbClr val="06BE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82" autoAdjust="0"/>
  </p:normalViewPr>
  <p:slideViewPr>
    <p:cSldViewPr snapToGrid="0">
      <p:cViewPr varScale="1">
        <p:scale>
          <a:sx n="86" d="100"/>
          <a:sy n="86" d="100"/>
        </p:scale>
        <p:origin x="710" y="53"/>
      </p:cViewPr>
      <p:guideLst>
        <p:guide orient="horz" pos="2193"/>
        <p:guide pos="3807"/>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58.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userDrawn="1">
  <p:cSld name="标题幻灯片">
    <p:bg>
      <p:bgPr>
        <a:solidFill>
          <a:srgbClr val="00002E"/>
        </a:solidFill>
        <a:effectLst/>
      </p:bgPr>
    </p:bg>
    <p:spTree>
      <p:nvGrpSpPr>
        <p:cNvPr id="1" name=""/>
        <p:cNvGrpSpPr/>
        <p:nvPr/>
      </p:nvGrpSpPr>
      <p:grpSpPr>
        <a:xfrm>
          <a:off x="0" y="0"/>
          <a:ext cx="0" cy="0"/>
          <a:chOff x="0" y="0"/>
          <a:chExt cx="0" cy="0"/>
        </a:xfrm>
      </p:grpSpPr>
      <p:sp>
        <p:nvSpPr>
          <p:cNvPr id="8" name="Freeform 22_1"/>
          <p:cNvSpPr>
            <a:spLocks noChangeArrowheads="1"/>
          </p:cNvSpPr>
          <p:nvPr userDrawn="1"/>
        </p:nvSpPr>
        <p:spPr bwMode="auto">
          <a:xfrm>
            <a:off x="0"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a:blip r:embed="rId2">
              <a:duotone>
                <a:schemeClr val="accent2">
                  <a:shade val="45000"/>
                  <a:satMod val="135000"/>
                </a:schemeClr>
                <a:prstClr val="white"/>
              </a:duotone>
            </a:blip>
            <a:srcRect/>
            <a:stretch>
              <a:fillRect t="-28757" b="-15909"/>
            </a:stretch>
          </a:blipFill>
          <a:ln>
            <a:noFill/>
          </a:ln>
        </p:spPr>
        <p:txBody>
          <a:bodyPr vert="horz" wrap="square" lIns="91440" tIns="45720" rIns="91440" bIns="45720" numCol="1" anchor="t" anchorCtr="0" compatLnSpc="1">
            <a:noAutofit/>
          </a:bodyPr>
          <a:lstStyle/>
          <a:p>
            <a:endParaRPr lang="zh-CN" altLang="en-US"/>
          </a:p>
        </p:txBody>
      </p:sp>
      <p:sp>
        <p:nvSpPr>
          <p:cNvPr id="23" name="任意多边形: 形状 22"/>
          <p:cNvSpPr>
            <a:spLocks noChangeArrowheads="1"/>
          </p:cNvSpPr>
          <p:nvPr userDrawn="1"/>
        </p:nvSpPr>
        <p:spPr bwMode="auto">
          <a:xfrm>
            <a:off x="-794"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solidFill>
            <a:srgbClr val="FFC000">
              <a:alpha val="20000"/>
            </a:srgbClr>
          </a:solidFill>
          <a:ln>
            <a:noFill/>
          </a:ln>
        </p:spPr>
        <p:txBody>
          <a:bodyPr vert="horz" wrap="square" lIns="91440" tIns="45720" rIns="91440" bIns="45720" numCol="1" anchor="t" anchorCtr="0" compatLnSpc="1">
            <a:noAutofit/>
          </a:bodyPr>
          <a:lstStyle/>
          <a:p>
            <a:endParaRPr lang="zh-CN" altLang="en-US"/>
          </a:p>
        </p:txBody>
      </p:sp>
      <p:sp>
        <p:nvSpPr>
          <p:cNvPr id="20" name="任意多边形: 形状 19"/>
          <p:cNvSpPr/>
          <p:nvPr userDrawn="1"/>
        </p:nvSpPr>
        <p:spPr bwMode="auto">
          <a:xfrm>
            <a:off x="0" y="543509"/>
            <a:ext cx="12192000" cy="616776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C000"/>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
        <p:nvSpPr>
          <p:cNvPr id="12" name="文本占位符 13"/>
          <p:cNvSpPr>
            <a:spLocks noGrp="1"/>
          </p:cNvSpPr>
          <p:nvPr userDrawn="1">
            <p:ph type="body" sz="quarter" idx="10" hasCustomPrompt="1"/>
          </p:nvPr>
        </p:nvSpPr>
        <p:spPr>
          <a:xfrm>
            <a:off x="669925" y="5306656"/>
            <a:ext cx="10850563" cy="296271"/>
          </a:xfrm>
        </p:spPr>
        <p:txBody>
          <a:bodyPr vert="horz" anchor="ctr">
            <a:noAutofit/>
          </a:bodyPr>
          <a:lstStyle>
            <a:lvl1pPr marL="0" indent="0" algn="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669925" y="5602927"/>
            <a:ext cx="10850563" cy="296271"/>
          </a:xfrm>
        </p:spPr>
        <p:txBody>
          <a:bodyPr vert="horz" anchor="ctr">
            <a:noAutofit/>
          </a:bodyPr>
          <a:lstStyle>
            <a:lvl1pPr marL="0" indent="0" algn="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9801" name="副标题 2"/>
          <p:cNvSpPr>
            <a:spLocks noGrp="1"/>
          </p:cNvSpPr>
          <p:nvPr userDrawn="1">
            <p:ph type="subTitle" idx="1"/>
          </p:nvPr>
        </p:nvSpPr>
        <p:spPr>
          <a:xfrm>
            <a:off x="669925" y="4456729"/>
            <a:ext cx="10850563" cy="558799"/>
          </a:xfrm>
        </p:spPr>
        <p:txBody>
          <a:bodyPr anchor="t" anchorCtr="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9802" name="标题 1"/>
          <p:cNvSpPr>
            <a:spLocks noGrp="1"/>
          </p:cNvSpPr>
          <p:nvPr userDrawn="1">
            <p:ph type="ctrTitle"/>
          </p:nvPr>
        </p:nvSpPr>
        <p:spPr>
          <a:xfrm>
            <a:off x="669925" y="1028701"/>
            <a:ext cx="10850563" cy="3136900"/>
          </a:xfrm>
        </p:spPr>
        <p:txBody>
          <a:bodyPr anchor="b" anchorCtr="0">
            <a:normAutofit/>
          </a:bodyPr>
          <a:lstStyle>
            <a:lvl1pPr algn="l">
              <a:defRPr sz="4000">
                <a:solidFill>
                  <a:schemeClr val="bg1"/>
                </a:solidFill>
              </a:defRPr>
            </a:lvl1pPr>
          </a:lstStyle>
          <a:p>
            <a:r>
              <a:rPr lang="en-US"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spTree>
      <p:nvGrpSpPr>
        <p:cNvPr id="1" name=""/>
        <p:cNvGrpSpPr/>
        <p:nvPr/>
      </p:nvGrpSpPr>
      <p:grpSpPr>
        <a:xfrm>
          <a:off x="0" y="0"/>
          <a:ext cx="0" cy="0"/>
          <a:chOff x="0" y="0"/>
          <a:chExt cx="0" cy="0"/>
        </a:xfrm>
      </p:grpSpPr>
      <p:sp>
        <p:nvSpPr>
          <p:cNvPr id="7" name="Freeform 22_1"/>
          <p:cNvSpPr>
            <a:spLocks noChangeArrowheads="1"/>
          </p:cNvSpPr>
          <p:nvPr userDrawn="1"/>
        </p:nvSpPr>
        <p:spPr bwMode="auto">
          <a:xfrm>
            <a:off x="190500" y="3192312"/>
            <a:ext cx="12192000" cy="3429000"/>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dpi="0" rotWithShape="1">
            <a:blip r:embed="rId2">
              <a:alphaModFix amt="60000"/>
            </a:blip>
            <a:srcRect/>
            <a:stretch>
              <a:fillRect t="-93255" b="-31457"/>
            </a:stretch>
          </a:blipFill>
          <a:ln>
            <a:noFill/>
          </a:ln>
        </p:spPr>
        <p:txBody>
          <a:bodyPr vert="horz" wrap="square" lIns="91440" tIns="45720" rIns="91440" bIns="45720" numCol="1" anchor="t" anchorCtr="0" compatLnSpc="1">
            <a:noAutofit/>
          </a:bodyPr>
          <a:lstStyle/>
          <a:p>
            <a:endParaRPr lang="zh-CN" altLang="en-US" dirty="0"/>
          </a:p>
        </p:txBody>
      </p:sp>
      <p:sp>
        <p:nvSpPr>
          <p:cNvPr id="20" name="标题 1"/>
          <p:cNvSpPr>
            <a:spLocks noGrp="1"/>
          </p:cNvSpPr>
          <p:nvPr userDrawn="1">
            <p:ph type="title"/>
          </p:nvPr>
        </p:nvSpPr>
        <p:spPr>
          <a:xfrm>
            <a:off x="2488168" y="2033814"/>
            <a:ext cx="5419185" cy="895350"/>
          </a:xfrm>
        </p:spPr>
        <p:txBody>
          <a:bodyPr anchor="b">
            <a:normAutofit/>
          </a:bodyPr>
          <a:lstStyle>
            <a:lvl1pPr algn="l">
              <a:defRPr sz="2400" b="1">
                <a:solidFill>
                  <a:schemeClr val="accent3"/>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2489284" y="2929164"/>
            <a:ext cx="5419185" cy="1015623"/>
          </a:xfrm>
        </p:spPr>
        <p:txBody>
          <a:bodyPr anchor="t">
            <a:normAutofit/>
          </a:bodyPr>
          <a:lstStyle>
            <a:lvl1pPr marL="0" indent="0" algn="l">
              <a:lnSpc>
                <a:spcPct val="100000"/>
              </a:lnSpc>
              <a:buNone/>
              <a:defRPr sz="11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形状 6"/>
          <p:cNvSpPr/>
          <p:nvPr userDrawn="1"/>
        </p:nvSpPr>
        <p:spPr>
          <a:xfrm>
            <a:off x="-9525" y="-9525"/>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userDrawn="1"/>
        </p:nvSpPr>
        <p:spPr bwMode="auto">
          <a:xfrm flipH="1" flipV="1">
            <a:off x="-1219199" y="239311"/>
            <a:ext cx="13411199" cy="801180"/>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FF00"/>
              </a:gs>
              <a:gs pos="11000">
                <a:srgbClr val="FFC000"/>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
        <p:nvSpPr>
          <p:cNvPr id="11" name="任意多边形: 形状 10"/>
          <p:cNvSpPr/>
          <p:nvPr userDrawn="1"/>
        </p:nvSpPr>
        <p:spPr>
          <a:xfrm rot="10800000">
            <a:off x="-28575" y="6321199"/>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任意多边形: 形状 11"/>
          <p:cNvSpPr/>
          <p:nvPr userDrawn="1"/>
        </p:nvSpPr>
        <p:spPr bwMode="auto">
          <a:xfrm>
            <a:off x="-9525" y="6230938"/>
            <a:ext cx="12201525" cy="801179"/>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FF00"/>
              </a:gs>
              <a:gs pos="11000">
                <a:srgbClr val="FFC0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sp>
        <p:nvSpPr>
          <p:cNvPr id="2" name="文本框 1"/>
          <p:cNvSpPr txBox="1"/>
          <p:nvPr userDrawn="1"/>
        </p:nvSpPr>
        <p:spPr>
          <a:xfrm>
            <a:off x="11520488" y="6486465"/>
            <a:ext cx="671512" cy="400110"/>
          </a:xfrm>
          <a:prstGeom prst="rect">
            <a:avLst/>
          </a:prstGeom>
          <a:noFill/>
        </p:spPr>
        <p:txBody>
          <a:bodyPr wrap="square" rtlCol="0">
            <a:spAutoFit/>
          </a:bodyPr>
          <a:lstStyle/>
          <a:p>
            <a:pPr algn="ctr"/>
            <a:fld id="{379552D3-A968-4710-B841-1063F5B640DF}" type="slidenum">
              <a:rPr lang="zh-CN" altLang="en-US" sz="2000" b="1" smtClean="0">
                <a:solidFill>
                  <a:schemeClr val="accent2">
                    <a:lumMod val="50000"/>
                  </a:schemeClr>
                </a:solidFill>
              </a:rPr>
            </a:fld>
            <a:endParaRPr lang="zh-CN" altLang="en-US" b="1" dirty="0">
              <a:solidFill>
                <a:schemeClr val="accent2">
                  <a:lumMod val="50000"/>
                </a:schemeClr>
              </a:solidFill>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34410" y="24187"/>
            <a:ext cx="527050" cy="5270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E6F26766-F62E-419D-BB7F-91C9CEBCA24E}"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accent3"/>
        </a:solidFill>
        <a:effectLst/>
      </p:bgPr>
    </p:bg>
    <p:spTree>
      <p:nvGrpSpPr>
        <p:cNvPr id="1" name=""/>
        <p:cNvGrpSpPr/>
        <p:nvPr/>
      </p:nvGrpSpPr>
      <p:grpSpPr>
        <a:xfrm>
          <a:off x="0" y="0"/>
          <a:ext cx="0" cy="0"/>
          <a:chOff x="0" y="0"/>
          <a:chExt cx="0" cy="0"/>
        </a:xfrm>
      </p:grpSpPr>
      <p:sp>
        <p:nvSpPr>
          <p:cNvPr id="5" name="Freeform 22_1"/>
          <p:cNvSpPr>
            <a:spLocks noChangeArrowheads="1"/>
          </p:cNvSpPr>
          <p:nvPr userDrawn="1"/>
        </p:nvSpPr>
        <p:spPr bwMode="auto">
          <a:xfrm>
            <a:off x="0"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a:blip r:embed="rId2">
              <a:duotone>
                <a:schemeClr val="accent2">
                  <a:shade val="45000"/>
                  <a:satMod val="135000"/>
                </a:schemeClr>
                <a:prstClr val="white"/>
              </a:duotone>
            </a:blip>
            <a:srcRect/>
            <a:stretch>
              <a:fillRect t="-28757" b="-15909"/>
            </a:stretch>
          </a:blipFill>
          <a:ln>
            <a:noFill/>
          </a:ln>
        </p:spPr>
        <p:txBody>
          <a:bodyPr vert="horz" wrap="square" lIns="91440" tIns="45720" rIns="91440" bIns="45720" numCol="1" anchor="t" anchorCtr="0" compatLnSpc="1">
            <a:noAutofit/>
          </a:bodyPr>
          <a:lstStyle/>
          <a:p>
            <a:endParaRPr lang="zh-CN" altLang="en-US"/>
          </a:p>
        </p:txBody>
      </p:sp>
      <p:sp>
        <p:nvSpPr>
          <p:cNvPr id="10" name="任意多边形: 形状 9"/>
          <p:cNvSpPr>
            <a:spLocks noChangeArrowheads="1"/>
          </p:cNvSpPr>
          <p:nvPr userDrawn="1"/>
        </p:nvSpPr>
        <p:spPr bwMode="auto">
          <a:xfrm>
            <a:off x="-794"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solidFill>
            <a:srgbClr val="FFC000">
              <a:alpha val="20000"/>
            </a:srgbClr>
          </a:solidFill>
          <a:ln>
            <a:noFill/>
          </a:ln>
        </p:spPr>
        <p:txBody>
          <a:bodyPr vert="horz" wrap="square" lIns="91440" tIns="45720" rIns="91440" bIns="45720" numCol="1" anchor="t" anchorCtr="0" compatLnSpc="1">
            <a:noAutofit/>
          </a:bodyPr>
          <a:lstStyle/>
          <a:p>
            <a:endParaRPr lang="zh-CN" altLang="en-US"/>
          </a:p>
        </p:txBody>
      </p:sp>
      <p:sp>
        <p:nvSpPr>
          <p:cNvPr id="13" name="标题 1"/>
          <p:cNvSpPr>
            <a:spLocks noGrp="1"/>
          </p:cNvSpPr>
          <p:nvPr userDrawn="1">
            <p:ph type="ctrTitle" hasCustomPrompt="1"/>
          </p:nvPr>
        </p:nvSpPr>
        <p:spPr>
          <a:xfrm>
            <a:off x="4034971" y="2163199"/>
            <a:ext cx="6536871" cy="2390427"/>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4034971" y="5238353"/>
            <a:ext cx="6536871"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6" name="文本占位符 13"/>
          <p:cNvSpPr>
            <a:spLocks noGrp="1"/>
          </p:cNvSpPr>
          <p:nvPr>
            <p:ph type="body" sz="quarter" idx="10" hasCustomPrompt="1"/>
          </p:nvPr>
        </p:nvSpPr>
        <p:spPr>
          <a:xfrm>
            <a:off x="4034973" y="4942082"/>
            <a:ext cx="6536871" cy="296271"/>
          </a:xfrm>
        </p:spPr>
        <p:txBody>
          <a:bodyPr vert="horz" anchor="ctr">
            <a:noAutofit/>
          </a:bodyPr>
          <a:lstStyle>
            <a:lvl1pPr marL="0" indent="0" algn="ct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1" name="任意多边形: 形状 10"/>
          <p:cNvSpPr/>
          <p:nvPr userDrawn="1"/>
        </p:nvSpPr>
        <p:spPr bwMode="auto">
          <a:xfrm>
            <a:off x="0" y="543509"/>
            <a:ext cx="12192000" cy="616776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C000"/>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7FE44A0-2E53-457E-9AC0-11D6EE9FA3B5}" type="datetime1">
              <a:rPr lang="zh-CN" altLang="en-US" smtClean="0"/>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0" Type="http://schemas.openxmlformats.org/officeDocument/2006/relationships/slideLayout" Target="../slideLayouts/slideLayout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tags" Target="../tags/tag56.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tags" Target="../tags/tag57.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hidden="1"/>
          <p:cNvSpPr/>
          <p:nvPr>
            <p:custDataLst>
              <p:tags r:id="rId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a:xfrm>
            <a:off x="669925" y="1319455"/>
            <a:ext cx="10850563" cy="3136900"/>
          </a:xfrm>
        </p:spPr>
        <p:txBody>
          <a:bodyPr>
            <a:normAutofit/>
          </a:bodyPr>
          <a:lstStyle/>
          <a:p>
            <a:r>
              <a:rPr lang="en-US" altLang="zh-CN" sz="4800" dirty="0" err="1" smtClean="0"/>
              <a:t>Redis</a:t>
            </a:r>
            <a:r>
              <a:rPr lang="en-US" altLang="zh-CN" sz="4800" dirty="0" smtClean="0"/>
              <a:t> 6 </a:t>
            </a:r>
            <a:r>
              <a:rPr lang="zh-CN" altLang="en-US" sz="4800" dirty="0" smtClean="0"/>
              <a:t>开发与实战</a:t>
            </a:r>
            <a:endParaRPr lang="zh-CN" altLang="en-US" sz="2000" b="0" dirty="0"/>
          </a:p>
        </p:txBody>
      </p:sp>
      <p:sp>
        <p:nvSpPr>
          <p:cNvPr id="29" name="任意多边形: 形状 28"/>
          <p:cNvSpPr/>
          <p:nvPr/>
        </p:nvSpPr>
        <p:spPr>
          <a:xfrm>
            <a:off x="10968292" y="649047"/>
            <a:ext cx="552196" cy="3896208"/>
          </a:xfrm>
          <a:custGeom>
            <a:avLst/>
            <a:gdLst>
              <a:gd name="connsiteX0" fmla="*/ 438280 w 513703"/>
              <a:gd name="connsiteY0" fmla="*/ 3473760 h 3624606"/>
              <a:gd name="connsiteX1" fmla="*/ 513703 w 513703"/>
              <a:gd name="connsiteY1" fmla="*/ 3549183 h 3624606"/>
              <a:gd name="connsiteX2" fmla="*/ 438280 w 513703"/>
              <a:gd name="connsiteY2" fmla="*/ 3624606 h 3624606"/>
              <a:gd name="connsiteX3" fmla="*/ 362857 w 513703"/>
              <a:gd name="connsiteY3" fmla="*/ 3549183 h 3624606"/>
              <a:gd name="connsiteX4" fmla="*/ 438280 w 513703"/>
              <a:gd name="connsiteY4" fmla="*/ 3473760 h 3624606"/>
              <a:gd name="connsiteX5" fmla="*/ 75423 w 513703"/>
              <a:gd name="connsiteY5" fmla="*/ 3473760 h 3624606"/>
              <a:gd name="connsiteX6" fmla="*/ 150846 w 513703"/>
              <a:gd name="connsiteY6" fmla="*/ 3549183 h 3624606"/>
              <a:gd name="connsiteX7" fmla="*/ 75423 w 513703"/>
              <a:gd name="connsiteY7" fmla="*/ 3624606 h 3624606"/>
              <a:gd name="connsiteX8" fmla="*/ 0 w 513703"/>
              <a:gd name="connsiteY8" fmla="*/ 3549183 h 3624606"/>
              <a:gd name="connsiteX9" fmla="*/ 75423 w 513703"/>
              <a:gd name="connsiteY9" fmla="*/ 3473760 h 3624606"/>
              <a:gd name="connsiteX10" fmla="*/ 438280 w 513703"/>
              <a:gd name="connsiteY10" fmla="*/ 3126882 h 3624606"/>
              <a:gd name="connsiteX11" fmla="*/ 513703 w 513703"/>
              <a:gd name="connsiteY11" fmla="*/ 3202305 h 3624606"/>
              <a:gd name="connsiteX12" fmla="*/ 438280 w 513703"/>
              <a:gd name="connsiteY12" fmla="*/ 3277728 h 3624606"/>
              <a:gd name="connsiteX13" fmla="*/ 362857 w 513703"/>
              <a:gd name="connsiteY13" fmla="*/ 3202305 h 3624606"/>
              <a:gd name="connsiteX14" fmla="*/ 438280 w 513703"/>
              <a:gd name="connsiteY14" fmla="*/ 3126882 h 3624606"/>
              <a:gd name="connsiteX15" fmla="*/ 75423 w 513703"/>
              <a:gd name="connsiteY15" fmla="*/ 3126882 h 3624606"/>
              <a:gd name="connsiteX16" fmla="*/ 150846 w 513703"/>
              <a:gd name="connsiteY16" fmla="*/ 3202305 h 3624606"/>
              <a:gd name="connsiteX17" fmla="*/ 75423 w 513703"/>
              <a:gd name="connsiteY17" fmla="*/ 3277728 h 3624606"/>
              <a:gd name="connsiteX18" fmla="*/ 0 w 513703"/>
              <a:gd name="connsiteY18" fmla="*/ 3202305 h 3624606"/>
              <a:gd name="connsiteX19" fmla="*/ 75423 w 513703"/>
              <a:gd name="connsiteY19" fmla="*/ 3126882 h 3624606"/>
              <a:gd name="connsiteX20" fmla="*/ 438280 w 513703"/>
              <a:gd name="connsiteY20" fmla="*/ 2780004 h 3624606"/>
              <a:gd name="connsiteX21" fmla="*/ 513703 w 513703"/>
              <a:gd name="connsiteY21" fmla="*/ 2855427 h 3624606"/>
              <a:gd name="connsiteX22" fmla="*/ 438280 w 513703"/>
              <a:gd name="connsiteY22" fmla="*/ 2930850 h 3624606"/>
              <a:gd name="connsiteX23" fmla="*/ 362857 w 513703"/>
              <a:gd name="connsiteY23" fmla="*/ 2855427 h 3624606"/>
              <a:gd name="connsiteX24" fmla="*/ 438280 w 513703"/>
              <a:gd name="connsiteY24" fmla="*/ 2780004 h 3624606"/>
              <a:gd name="connsiteX25" fmla="*/ 75423 w 513703"/>
              <a:gd name="connsiteY25" fmla="*/ 2780004 h 3624606"/>
              <a:gd name="connsiteX26" fmla="*/ 150846 w 513703"/>
              <a:gd name="connsiteY26" fmla="*/ 2855427 h 3624606"/>
              <a:gd name="connsiteX27" fmla="*/ 75423 w 513703"/>
              <a:gd name="connsiteY27" fmla="*/ 2930850 h 3624606"/>
              <a:gd name="connsiteX28" fmla="*/ 0 w 513703"/>
              <a:gd name="connsiteY28" fmla="*/ 2855427 h 3624606"/>
              <a:gd name="connsiteX29" fmla="*/ 75423 w 513703"/>
              <a:gd name="connsiteY29" fmla="*/ 2780004 h 3624606"/>
              <a:gd name="connsiteX30" fmla="*/ 438280 w 513703"/>
              <a:gd name="connsiteY30" fmla="*/ 2433126 h 3624606"/>
              <a:gd name="connsiteX31" fmla="*/ 513703 w 513703"/>
              <a:gd name="connsiteY31" fmla="*/ 2508549 h 3624606"/>
              <a:gd name="connsiteX32" fmla="*/ 438280 w 513703"/>
              <a:gd name="connsiteY32" fmla="*/ 2583972 h 3624606"/>
              <a:gd name="connsiteX33" fmla="*/ 362857 w 513703"/>
              <a:gd name="connsiteY33" fmla="*/ 2508549 h 3624606"/>
              <a:gd name="connsiteX34" fmla="*/ 438280 w 513703"/>
              <a:gd name="connsiteY34" fmla="*/ 2433126 h 3624606"/>
              <a:gd name="connsiteX35" fmla="*/ 75423 w 513703"/>
              <a:gd name="connsiteY35" fmla="*/ 2433126 h 3624606"/>
              <a:gd name="connsiteX36" fmla="*/ 150846 w 513703"/>
              <a:gd name="connsiteY36" fmla="*/ 2508549 h 3624606"/>
              <a:gd name="connsiteX37" fmla="*/ 75423 w 513703"/>
              <a:gd name="connsiteY37" fmla="*/ 2583972 h 3624606"/>
              <a:gd name="connsiteX38" fmla="*/ 0 w 513703"/>
              <a:gd name="connsiteY38" fmla="*/ 2508549 h 3624606"/>
              <a:gd name="connsiteX39" fmla="*/ 75423 w 513703"/>
              <a:gd name="connsiteY39" fmla="*/ 2433126 h 3624606"/>
              <a:gd name="connsiteX40" fmla="*/ 438280 w 513703"/>
              <a:gd name="connsiteY40" fmla="*/ 2086248 h 3624606"/>
              <a:gd name="connsiteX41" fmla="*/ 513703 w 513703"/>
              <a:gd name="connsiteY41" fmla="*/ 2161671 h 3624606"/>
              <a:gd name="connsiteX42" fmla="*/ 438280 w 513703"/>
              <a:gd name="connsiteY42" fmla="*/ 2237094 h 3624606"/>
              <a:gd name="connsiteX43" fmla="*/ 362857 w 513703"/>
              <a:gd name="connsiteY43" fmla="*/ 2161671 h 3624606"/>
              <a:gd name="connsiteX44" fmla="*/ 438280 w 513703"/>
              <a:gd name="connsiteY44" fmla="*/ 2086248 h 3624606"/>
              <a:gd name="connsiteX45" fmla="*/ 75423 w 513703"/>
              <a:gd name="connsiteY45" fmla="*/ 2086248 h 3624606"/>
              <a:gd name="connsiteX46" fmla="*/ 150846 w 513703"/>
              <a:gd name="connsiteY46" fmla="*/ 2161671 h 3624606"/>
              <a:gd name="connsiteX47" fmla="*/ 75423 w 513703"/>
              <a:gd name="connsiteY47" fmla="*/ 2237094 h 3624606"/>
              <a:gd name="connsiteX48" fmla="*/ 0 w 513703"/>
              <a:gd name="connsiteY48" fmla="*/ 2161671 h 3624606"/>
              <a:gd name="connsiteX49" fmla="*/ 75423 w 513703"/>
              <a:gd name="connsiteY49" fmla="*/ 2086248 h 3624606"/>
              <a:gd name="connsiteX50" fmla="*/ 438280 w 513703"/>
              <a:gd name="connsiteY50" fmla="*/ 1734390 h 3624606"/>
              <a:gd name="connsiteX51" fmla="*/ 513703 w 513703"/>
              <a:gd name="connsiteY51" fmla="*/ 1809813 h 3624606"/>
              <a:gd name="connsiteX52" fmla="*/ 513200 w 513703"/>
              <a:gd name="connsiteY52" fmla="*/ 1812303 h 3624606"/>
              <a:gd name="connsiteX53" fmla="*/ 513703 w 513703"/>
              <a:gd name="connsiteY53" fmla="*/ 1814793 h 3624606"/>
              <a:gd name="connsiteX54" fmla="*/ 438280 w 513703"/>
              <a:gd name="connsiteY54" fmla="*/ 1890216 h 3624606"/>
              <a:gd name="connsiteX55" fmla="*/ 362857 w 513703"/>
              <a:gd name="connsiteY55" fmla="*/ 1814793 h 3624606"/>
              <a:gd name="connsiteX56" fmla="*/ 363360 w 513703"/>
              <a:gd name="connsiteY56" fmla="*/ 1812303 h 3624606"/>
              <a:gd name="connsiteX57" fmla="*/ 362857 w 513703"/>
              <a:gd name="connsiteY57" fmla="*/ 1809813 h 3624606"/>
              <a:gd name="connsiteX58" fmla="*/ 438280 w 513703"/>
              <a:gd name="connsiteY58" fmla="*/ 1734390 h 3624606"/>
              <a:gd name="connsiteX59" fmla="*/ 75423 w 513703"/>
              <a:gd name="connsiteY59" fmla="*/ 1734390 h 3624606"/>
              <a:gd name="connsiteX60" fmla="*/ 150846 w 513703"/>
              <a:gd name="connsiteY60" fmla="*/ 1809813 h 3624606"/>
              <a:gd name="connsiteX61" fmla="*/ 150343 w 513703"/>
              <a:gd name="connsiteY61" fmla="*/ 1812303 h 3624606"/>
              <a:gd name="connsiteX62" fmla="*/ 150846 w 513703"/>
              <a:gd name="connsiteY62" fmla="*/ 1814793 h 3624606"/>
              <a:gd name="connsiteX63" fmla="*/ 75423 w 513703"/>
              <a:gd name="connsiteY63" fmla="*/ 1890216 h 3624606"/>
              <a:gd name="connsiteX64" fmla="*/ 0 w 513703"/>
              <a:gd name="connsiteY64" fmla="*/ 1814793 h 3624606"/>
              <a:gd name="connsiteX65" fmla="*/ 503 w 513703"/>
              <a:gd name="connsiteY65" fmla="*/ 1812303 h 3624606"/>
              <a:gd name="connsiteX66" fmla="*/ 0 w 513703"/>
              <a:gd name="connsiteY66" fmla="*/ 1809813 h 3624606"/>
              <a:gd name="connsiteX67" fmla="*/ 75423 w 513703"/>
              <a:gd name="connsiteY67" fmla="*/ 1734390 h 3624606"/>
              <a:gd name="connsiteX68" fmla="*/ 438280 w 513703"/>
              <a:gd name="connsiteY68" fmla="*/ 1387512 h 3624606"/>
              <a:gd name="connsiteX69" fmla="*/ 513703 w 513703"/>
              <a:gd name="connsiteY69" fmla="*/ 1462935 h 3624606"/>
              <a:gd name="connsiteX70" fmla="*/ 438280 w 513703"/>
              <a:gd name="connsiteY70" fmla="*/ 1538358 h 3624606"/>
              <a:gd name="connsiteX71" fmla="*/ 362857 w 513703"/>
              <a:gd name="connsiteY71" fmla="*/ 1462935 h 3624606"/>
              <a:gd name="connsiteX72" fmla="*/ 438280 w 513703"/>
              <a:gd name="connsiteY72" fmla="*/ 1387512 h 3624606"/>
              <a:gd name="connsiteX73" fmla="*/ 75423 w 513703"/>
              <a:gd name="connsiteY73" fmla="*/ 1387512 h 3624606"/>
              <a:gd name="connsiteX74" fmla="*/ 150846 w 513703"/>
              <a:gd name="connsiteY74" fmla="*/ 1462935 h 3624606"/>
              <a:gd name="connsiteX75" fmla="*/ 75423 w 513703"/>
              <a:gd name="connsiteY75" fmla="*/ 1538358 h 3624606"/>
              <a:gd name="connsiteX76" fmla="*/ 0 w 513703"/>
              <a:gd name="connsiteY76" fmla="*/ 1462935 h 3624606"/>
              <a:gd name="connsiteX77" fmla="*/ 75423 w 513703"/>
              <a:gd name="connsiteY77" fmla="*/ 1387512 h 3624606"/>
              <a:gd name="connsiteX78" fmla="*/ 75423 w 513703"/>
              <a:gd name="connsiteY78" fmla="*/ 1040634 h 3624606"/>
              <a:gd name="connsiteX79" fmla="*/ 150846 w 513703"/>
              <a:gd name="connsiteY79" fmla="*/ 1116057 h 3624606"/>
              <a:gd name="connsiteX80" fmla="*/ 75423 w 513703"/>
              <a:gd name="connsiteY80" fmla="*/ 1191480 h 3624606"/>
              <a:gd name="connsiteX81" fmla="*/ 0 w 513703"/>
              <a:gd name="connsiteY81" fmla="*/ 1116057 h 3624606"/>
              <a:gd name="connsiteX82" fmla="*/ 75423 w 513703"/>
              <a:gd name="connsiteY82" fmla="*/ 1040634 h 3624606"/>
              <a:gd name="connsiteX83" fmla="*/ 438280 w 513703"/>
              <a:gd name="connsiteY83" fmla="*/ 1040634 h 3624606"/>
              <a:gd name="connsiteX84" fmla="*/ 513703 w 513703"/>
              <a:gd name="connsiteY84" fmla="*/ 1116057 h 3624606"/>
              <a:gd name="connsiteX85" fmla="*/ 438280 w 513703"/>
              <a:gd name="connsiteY85" fmla="*/ 1191480 h 3624606"/>
              <a:gd name="connsiteX86" fmla="*/ 362857 w 513703"/>
              <a:gd name="connsiteY86" fmla="*/ 1116057 h 3624606"/>
              <a:gd name="connsiteX87" fmla="*/ 438280 w 513703"/>
              <a:gd name="connsiteY87" fmla="*/ 1040634 h 3624606"/>
              <a:gd name="connsiteX88" fmla="*/ 438280 w 513703"/>
              <a:gd name="connsiteY88" fmla="*/ 693756 h 3624606"/>
              <a:gd name="connsiteX89" fmla="*/ 513703 w 513703"/>
              <a:gd name="connsiteY89" fmla="*/ 769179 h 3624606"/>
              <a:gd name="connsiteX90" fmla="*/ 438280 w 513703"/>
              <a:gd name="connsiteY90" fmla="*/ 844602 h 3624606"/>
              <a:gd name="connsiteX91" fmla="*/ 362857 w 513703"/>
              <a:gd name="connsiteY91" fmla="*/ 769179 h 3624606"/>
              <a:gd name="connsiteX92" fmla="*/ 438280 w 513703"/>
              <a:gd name="connsiteY92" fmla="*/ 693756 h 3624606"/>
              <a:gd name="connsiteX93" fmla="*/ 75423 w 513703"/>
              <a:gd name="connsiteY93" fmla="*/ 693756 h 3624606"/>
              <a:gd name="connsiteX94" fmla="*/ 150846 w 513703"/>
              <a:gd name="connsiteY94" fmla="*/ 769179 h 3624606"/>
              <a:gd name="connsiteX95" fmla="*/ 75423 w 513703"/>
              <a:gd name="connsiteY95" fmla="*/ 844602 h 3624606"/>
              <a:gd name="connsiteX96" fmla="*/ 0 w 513703"/>
              <a:gd name="connsiteY96" fmla="*/ 769179 h 3624606"/>
              <a:gd name="connsiteX97" fmla="*/ 75423 w 513703"/>
              <a:gd name="connsiteY97" fmla="*/ 693756 h 3624606"/>
              <a:gd name="connsiteX98" fmla="*/ 75423 w 513703"/>
              <a:gd name="connsiteY98" fmla="*/ 346879 h 3624606"/>
              <a:gd name="connsiteX99" fmla="*/ 150846 w 513703"/>
              <a:gd name="connsiteY99" fmla="*/ 422302 h 3624606"/>
              <a:gd name="connsiteX100" fmla="*/ 75423 w 513703"/>
              <a:gd name="connsiteY100" fmla="*/ 497724 h 3624606"/>
              <a:gd name="connsiteX101" fmla="*/ 0 w 513703"/>
              <a:gd name="connsiteY101" fmla="*/ 422302 h 3624606"/>
              <a:gd name="connsiteX102" fmla="*/ 75423 w 513703"/>
              <a:gd name="connsiteY102" fmla="*/ 346879 h 3624606"/>
              <a:gd name="connsiteX103" fmla="*/ 438280 w 513703"/>
              <a:gd name="connsiteY103" fmla="*/ 346878 h 3624606"/>
              <a:gd name="connsiteX104" fmla="*/ 513703 w 513703"/>
              <a:gd name="connsiteY104" fmla="*/ 422301 h 3624606"/>
              <a:gd name="connsiteX105" fmla="*/ 438280 w 513703"/>
              <a:gd name="connsiteY105" fmla="*/ 497724 h 3624606"/>
              <a:gd name="connsiteX106" fmla="*/ 362857 w 513703"/>
              <a:gd name="connsiteY106" fmla="*/ 422301 h 3624606"/>
              <a:gd name="connsiteX107" fmla="*/ 438280 w 513703"/>
              <a:gd name="connsiteY107" fmla="*/ 346878 h 3624606"/>
              <a:gd name="connsiteX108" fmla="*/ 75423 w 513703"/>
              <a:gd name="connsiteY108" fmla="*/ 1 h 3624606"/>
              <a:gd name="connsiteX109" fmla="*/ 150846 w 513703"/>
              <a:gd name="connsiteY109" fmla="*/ 75424 h 3624606"/>
              <a:gd name="connsiteX110" fmla="*/ 75423 w 513703"/>
              <a:gd name="connsiteY110" fmla="*/ 150847 h 3624606"/>
              <a:gd name="connsiteX111" fmla="*/ 0 w 513703"/>
              <a:gd name="connsiteY111" fmla="*/ 75424 h 3624606"/>
              <a:gd name="connsiteX112" fmla="*/ 75423 w 513703"/>
              <a:gd name="connsiteY112" fmla="*/ 1 h 3624606"/>
              <a:gd name="connsiteX113" fmla="*/ 438280 w 513703"/>
              <a:gd name="connsiteY113" fmla="*/ 0 h 3624606"/>
              <a:gd name="connsiteX114" fmla="*/ 513703 w 513703"/>
              <a:gd name="connsiteY114" fmla="*/ 75424 h 3624606"/>
              <a:gd name="connsiteX115" fmla="*/ 438280 w 513703"/>
              <a:gd name="connsiteY115" fmla="*/ 150847 h 3624606"/>
              <a:gd name="connsiteX116" fmla="*/ 362857 w 513703"/>
              <a:gd name="connsiteY116" fmla="*/ 75424 h 3624606"/>
              <a:gd name="connsiteX117" fmla="*/ 438280 w 513703"/>
              <a:gd name="connsiteY117" fmla="*/ 0 h 362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3703" h="3624606">
                <a:moveTo>
                  <a:pt x="438280" y="3473760"/>
                </a:moveTo>
                <a:cubicBezTo>
                  <a:pt x="479935" y="3473760"/>
                  <a:pt x="513703" y="3507528"/>
                  <a:pt x="513703" y="3549183"/>
                </a:cubicBezTo>
                <a:cubicBezTo>
                  <a:pt x="513703" y="3590838"/>
                  <a:pt x="479935" y="3624606"/>
                  <a:pt x="438280" y="3624606"/>
                </a:cubicBezTo>
                <a:cubicBezTo>
                  <a:pt x="396625" y="3624606"/>
                  <a:pt x="362857" y="3590838"/>
                  <a:pt x="362857" y="3549183"/>
                </a:cubicBezTo>
                <a:cubicBezTo>
                  <a:pt x="362857" y="3507528"/>
                  <a:pt x="396625" y="3473760"/>
                  <a:pt x="438280" y="3473760"/>
                </a:cubicBezTo>
                <a:close/>
                <a:moveTo>
                  <a:pt x="75423" y="3473760"/>
                </a:moveTo>
                <a:cubicBezTo>
                  <a:pt x="117078" y="3473760"/>
                  <a:pt x="150846" y="3507528"/>
                  <a:pt x="150846" y="3549183"/>
                </a:cubicBezTo>
                <a:cubicBezTo>
                  <a:pt x="150846" y="3590838"/>
                  <a:pt x="117078" y="3624606"/>
                  <a:pt x="75423" y="3624606"/>
                </a:cubicBezTo>
                <a:cubicBezTo>
                  <a:pt x="33768" y="3624606"/>
                  <a:pt x="0" y="3590838"/>
                  <a:pt x="0" y="3549183"/>
                </a:cubicBezTo>
                <a:cubicBezTo>
                  <a:pt x="0" y="3507528"/>
                  <a:pt x="33768" y="3473760"/>
                  <a:pt x="75423" y="3473760"/>
                </a:cubicBezTo>
                <a:close/>
                <a:moveTo>
                  <a:pt x="438280" y="3126882"/>
                </a:moveTo>
                <a:cubicBezTo>
                  <a:pt x="479935" y="3126882"/>
                  <a:pt x="513703" y="3160650"/>
                  <a:pt x="513703" y="3202305"/>
                </a:cubicBezTo>
                <a:cubicBezTo>
                  <a:pt x="513703" y="3243960"/>
                  <a:pt x="479935" y="3277728"/>
                  <a:pt x="438280" y="3277728"/>
                </a:cubicBezTo>
                <a:cubicBezTo>
                  <a:pt x="396625" y="3277728"/>
                  <a:pt x="362857" y="3243960"/>
                  <a:pt x="362857" y="3202305"/>
                </a:cubicBezTo>
                <a:cubicBezTo>
                  <a:pt x="362857" y="3160650"/>
                  <a:pt x="396625" y="3126882"/>
                  <a:pt x="438280" y="3126882"/>
                </a:cubicBezTo>
                <a:close/>
                <a:moveTo>
                  <a:pt x="75423" y="3126882"/>
                </a:moveTo>
                <a:cubicBezTo>
                  <a:pt x="117078" y="3126882"/>
                  <a:pt x="150846" y="3160650"/>
                  <a:pt x="150846" y="3202305"/>
                </a:cubicBezTo>
                <a:cubicBezTo>
                  <a:pt x="150846" y="3243960"/>
                  <a:pt x="117078" y="3277728"/>
                  <a:pt x="75423" y="3277728"/>
                </a:cubicBezTo>
                <a:cubicBezTo>
                  <a:pt x="33768" y="3277728"/>
                  <a:pt x="0" y="3243960"/>
                  <a:pt x="0" y="3202305"/>
                </a:cubicBezTo>
                <a:cubicBezTo>
                  <a:pt x="0" y="3160650"/>
                  <a:pt x="33768" y="3126882"/>
                  <a:pt x="75423" y="3126882"/>
                </a:cubicBezTo>
                <a:close/>
                <a:moveTo>
                  <a:pt x="438280" y="2780004"/>
                </a:moveTo>
                <a:cubicBezTo>
                  <a:pt x="479935" y="2780004"/>
                  <a:pt x="513703" y="2813772"/>
                  <a:pt x="513703" y="2855427"/>
                </a:cubicBezTo>
                <a:cubicBezTo>
                  <a:pt x="513703" y="2897082"/>
                  <a:pt x="479935" y="2930850"/>
                  <a:pt x="438280" y="2930850"/>
                </a:cubicBezTo>
                <a:cubicBezTo>
                  <a:pt x="396625" y="2930850"/>
                  <a:pt x="362857" y="2897082"/>
                  <a:pt x="362857" y="2855427"/>
                </a:cubicBezTo>
                <a:cubicBezTo>
                  <a:pt x="362857" y="2813772"/>
                  <a:pt x="396625" y="2780004"/>
                  <a:pt x="438280" y="2780004"/>
                </a:cubicBezTo>
                <a:close/>
                <a:moveTo>
                  <a:pt x="75423" y="2780004"/>
                </a:moveTo>
                <a:cubicBezTo>
                  <a:pt x="117078" y="2780004"/>
                  <a:pt x="150846" y="2813772"/>
                  <a:pt x="150846" y="2855427"/>
                </a:cubicBezTo>
                <a:cubicBezTo>
                  <a:pt x="150846" y="2897082"/>
                  <a:pt x="117078" y="2930850"/>
                  <a:pt x="75423" y="2930850"/>
                </a:cubicBezTo>
                <a:cubicBezTo>
                  <a:pt x="33768" y="2930850"/>
                  <a:pt x="0" y="2897082"/>
                  <a:pt x="0" y="2855427"/>
                </a:cubicBezTo>
                <a:cubicBezTo>
                  <a:pt x="0" y="2813772"/>
                  <a:pt x="33768" y="2780004"/>
                  <a:pt x="75423" y="2780004"/>
                </a:cubicBezTo>
                <a:close/>
                <a:moveTo>
                  <a:pt x="438280" y="2433126"/>
                </a:moveTo>
                <a:cubicBezTo>
                  <a:pt x="479935" y="2433126"/>
                  <a:pt x="513703" y="2466894"/>
                  <a:pt x="513703" y="2508549"/>
                </a:cubicBezTo>
                <a:cubicBezTo>
                  <a:pt x="513703" y="2550204"/>
                  <a:pt x="479935" y="2583972"/>
                  <a:pt x="438280" y="2583972"/>
                </a:cubicBezTo>
                <a:cubicBezTo>
                  <a:pt x="396625" y="2583972"/>
                  <a:pt x="362857" y="2550204"/>
                  <a:pt x="362857" y="2508549"/>
                </a:cubicBezTo>
                <a:cubicBezTo>
                  <a:pt x="362857" y="2466894"/>
                  <a:pt x="396625" y="2433126"/>
                  <a:pt x="438280" y="2433126"/>
                </a:cubicBezTo>
                <a:close/>
                <a:moveTo>
                  <a:pt x="75423" y="2433126"/>
                </a:moveTo>
                <a:cubicBezTo>
                  <a:pt x="117078" y="2433126"/>
                  <a:pt x="150846" y="2466894"/>
                  <a:pt x="150846" y="2508549"/>
                </a:cubicBezTo>
                <a:cubicBezTo>
                  <a:pt x="150846" y="2550204"/>
                  <a:pt x="117078" y="2583972"/>
                  <a:pt x="75423" y="2583972"/>
                </a:cubicBezTo>
                <a:cubicBezTo>
                  <a:pt x="33768" y="2583972"/>
                  <a:pt x="0" y="2550204"/>
                  <a:pt x="0" y="2508549"/>
                </a:cubicBezTo>
                <a:cubicBezTo>
                  <a:pt x="0" y="2466894"/>
                  <a:pt x="33768" y="2433126"/>
                  <a:pt x="75423" y="2433126"/>
                </a:cubicBezTo>
                <a:close/>
                <a:moveTo>
                  <a:pt x="438280" y="2086248"/>
                </a:moveTo>
                <a:cubicBezTo>
                  <a:pt x="479935" y="2086248"/>
                  <a:pt x="513703" y="2120016"/>
                  <a:pt x="513703" y="2161671"/>
                </a:cubicBezTo>
                <a:cubicBezTo>
                  <a:pt x="513703" y="2203326"/>
                  <a:pt x="479935" y="2237094"/>
                  <a:pt x="438280" y="2237094"/>
                </a:cubicBezTo>
                <a:cubicBezTo>
                  <a:pt x="396625" y="2237094"/>
                  <a:pt x="362857" y="2203326"/>
                  <a:pt x="362857" y="2161671"/>
                </a:cubicBezTo>
                <a:cubicBezTo>
                  <a:pt x="362857" y="2120016"/>
                  <a:pt x="396625" y="2086248"/>
                  <a:pt x="438280" y="2086248"/>
                </a:cubicBezTo>
                <a:close/>
                <a:moveTo>
                  <a:pt x="75423" y="2086248"/>
                </a:moveTo>
                <a:cubicBezTo>
                  <a:pt x="117078" y="2086248"/>
                  <a:pt x="150846" y="2120016"/>
                  <a:pt x="150846" y="2161671"/>
                </a:cubicBezTo>
                <a:cubicBezTo>
                  <a:pt x="150846" y="2203326"/>
                  <a:pt x="117078" y="2237094"/>
                  <a:pt x="75423" y="2237094"/>
                </a:cubicBezTo>
                <a:cubicBezTo>
                  <a:pt x="33768" y="2237094"/>
                  <a:pt x="0" y="2203326"/>
                  <a:pt x="0" y="2161671"/>
                </a:cubicBezTo>
                <a:cubicBezTo>
                  <a:pt x="0" y="2120016"/>
                  <a:pt x="33768" y="2086248"/>
                  <a:pt x="75423" y="2086248"/>
                </a:cubicBezTo>
                <a:close/>
                <a:moveTo>
                  <a:pt x="438280" y="1734390"/>
                </a:moveTo>
                <a:cubicBezTo>
                  <a:pt x="479935" y="1734390"/>
                  <a:pt x="513703" y="1768158"/>
                  <a:pt x="513703" y="1809813"/>
                </a:cubicBezTo>
                <a:lnTo>
                  <a:pt x="513200" y="1812303"/>
                </a:lnTo>
                <a:lnTo>
                  <a:pt x="513703" y="1814793"/>
                </a:lnTo>
                <a:cubicBezTo>
                  <a:pt x="513703" y="1856448"/>
                  <a:pt x="479935" y="1890216"/>
                  <a:pt x="438280" y="1890216"/>
                </a:cubicBezTo>
                <a:cubicBezTo>
                  <a:pt x="396625" y="1890216"/>
                  <a:pt x="362857" y="1856448"/>
                  <a:pt x="362857" y="1814793"/>
                </a:cubicBezTo>
                <a:lnTo>
                  <a:pt x="363360" y="1812303"/>
                </a:lnTo>
                <a:lnTo>
                  <a:pt x="362857" y="1809813"/>
                </a:lnTo>
                <a:cubicBezTo>
                  <a:pt x="362857" y="1768158"/>
                  <a:pt x="396625" y="1734390"/>
                  <a:pt x="438280" y="1734390"/>
                </a:cubicBezTo>
                <a:close/>
                <a:moveTo>
                  <a:pt x="75423" y="1734390"/>
                </a:moveTo>
                <a:cubicBezTo>
                  <a:pt x="117078" y="1734390"/>
                  <a:pt x="150846" y="1768158"/>
                  <a:pt x="150846" y="1809813"/>
                </a:cubicBezTo>
                <a:lnTo>
                  <a:pt x="150343" y="1812303"/>
                </a:lnTo>
                <a:lnTo>
                  <a:pt x="150846" y="1814793"/>
                </a:lnTo>
                <a:cubicBezTo>
                  <a:pt x="150846" y="1856448"/>
                  <a:pt x="117078" y="1890216"/>
                  <a:pt x="75423" y="1890216"/>
                </a:cubicBezTo>
                <a:cubicBezTo>
                  <a:pt x="33768" y="1890216"/>
                  <a:pt x="0" y="1856448"/>
                  <a:pt x="0" y="1814793"/>
                </a:cubicBezTo>
                <a:lnTo>
                  <a:pt x="503" y="1812303"/>
                </a:lnTo>
                <a:lnTo>
                  <a:pt x="0" y="1809813"/>
                </a:lnTo>
                <a:cubicBezTo>
                  <a:pt x="0" y="1768158"/>
                  <a:pt x="33768" y="1734390"/>
                  <a:pt x="75423" y="1734390"/>
                </a:cubicBezTo>
                <a:close/>
                <a:moveTo>
                  <a:pt x="438280" y="1387512"/>
                </a:moveTo>
                <a:cubicBezTo>
                  <a:pt x="479935" y="1387512"/>
                  <a:pt x="513703" y="1421280"/>
                  <a:pt x="513703" y="1462935"/>
                </a:cubicBezTo>
                <a:cubicBezTo>
                  <a:pt x="513703" y="1504590"/>
                  <a:pt x="479935" y="1538358"/>
                  <a:pt x="438280" y="1538358"/>
                </a:cubicBezTo>
                <a:cubicBezTo>
                  <a:pt x="396625" y="1538358"/>
                  <a:pt x="362857" y="1504590"/>
                  <a:pt x="362857" y="1462935"/>
                </a:cubicBezTo>
                <a:cubicBezTo>
                  <a:pt x="362857" y="1421280"/>
                  <a:pt x="396625" y="1387512"/>
                  <a:pt x="438280" y="1387512"/>
                </a:cubicBezTo>
                <a:close/>
                <a:moveTo>
                  <a:pt x="75423" y="1387512"/>
                </a:moveTo>
                <a:cubicBezTo>
                  <a:pt x="117078" y="1387512"/>
                  <a:pt x="150846" y="1421280"/>
                  <a:pt x="150846" y="1462935"/>
                </a:cubicBezTo>
                <a:cubicBezTo>
                  <a:pt x="150846" y="1504590"/>
                  <a:pt x="117078" y="1538358"/>
                  <a:pt x="75423" y="1538358"/>
                </a:cubicBezTo>
                <a:cubicBezTo>
                  <a:pt x="33768" y="1538358"/>
                  <a:pt x="0" y="1504590"/>
                  <a:pt x="0" y="1462935"/>
                </a:cubicBezTo>
                <a:cubicBezTo>
                  <a:pt x="0" y="1421280"/>
                  <a:pt x="33768" y="1387512"/>
                  <a:pt x="75423" y="1387512"/>
                </a:cubicBezTo>
                <a:close/>
                <a:moveTo>
                  <a:pt x="75423" y="1040634"/>
                </a:moveTo>
                <a:cubicBezTo>
                  <a:pt x="117078" y="1040634"/>
                  <a:pt x="150846" y="1074403"/>
                  <a:pt x="150846" y="1116057"/>
                </a:cubicBezTo>
                <a:cubicBezTo>
                  <a:pt x="150846" y="1157713"/>
                  <a:pt x="117078" y="1191480"/>
                  <a:pt x="75423" y="1191480"/>
                </a:cubicBezTo>
                <a:cubicBezTo>
                  <a:pt x="33768" y="1191480"/>
                  <a:pt x="0" y="1157713"/>
                  <a:pt x="0" y="1116057"/>
                </a:cubicBezTo>
                <a:cubicBezTo>
                  <a:pt x="0" y="1074403"/>
                  <a:pt x="33768" y="1040634"/>
                  <a:pt x="75423" y="1040634"/>
                </a:cubicBezTo>
                <a:close/>
                <a:moveTo>
                  <a:pt x="438280" y="1040634"/>
                </a:moveTo>
                <a:cubicBezTo>
                  <a:pt x="479935" y="1040634"/>
                  <a:pt x="513703" y="1074402"/>
                  <a:pt x="513703" y="1116057"/>
                </a:cubicBezTo>
                <a:cubicBezTo>
                  <a:pt x="513703" y="1157712"/>
                  <a:pt x="479935" y="1191480"/>
                  <a:pt x="438280" y="1191480"/>
                </a:cubicBezTo>
                <a:cubicBezTo>
                  <a:pt x="396625" y="1191480"/>
                  <a:pt x="362857" y="1157712"/>
                  <a:pt x="362857" y="1116057"/>
                </a:cubicBezTo>
                <a:cubicBezTo>
                  <a:pt x="362857" y="1074402"/>
                  <a:pt x="396625" y="1040634"/>
                  <a:pt x="438280" y="1040634"/>
                </a:cubicBezTo>
                <a:close/>
                <a:moveTo>
                  <a:pt x="438280" y="693756"/>
                </a:moveTo>
                <a:cubicBezTo>
                  <a:pt x="479935" y="693756"/>
                  <a:pt x="513703" y="727524"/>
                  <a:pt x="513703" y="769179"/>
                </a:cubicBezTo>
                <a:cubicBezTo>
                  <a:pt x="513703" y="810834"/>
                  <a:pt x="479935" y="844602"/>
                  <a:pt x="438280" y="844602"/>
                </a:cubicBezTo>
                <a:cubicBezTo>
                  <a:pt x="396625" y="844602"/>
                  <a:pt x="362857" y="810834"/>
                  <a:pt x="362857" y="769179"/>
                </a:cubicBezTo>
                <a:cubicBezTo>
                  <a:pt x="362857" y="727524"/>
                  <a:pt x="396625" y="693756"/>
                  <a:pt x="438280" y="693756"/>
                </a:cubicBezTo>
                <a:close/>
                <a:moveTo>
                  <a:pt x="75423" y="693756"/>
                </a:moveTo>
                <a:cubicBezTo>
                  <a:pt x="117078" y="693756"/>
                  <a:pt x="150846" y="727525"/>
                  <a:pt x="150846" y="769179"/>
                </a:cubicBezTo>
                <a:cubicBezTo>
                  <a:pt x="150846" y="810834"/>
                  <a:pt x="117078" y="844602"/>
                  <a:pt x="75423" y="844602"/>
                </a:cubicBezTo>
                <a:cubicBezTo>
                  <a:pt x="33768" y="844602"/>
                  <a:pt x="0" y="810834"/>
                  <a:pt x="0" y="769179"/>
                </a:cubicBezTo>
                <a:cubicBezTo>
                  <a:pt x="0" y="727525"/>
                  <a:pt x="33768" y="693756"/>
                  <a:pt x="75423" y="693756"/>
                </a:cubicBezTo>
                <a:close/>
                <a:moveTo>
                  <a:pt x="75423" y="346879"/>
                </a:moveTo>
                <a:cubicBezTo>
                  <a:pt x="117078" y="346879"/>
                  <a:pt x="150846" y="380647"/>
                  <a:pt x="150846" y="422302"/>
                </a:cubicBezTo>
                <a:cubicBezTo>
                  <a:pt x="150846" y="463957"/>
                  <a:pt x="117078" y="497724"/>
                  <a:pt x="75423" y="497724"/>
                </a:cubicBezTo>
                <a:cubicBezTo>
                  <a:pt x="33768" y="497724"/>
                  <a:pt x="0" y="463957"/>
                  <a:pt x="0" y="422302"/>
                </a:cubicBezTo>
                <a:cubicBezTo>
                  <a:pt x="0" y="380647"/>
                  <a:pt x="33768" y="346879"/>
                  <a:pt x="75423" y="346879"/>
                </a:cubicBezTo>
                <a:close/>
                <a:moveTo>
                  <a:pt x="438280" y="346878"/>
                </a:moveTo>
                <a:cubicBezTo>
                  <a:pt x="479935" y="346878"/>
                  <a:pt x="513703" y="380646"/>
                  <a:pt x="513703" y="422301"/>
                </a:cubicBezTo>
                <a:cubicBezTo>
                  <a:pt x="513703" y="463956"/>
                  <a:pt x="479935" y="497724"/>
                  <a:pt x="438280" y="497724"/>
                </a:cubicBezTo>
                <a:cubicBezTo>
                  <a:pt x="396625" y="497724"/>
                  <a:pt x="362857" y="463956"/>
                  <a:pt x="362857" y="422301"/>
                </a:cubicBezTo>
                <a:cubicBezTo>
                  <a:pt x="362857" y="380646"/>
                  <a:pt x="396625" y="346878"/>
                  <a:pt x="438280" y="346878"/>
                </a:cubicBezTo>
                <a:close/>
                <a:moveTo>
                  <a:pt x="75423" y="1"/>
                </a:moveTo>
                <a:cubicBezTo>
                  <a:pt x="117078" y="1"/>
                  <a:pt x="150846" y="33769"/>
                  <a:pt x="150846" y="75424"/>
                </a:cubicBezTo>
                <a:cubicBezTo>
                  <a:pt x="150846" y="117079"/>
                  <a:pt x="117078" y="150847"/>
                  <a:pt x="75423" y="150847"/>
                </a:cubicBezTo>
                <a:cubicBezTo>
                  <a:pt x="33768" y="150847"/>
                  <a:pt x="0" y="117079"/>
                  <a:pt x="0" y="75424"/>
                </a:cubicBezTo>
                <a:cubicBezTo>
                  <a:pt x="0" y="33769"/>
                  <a:pt x="33768" y="1"/>
                  <a:pt x="75423" y="1"/>
                </a:cubicBezTo>
                <a:close/>
                <a:moveTo>
                  <a:pt x="438280" y="0"/>
                </a:moveTo>
                <a:cubicBezTo>
                  <a:pt x="479935" y="0"/>
                  <a:pt x="513703" y="33769"/>
                  <a:pt x="513703" y="75424"/>
                </a:cubicBezTo>
                <a:cubicBezTo>
                  <a:pt x="513703" y="117079"/>
                  <a:pt x="479935" y="150847"/>
                  <a:pt x="438280" y="150847"/>
                </a:cubicBezTo>
                <a:cubicBezTo>
                  <a:pt x="396625" y="150847"/>
                  <a:pt x="362857" y="117079"/>
                  <a:pt x="362857" y="75424"/>
                </a:cubicBezTo>
                <a:cubicBezTo>
                  <a:pt x="362857" y="33769"/>
                  <a:pt x="396625" y="0"/>
                  <a:pt x="438280" y="0"/>
                </a:cubicBezTo>
                <a:close/>
              </a:path>
            </a:pathLst>
          </a:custGeom>
          <a:gradFill>
            <a:gsLst>
              <a:gs pos="74000">
                <a:schemeClr val="accent2">
                  <a:alpha val="70000"/>
                </a:schemeClr>
              </a:gs>
              <a:gs pos="0">
                <a:schemeClr val="accent4">
                  <a:alpha val="7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9684121" y="5993053"/>
            <a:ext cx="2074491" cy="431799"/>
          </a:xfrm>
          <a:prstGeom prst="rect">
            <a:avLst/>
          </a:prstGeom>
        </p:spPr>
      </p:pic>
      <p:sp>
        <p:nvSpPr>
          <p:cNvPr id="22" name="矩形: 圆角 21"/>
          <p:cNvSpPr/>
          <p:nvPr/>
        </p:nvSpPr>
        <p:spPr>
          <a:xfrm>
            <a:off x="800099" y="4579447"/>
            <a:ext cx="4235540" cy="45927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主讲教师：</a:t>
            </a:r>
            <a:r>
              <a:rPr lang="en-US" altLang="zh-CN" b="1" dirty="0">
                <a:solidFill>
                  <a:schemeClr val="tx1"/>
                </a:solidFill>
              </a:rPr>
              <a:t>XXX</a:t>
            </a:r>
            <a:endParaRPr lang="en-US" altLang="zh-CN" b="1" dirty="0">
              <a:solidFill>
                <a:schemeClr val="tx1"/>
              </a:solidFill>
            </a:endParaRPr>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11186" y="488949"/>
            <a:ext cx="631826" cy="631826"/>
          </a:xfrm>
          <a:prstGeom prst="rect">
            <a:avLst/>
          </a:prstGeom>
        </p:spPr>
      </p:pic>
      <p:sp>
        <p:nvSpPr>
          <p:cNvPr id="7" name="矩形 6"/>
          <p:cNvSpPr/>
          <p:nvPr/>
        </p:nvSpPr>
        <p:spPr>
          <a:xfrm>
            <a:off x="1328775" y="589418"/>
            <a:ext cx="4527200" cy="430887"/>
          </a:xfrm>
          <a:prstGeom prst="rect">
            <a:avLst/>
          </a:prstGeom>
        </p:spPr>
        <p:txBody>
          <a:bodyPr wrap="none">
            <a:spAutoFit/>
          </a:bodyPr>
          <a:lstStyle/>
          <a:p>
            <a:pPr algn="ctr"/>
            <a:r>
              <a:rPr lang="zh-CN" altLang="en-US" sz="2200" dirty="0" smtClean="0">
                <a:solidFill>
                  <a:schemeClr val="bg1"/>
                </a:solidFill>
                <a:sym typeface="+mn-ea"/>
              </a:rPr>
              <a:t>大数据教材《</a:t>
            </a:r>
            <a:r>
              <a:rPr lang="en-US" altLang="zh-CN" sz="2200" dirty="0" err="1" smtClean="0">
                <a:solidFill>
                  <a:schemeClr val="bg1"/>
                </a:solidFill>
                <a:sym typeface="+mn-ea"/>
              </a:rPr>
              <a:t>Redis</a:t>
            </a:r>
            <a:r>
              <a:rPr lang="en-US" altLang="zh-CN" sz="2200" dirty="0" smtClean="0">
                <a:solidFill>
                  <a:schemeClr val="bg1"/>
                </a:solidFill>
                <a:sym typeface="+mn-ea"/>
              </a:rPr>
              <a:t> 6</a:t>
            </a:r>
            <a:r>
              <a:rPr lang="zh-CN" altLang="en-US" sz="2200" dirty="0" smtClean="0">
                <a:solidFill>
                  <a:schemeClr val="bg1"/>
                </a:solidFill>
                <a:sym typeface="+mn-ea"/>
              </a:rPr>
              <a:t>开发与实战》</a:t>
            </a:r>
            <a:endParaRPr lang="zh-CN" altLang="en-US" sz="2200" b="1" dirty="0">
              <a:solidFill>
                <a:schemeClr val="accent2"/>
              </a:solidFill>
            </a:endParaRPr>
          </a:p>
        </p:txBody>
      </p:sp>
      <p:sp>
        <p:nvSpPr>
          <p:cNvPr id="6" name="矩形 5"/>
          <p:cNvSpPr/>
          <p:nvPr/>
        </p:nvSpPr>
        <p:spPr>
          <a:xfrm>
            <a:off x="933450" y="5034280"/>
            <a:ext cx="6122035" cy="1553210"/>
          </a:xfrm>
          <a:prstGeom prst="rect">
            <a:avLst/>
          </a:prstGeom>
        </p:spPr>
        <p:txBody>
          <a:bodyPr wrap="square">
            <a:spAutoFit/>
          </a:bodyPr>
          <a:lstStyle/>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学院：</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endPar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endParaRPr>
          </a:p>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邮箱：</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endPar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endParaRPr>
          </a:p>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办公地点：</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endPar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endParaRPr>
          </a:p>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办公电话：</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endPar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endParaRP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8836" y="1020305"/>
            <a:ext cx="3353401" cy="46983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0795" y="1375873"/>
            <a:ext cx="6853158" cy="923330"/>
          </a:xfrm>
          <a:prstGeom prst="rect">
            <a:avLst/>
          </a:prstGeom>
          <a:noFill/>
        </p:spPr>
        <p:txBody>
          <a:bodyPr wrap="none" rtlCol="0">
            <a:spAutoFit/>
          </a:bodyPr>
          <a:lstStyle/>
          <a:p>
            <a:r>
              <a:rPr lang="zh-CN" altLang="zh-CN" dirty="0"/>
              <a:t>保存配置文件后，使用</a:t>
            </a:r>
            <a:r>
              <a:rPr lang="en-US" altLang="zh-CN" dirty="0" err="1"/>
              <a:t>redis</a:t>
            </a:r>
            <a:r>
              <a:rPr lang="en-US" altLang="zh-CN" dirty="0"/>
              <a:t>-server </a:t>
            </a:r>
            <a:r>
              <a:rPr lang="zh-CN" altLang="zh-CN" dirty="0"/>
              <a:t>加载</a:t>
            </a:r>
            <a:r>
              <a:rPr lang="en-US" altLang="zh-CN" dirty="0" err="1"/>
              <a:t>redis.conf</a:t>
            </a:r>
            <a:r>
              <a:rPr lang="zh-CN" altLang="zh-CN" dirty="0"/>
              <a:t>配置文件启动</a:t>
            </a:r>
            <a:r>
              <a:rPr lang="zh-CN" altLang="zh-CN" dirty="0" smtClean="0"/>
              <a:t>。</a:t>
            </a:r>
            <a:endParaRPr lang="en-US" altLang="zh-CN" dirty="0" smtClean="0"/>
          </a:p>
          <a:p>
            <a:r>
              <a:rPr lang="zh-CN" altLang="zh-CN" dirty="0" smtClean="0"/>
              <a:t>使用</a:t>
            </a:r>
            <a:r>
              <a:rPr lang="en-US" altLang="zh-CN" dirty="0"/>
              <a:t>CONFIG GET </a:t>
            </a:r>
            <a:r>
              <a:rPr lang="en-US" altLang="zh-CN" dirty="0" err="1"/>
              <a:t>dir</a:t>
            </a:r>
            <a:r>
              <a:rPr lang="zh-CN" altLang="zh-CN" dirty="0"/>
              <a:t>命令可以查看</a:t>
            </a:r>
            <a:r>
              <a:rPr lang="en-US" altLang="zh-CN" dirty="0"/>
              <a:t>RDB</a:t>
            </a:r>
            <a:r>
              <a:rPr lang="zh-CN" altLang="zh-CN" dirty="0"/>
              <a:t>文件的存储路径。</a:t>
            </a:r>
            <a:endParaRPr lang="zh-CN" altLang="zh-CN" dirty="0"/>
          </a:p>
          <a:p>
            <a:endParaRPr lang="zh-CN" altLang="en-US" dirty="0"/>
          </a:p>
        </p:txBody>
      </p:sp>
      <p:sp>
        <p:nvSpPr>
          <p:cNvPr id="3" name="文本框 2"/>
          <p:cNvSpPr txBox="1"/>
          <p:nvPr/>
        </p:nvSpPr>
        <p:spPr>
          <a:xfrm>
            <a:off x="1170773" y="2299203"/>
            <a:ext cx="3675045" cy="1200329"/>
          </a:xfrm>
          <a:prstGeom prst="rect">
            <a:avLst/>
          </a:prstGeom>
          <a:noFill/>
        </p:spPr>
        <p:txBody>
          <a:bodyPr wrap="none" rtlCol="0">
            <a:spAutoFit/>
          </a:bodyPr>
          <a:lstStyle/>
          <a:p>
            <a:r>
              <a:rPr lang="en-US" altLang="zh-CN" dirty="0"/>
              <a:t>127.0.0.1:6379&gt; CONFIG GET </a:t>
            </a:r>
            <a:r>
              <a:rPr lang="en-US" altLang="zh-CN" dirty="0" err="1"/>
              <a:t>dir</a:t>
            </a:r>
            <a:endParaRPr lang="zh-CN" altLang="zh-CN" dirty="0"/>
          </a:p>
          <a:p>
            <a:r>
              <a:rPr lang="en-US" altLang="zh-CN" dirty="0"/>
              <a:t>1) "</a:t>
            </a:r>
            <a:r>
              <a:rPr lang="en-US" altLang="zh-CN" dirty="0" err="1"/>
              <a:t>dir</a:t>
            </a:r>
            <a:r>
              <a:rPr lang="en-US" altLang="zh-CN" dirty="0"/>
              <a:t>"</a:t>
            </a:r>
            <a:endParaRPr lang="zh-CN" altLang="zh-CN" dirty="0"/>
          </a:p>
          <a:p>
            <a:r>
              <a:rPr lang="en-US" altLang="zh-CN" dirty="0"/>
              <a:t>2) "/</a:t>
            </a:r>
            <a:r>
              <a:rPr lang="en-US" altLang="zh-CN" dirty="0" err="1"/>
              <a:t>usr</a:t>
            </a:r>
            <a:r>
              <a:rPr lang="en-US" altLang="zh-CN" dirty="0"/>
              <a:t>/local/</a:t>
            </a:r>
            <a:r>
              <a:rPr lang="en-US" altLang="zh-CN" dirty="0" err="1"/>
              <a:t>redis</a:t>
            </a:r>
            <a:r>
              <a:rPr lang="en-US" altLang="zh-CN" dirty="0"/>
              <a:t>/bin"</a:t>
            </a:r>
            <a:endParaRPr lang="zh-CN" altLang="zh-CN" dirty="0"/>
          </a:p>
          <a:p>
            <a:endParaRPr lang="zh-CN" altLang="en-US" dirty="0"/>
          </a:p>
        </p:txBody>
      </p:sp>
      <p:sp>
        <p:nvSpPr>
          <p:cNvPr id="20" name="矩形 19"/>
          <p:cNvSpPr/>
          <p:nvPr>
            <p:custDataLst>
              <p:tags r:id="rId1"/>
            </p:custDataLst>
          </p:nvPr>
        </p:nvSpPr>
        <p:spPr>
          <a:xfrm>
            <a:off x="669925" y="78668"/>
            <a:ext cx="7026275" cy="521970"/>
          </a:xfrm>
          <a:prstGeom prst="rect">
            <a:avLst/>
          </a:prstGeom>
        </p:spPr>
        <p:txBody>
          <a:bodyPr wrap="square">
            <a:spAutoFit/>
          </a:bodyPr>
          <a:p>
            <a:r>
              <a:rPr lang="zh-CN" altLang="en-US" sz="2800" b="1" dirty="0">
                <a:solidFill>
                  <a:schemeClr val="bg1"/>
                </a:solidFill>
              </a:rPr>
              <a:t>配置</a:t>
            </a:r>
            <a:r>
              <a:rPr lang="en-US" altLang="zh-CN" sz="2800" b="1" dirty="0" smtClean="0">
                <a:solidFill>
                  <a:schemeClr val="bg1"/>
                </a:solidFill>
              </a:rPr>
              <a:t>RDB</a:t>
            </a:r>
            <a:endParaRPr lang="en-US" altLang="zh-CN" sz="2800" b="1"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RDB</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sp>
        <p:nvSpPr>
          <p:cNvPr id="15" name="ïśḷïḓe"/>
          <p:cNvSpPr/>
          <p:nvPr>
            <p:custDataLst>
              <p:tags r:id="rId4"/>
            </p:custDataLst>
          </p:nvPr>
        </p:nvSpPr>
        <p:spPr>
          <a:xfrm>
            <a:off x="1298961" y="260826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69925" y="1025311"/>
            <a:ext cx="8833507" cy="645160"/>
          </a:xfrm>
          <a:prstGeom prst="rect">
            <a:avLst/>
          </a:prstGeom>
          <a:noFill/>
        </p:spPr>
        <p:txBody>
          <a:bodyPr wrap="square" rtlCol="0">
            <a:spAutoFit/>
          </a:bodyPr>
          <a:lstStyle/>
          <a:p>
            <a:pPr>
              <a:lnSpc>
                <a:spcPct val="100000"/>
              </a:lnSpc>
            </a:pPr>
            <a:r>
              <a:rPr lang="en-US" altLang="zh-CN" dirty="0"/>
              <a:t>RDB</a:t>
            </a:r>
            <a:r>
              <a:rPr lang="zh-CN" altLang="zh-CN" dirty="0"/>
              <a:t>的保存点</a:t>
            </a:r>
            <a:endParaRPr lang="zh-CN" altLang="zh-CN" dirty="0"/>
          </a:p>
          <a:p>
            <a:endParaRPr lang="zh-CN" altLang="en-US" dirty="0"/>
          </a:p>
        </p:txBody>
      </p:sp>
      <p:sp>
        <p:nvSpPr>
          <p:cNvPr id="3" name="文本框 2"/>
          <p:cNvSpPr txBox="1"/>
          <p:nvPr/>
        </p:nvSpPr>
        <p:spPr>
          <a:xfrm>
            <a:off x="758825" y="1429385"/>
            <a:ext cx="11149965" cy="645160"/>
          </a:xfrm>
          <a:prstGeom prst="rect">
            <a:avLst/>
          </a:prstGeom>
          <a:noFill/>
        </p:spPr>
        <p:txBody>
          <a:bodyPr wrap="square" rtlCol="0">
            <a:spAutoFit/>
          </a:bodyPr>
          <a:lstStyle/>
          <a:p>
            <a:r>
              <a:rPr lang="en-US" altLang="zh-CN" dirty="0"/>
              <a:t>1</a:t>
            </a:r>
            <a:r>
              <a:rPr lang="zh-CN" altLang="zh-CN" dirty="0"/>
              <a:t>）配置保存点，可以使</a:t>
            </a:r>
            <a:r>
              <a:rPr lang="en-US" altLang="zh-CN" dirty="0" err="1"/>
              <a:t>Redis</a:t>
            </a:r>
            <a:r>
              <a:rPr lang="zh-CN" altLang="zh-CN" dirty="0"/>
              <a:t>在每</a:t>
            </a:r>
            <a:r>
              <a:rPr lang="en-US" altLang="zh-CN" dirty="0"/>
              <a:t>N</a:t>
            </a:r>
            <a:r>
              <a:rPr lang="zh-CN" altLang="zh-CN" dirty="0"/>
              <a:t>秒后，如果数据发生了</a:t>
            </a:r>
            <a:r>
              <a:rPr lang="en-US" altLang="zh-CN" dirty="0"/>
              <a:t>M</a:t>
            </a:r>
            <a:r>
              <a:rPr lang="zh-CN" altLang="zh-CN" dirty="0"/>
              <a:t>次改变就保存快照文件</a:t>
            </a:r>
            <a:r>
              <a:rPr lang="zh-CN" altLang="zh-CN" dirty="0" smtClean="0"/>
              <a:t>。</a:t>
            </a:r>
            <a:endParaRPr lang="en-US" altLang="zh-CN" dirty="0" smtClean="0"/>
          </a:p>
          <a:p>
            <a:r>
              <a:rPr lang="zh-CN" altLang="zh-CN" dirty="0" smtClean="0"/>
              <a:t>例如</a:t>
            </a:r>
            <a:r>
              <a:rPr lang="zh-CN" altLang="zh-CN" dirty="0"/>
              <a:t>下面这个保存点配置表示每</a:t>
            </a:r>
            <a:r>
              <a:rPr lang="en-US" altLang="zh-CN" dirty="0"/>
              <a:t>60</a:t>
            </a:r>
            <a:r>
              <a:rPr lang="zh-CN" altLang="zh-CN" dirty="0"/>
              <a:t>秒内，如果数据发生了</a:t>
            </a:r>
            <a:r>
              <a:rPr lang="en-US" altLang="zh-CN" dirty="0"/>
              <a:t>10000</a:t>
            </a:r>
            <a:r>
              <a:rPr lang="zh-CN" altLang="zh-CN" dirty="0"/>
              <a:t>次以上的变动，</a:t>
            </a:r>
            <a:r>
              <a:rPr lang="en-US" altLang="zh-CN" dirty="0" err="1"/>
              <a:t>Redis</a:t>
            </a:r>
            <a:r>
              <a:rPr lang="zh-CN" altLang="zh-CN" dirty="0"/>
              <a:t>就会自动保存快照文件。</a:t>
            </a:r>
            <a:endParaRPr lang="zh-CN" altLang="en-US" dirty="0"/>
          </a:p>
        </p:txBody>
      </p:sp>
      <p:pic>
        <p:nvPicPr>
          <p:cNvPr id="4" name="图片 3"/>
          <p:cNvPicPr>
            <a:picLocks noChangeAspect="1"/>
          </p:cNvPicPr>
          <p:nvPr/>
        </p:nvPicPr>
        <p:blipFill>
          <a:blip r:embed="rId6"/>
          <a:stretch>
            <a:fillRect/>
          </a:stretch>
        </p:blipFill>
        <p:spPr>
          <a:xfrm>
            <a:off x="1080135" y="2095500"/>
            <a:ext cx="1323975" cy="190500"/>
          </a:xfrm>
          <a:prstGeom prst="rect">
            <a:avLst/>
          </a:prstGeom>
        </p:spPr>
      </p:pic>
      <p:sp>
        <p:nvSpPr>
          <p:cNvPr id="100" name="文本框 99"/>
          <p:cNvSpPr txBox="1"/>
          <p:nvPr/>
        </p:nvSpPr>
        <p:spPr>
          <a:xfrm>
            <a:off x="1080135" y="2352040"/>
            <a:ext cx="4594860" cy="368300"/>
          </a:xfrm>
          <a:prstGeom prst="rect">
            <a:avLst/>
          </a:prstGeom>
          <a:noFill/>
        </p:spPr>
        <p:txBody>
          <a:bodyPr wrap="square" rtlCol="0">
            <a:spAutoFit/>
          </a:bodyPr>
          <a:lstStyle/>
          <a:p>
            <a:pPr>
              <a:buClrTx/>
              <a:buSzTx/>
              <a:buFontTx/>
            </a:pPr>
            <a:r>
              <a:rPr lang="en-US" altLang="zh-CN" dirty="0">
                <a:sym typeface="+mn-ea"/>
              </a:rPr>
              <a:t>保存点可以设置多个，设置保存点的格式为</a:t>
            </a:r>
            <a:endParaRPr lang="en-US" altLang="zh-CN" dirty="0">
              <a:sym typeface="+mn-ea"/>
            </a:endParaRPr>
          </a:p>
        </p:txBody>
      </p:sp>
      <p:pic>
        <p:nvPicPr>
          <p:cNvPr id="6" name="图片 5"/>
          <p:cNvPicPr>
            <a:picLocks noChangeAspect="1"/>
          </p:cNvPicPr>
          <p:nvPr/>
        </p:nvPicPr>
        <p:blipFill>
          <a:blip r:embed="rId7"/>
          <a:stretch>
            <a:fillRect/>
          </a:stretch>
        </p:blipFill>
        <p:spPr>
          <a:xfrm>
            <a:off x="1080135" y="2740660"/>
            <a:ext cx="2085975" cy="180975"/>
          </a:xfrm>
          <a:prstGeom prst="rect">
            <a:avLst/>
          </a:prstGeom>
        </p:spPr>
      </p:pic>
      <p:sp>
        <p:nvSpPr>
          <p:cNvPr id="7" name="文本框 6"/>
          <p:cNvSpPr txBox="1"/>
          <p:nvPr/>
        </p:nvSpPr>
        <p:spPr>
          <a:xfrm>
            <a:off x="1080135" y="2997835"/>
            <a:ext cx="9392920" cy="368300"/>
          </a:xfrm>
          <a:prstGeom prst="rect">
            <a:avLst/>
          </a:prstGeom>
          <a:noFill/>
        </p:spPr>
        <p:txBody>
          <a:bodyPr wrap="square" rtlCol="0">
            <a:spAutoFit/>
          </a:bodyPr>
          <a:lstStyle/>
          <a:p>
            <a:pPr lvl="0" algn="l">
              <a:buClrTx/>
              <a:buSzTx/>
              <a:buFontTx/>
            </a:pPr>
            <a:r>
              <a:rPr lang="en-US" altLang="zh-CN" dirty="0">
                <a:sym typeface="+mn-ea"/>
              </a:rPr>
              <a:t>Redis</a:t>
            </a:r>
            <a:r>
              <a:rPr lang="en-US" altLang="zh-CN" dirty="0">
                <a:sym typeface="+mn-ea"/>
              </a:rPr>
              <a:t>可以设置多个保存点，例如</a:t>
            </a:r>
            <a:r>
              <a:rPr lang="en-US" altLang="zh-CN" dirty="0">
                <a:sym typeface="+mn-ea"/>
              </a:rPr>
              <a:t>Redis</a:t>
            </a:r>
            <a:r>
              <a:rPr lang="en-US" altLang="zh-CN" dirty="0">
                <a:sym typeface="+mn-ea"/>
              </a:rPr>
              <a:t>的配置文件</a:t>
            </a:r>
            <a:r>
              <a:rPr lang="en-US" altLang="zh-CN" dirty="0">
                <a:sym typeface="+mn-ea"/>
              </a:rPr>
              <a:t>(</a:t>
            </a:r>
            <a:r>
              <a:rPr lang="en-US" altLang="zh-CN" dirty="0">
                <a:sym typeface="+mn-ea"/>
              </a:rPr>
              <a:t>redis.conf)</a:t>
            </a:r>
            <a:r>
              <a:rPr lang="en-US" altLang="zh-CN" dirty="0">
                <a:sym typeface="+mn-ea"/>
              </a:rPr>
              <a:t>就默认设置了三个保存点</a:t>
            </a:r>
            <a:endParaRPr lang="en-US" altLang="zh-CN" dirty="0">
              <a:sym typeface="+mn-ea"/>
            </a:endParaRPr>
          </a:p>
        </p:txBody>
      </p:sp>
      <p:pic>
        <p:nvPicPr>
          <p:cNvPr id="8" name="图片 7"/>
          <p:cNvPicPr>
            <a:picLocks noChangeAspect="1"/>
          </p:cNvPicPr>
          <p:nvPr/>
        </p:nvPicPr>
        <p:blipFill>
          <a:blip r:embed="rId8"/>
          <a:stretch>
            <a:fillRect/>
          </a:stretch>
        </p:blipFill>
        <p:spPr>
          <a:xfrm>
            <a:off x="1080135" y="3363595"/>
            <a:ext cx="4562475" cy="533400"/>
          </a:xfrm>
          <a:prstGeom prst="rect">
            <a:avLst/>
          </a:prstGeom>
        </p:spPr>
      </p:pic>
      <p:sp>
        <p:nvSpPr>
          <p:cNvPr id="9" name="文本框 8"/>
          <p:cNvSpPr txBox="1"/>
          <p:nvPr/>
        </p:nvSpPr>
        <p:spPr>
          <a:xfrm>
            <a:off x="826135" y="4097020"/>
            <a:ext cx="9900920" cy="645160"/>
          </a:xfrm>
          <a:prstGeom prst="rect">
            <a:avLst/>
          </a:prstGeom>
          <a:noFill/>
        </p:spPr>
        <p:txBody>
          <a:bodyPr wrap="square" rtlCol="0">
            <a:spAutoFit/>
          </a:bodyPr>
          <a:p>
            <a:pPr>
              <a:buClrTx/>
              <a:buSzTx/>
              <a:buFontTx/>
            </a:pPr>
            <a:r>
              <a:rPr lang="en-US" altLang="zh-CN" dirty="0">
                <a:sym typeface="+mn-ea"/>
              </a:rPr>
              <a:t>2</a:t>
            </a:r>
            <a:r>
              <a:rPr lang="en-US" altLang="zh-CN" dirty="0">
                <a:sym typeface="+mn-ea"/>
              </a:rPr>
              <a:t>）</a:t>
            </a:r>
            <a:r>
              <a:rPr lang="en-US" altLang="zh-CN" dirty="0">
                <a:sym typeface="+mn-ea"/>
              </a:rPr>
              <a:t>禁用快照保存</a:t>
            </a:r>
            <a:r>
              <a:rPr lang="en-US" altLang="zh-CN" dirty="0">
                <a:sym typeface="+mn-ea"/>
              </a:rPr>
              <a:t>，如果想禁用快照保存的功能，可以通过注释掉所有</a:t>
            </a:r>
            <a:r>
              <a:rPr lang="en-US" altLang="zh-CN" dirty="0">
                <a:sym typeface="+mn-ea"/>
              </a:rPr>
              <a:t>"save"</a:t>
            </a:r>
            <a:r>
              <a:rPr lang="en-US" altLang="zh-CN" dirty="0">
                <a:sym typeface="+mn-ea"/>
              </a:rPr>
              <a:t>配置，或者在最后一条</a:t>
            </a:r>
            <a:r>
              <a:rPr lang="en-US" altLang="zh-CN" dirty="0">
                <a:sym typeface="+mn-ea"/>
              </a:rPr>
              <a:t>"save"</a:t>
            </a:r>
            <a:r>
              <a:rPr lang="en-US" altLang="zh-CN" dirty="0">
                <a:sym typeface="+mn-ea"/>
              </a:rPr>
              <a:t>配置后添加如下的配置。</a:t>
            </a:r>
            <a:endParaRPr lang="en-US" altLang="zh-CN" dirty="0">
              <a:sym typeface="+mn-ea"/>
            </a:endParaRPr>
          </a:p>
        </p:txBody>
      </p:sp>
      <p:pic>
        <p:nvPicPr>
          <p:cNvPr id="10" name="图片 9"/>
          <p:cNvPicPr>
            <a:picLocks noChangeAspect="1"/>
          </p:cNvPicPr>
          <p:nvPr/>
        </p:nvPicPr>
        <p:blipFill>
          <a:blip r:embed="rId9"/>
          <a:stretch>
            <a:fillRect/>
          </a:stretch>
        </p:blipFill>
        <p:spPr>
          <a:xfrm>
            <a:off x="1080135" y="4875530"/>
            <a:ext cx="1095375" cy="200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RDB</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sp>
        <p:nvSpPr>
          <p:cNvPr id="15" name="ïśḷïḓe"/>
          <p:cNvSpPr/>
          <p:nvPr>
            <p:custDataLst>
              <p:tags r:id="rId4"/>
            </p:custDataLst>
          </p:nvPr>
        </p:nvSpPr>
        <p:spPr>
          <a:xfrm>
            <a:off x="1307851" y="174847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69925" y="1103416"/>
            <a:ext cx="8833507" cy="645160"/>
          </a:xfrm>
          <a:prstGeom prst="rect">
            <a:avLst/>
          </a:prstGeom>
          <a:noFill/>
        </p:spPr>
        <p:txBody>
          <a:bodyPr wrap="square" rtlCol="0">
            <a:spAutoFit/>
          </a:bodyPr>
          <a:lstStyle/>
          <a:p>
            <a:pPr>
              <a:lnSpc>
                <a:spcPct val="100000"/>
              </a:lnSpc>
            </a:pPr>
            <a:r>
              <a:rPr lang="en-US" altLang="zh-CN" dirty="0"/>
              <a:t>RDB</a:t>
            </a:r>
            <a:r>
              <a:rPr lang="zh-CN" altLang="zh-CN" dirty="0"/>
              <a:t>的保存点</a:t>
            </a:r>
            <a:endParaRPr lang="zh-CN" altLang="zh-CN" dirty="0"/>
          </a:p>
          <a:p>
            <a:endParaRPr lang="zh-CN" altLang="en-US" dirty="0"/>
          </a:p>
        </p:txBody>
      </p:sp>
      <p:sp>
        <p:nvSpPr>
          <p:cNvPr id="11" name="文本框 10"/>
          <p:cNvSpPr txBox="1"/>
          <p:nvPr/>
        </p:nvSpPr>
        <p:spPr>
          <a:xfrm>
            <a:off x="836295" y="1462405"/>
            <a:ext cx="9900920" cy="922020"/>
          </a:xfrm>
          <a:prstGeom prst="rect">
            <a:avLst/>
          </a:prstGeom>
          <a:noFill/>
        </p:spPr>
        <p:txBody>
          <a:bodyPr wrap="square" rtlCol="0">
            <a:spAutoFit/>
          </a:bodyPr>
          <a:lstStyle/>
          <a:p>
            <a:pPr>
              <a:buClrTx/>
              <a:buSzTx/>
              <a:buFontTx/>
            </a:pPr>
            <a:r>
              <a:rPr lang="en-US" altLang="zh-CN" dirty="0">
                <a:sym typeface="+mn-ea"/>
              </a:rPr>
              <a:t>3</a:t>
            </a:r>
            <a:r>
              <a:rPr lang="en-US" altLang="zh-CN" dirty="0">
                <a:sym typeface="+mn-ea"/>
              </a:rPr>
              <a:t>）</a:t>
            </a:r>
            <a:r>
              <a:rPr lang="en-US" altLang="zh-CN" dirty="0">
                <a:sym typeface="+mn-ea"/>
              </a:rPr>
              <a:t>错误处理</a:t>
            </a:r>
            <a:r>
              <a:rPr lang="en-US" altLang="zh-CN" dirty="0">
                <a:sym typeface="+mn-ea"/>
              </a:rPr>
              <a:t>后台存储发生错误时禁止写入，默认为</a:t>
            </a:r>
            <a:r>
              <a:rPr lang="en-US" altLang="zh-CN" dirty="0">
                <a:sym typeface="+mn-ea"/>
              </a:rPr>
              <a:t>yes</a:t>
            </a:r>
            <a:r>
              <a:rPr lang="en-US" altLang="zh-CN" dirty="0">
                <a:sym typeface="+mn-ea"/>
              </a:rPr>
              <a:t>。默认情况下，如果</a:t>
            </a:r>
            <a:r>
              <a:rPr lang="en-US" altLang="zh-CN" dirty="0">
                <a:sym typeface="+mn-ea"/>
              </a:rPr>
              <a:t>Redis</a:t>
            </a:r>
            <a:r>
              <a:rPr lang="en-US" altLang="zh-CN" dirty="0">
                <a:sym typeface="+mn-ea"/>
              </a:rPr>
              <a:t>在后台生成快照时候失败，那么就会停止接收数据，目的是让用户能知道数据没有持久化成功。</a:t>
            </a:r>
            <a:endParaRPr lang="en-US" altLang="zh-CN" dirty="0">
              <a:sym typeface="+mn-ea"/>
            </a:endParaRPr>
          </a:p>
        </p:txBody>
      </p:sp>
      <p:pic>
        <p:nvPicPr>
          <p:cNvPr id="12" name="图片 11"/>
          <p:cNvPicPr>
            <a:picLocks noChangeAspect="1"/>
          </p:cNvPicPr>
          <p:nvPr/>
        </p:nvPicPr>
        <p:blipFill>
          <a:blip r:embed="rId6"/>
          <a:stretch>
            <a:fillRect/>
          </a:stretch>
        </p:blipFill>
        <p:spPr>
          <a:xfrm>
            <a:off x="1274445" y="2384425"/>
            <a:ext cx="2619375" cy="200025"/>
          </a:xfrm>
          <a:prstGeom prst="rect">
            <a:avLst/>
          </a:prstGeom>
        </p:spPr>
      </p:pic>
      <p:sp>
        <p:nvSpPr>
          <p:cNvPr id="13" name="文本框 12"/>
          <p:cNvSpPr txBox="1"/>
          <p:nvPr/>
        </p:nvSpPr>
        <p:spPr>
          <a:xfrm>
            <a:off x="836295" y="2670175"/>
            <a:ext cx="9601200" cy="1198880"/>
          </a:xfrm>
          <a:prstGeom prst="rect">
            <a:avLst/>
          </a:prstGeom>
          <a:noFill/>
        </p:spPr>
        <p:txBody>
          <a:bodyPr wrap="square" rtlCol="0">
            <a:spAutoFit/>
          </a:bodyPr>
          <a:lstStyle/>
          <a:p>
            <a:pPr>
              <a:buClrTx/>
              <a:buSzTx/>
              <a:buFontTx/>
            </a:pPr>
            <a:r>
              <a:rPr lang="en-US" altLang="zh-CN" dirty="0">
                <a:sym typeface="+mn-ea"/>
              </a:rPr>
              <a:t>4</a:t>
            </a:r>
            <a:r>
              <a:rPr lang="en-US" altLang="zh-CN" dirty="0">
                <a:sym typeface="+mn-ea"/>
              </a:rPr>
              <a:t>）</a:t>
            </a:r>
            <a:r>
              <a:rPr lang="en-US" altLang="zh-CN" dirty="0">
                <a:sym typeface="+mn-ea"/>
              </a:rPr>
              <a:t>数据压缩</a:t>
            </a:r>
            <a:r>
              <a:rPr lang="en-US" altLang="zh-CN" dirty="0">
                <a:sym typeface="+mn-ea"/>
              </a:rPr>
              <a:t>启动</a:t>
            </a:r>
            <a:r>
              <a:rPr lang="en-US" altLang="zh-CN" dirty="0">
                <a:sym typeface="+mn-ea"/>
              </a:rPr>
              <a:t>rdb</a:t>
            </a:r>
            <a:r>
              <a:rPr lang="en-US" altLang="zh-CN" dirty="0">
                <a:sym typeface="+mn-ea"/>
              </a:rPr>
              <a:t>文件压缩，耗费</a:t>
            </a:r>
            <a:r>
              <a:rPr lang="en-US" altLang="zh-CN" dirty="0">
                <a:sym typeface="+mn-ea"/>
              </a:rPr>
              <a:t>CPU</a:t>
            </a:r>
            <a:r>
              <a:rPr lang="en-US" altLang="zh-CN" dirty="0">
                <a:sym typeface="+mn-ea"/>
              </a:rPr>
              <a:t>资源，默认为</a:t>
            </a:r>
            <a:r>
              <a:rPr lang="en-US" altLang="zh-CN" dirty="0">
                <a:sym typeface="+mn-ea"/>
              </a:rPr>
              <a:t>yes</a:t>
            </a:r>
            <a:r>
              <a:rPr lang="en-US" altLang="zh-CN" dirty="0">
                <a:sym typeface="+mn-ea"/>
              </a:rPr>
              <a:t>。</a:t>
            </a:r>
            <a:r>
              <a:rPr lang="en-US" altLang="zh-CN" dirty="0">
                <a:sym typeface="+mn-ea"/>
              </a:rPr>
              <a:t>对</a:t>
            </a:r>
            <a:r>
              <a:rPr lang="en-US" altLang="zh-CN" dirty="0">
                <a:sym typeface="+mn-ea"/>
              </a:rPr>
              <a:t>rdb</a:t>
            </a:r>
            <a:r>
              <a:rPr lang="en-US" altLang="zh-CN" dirty="0">
                <a:sym typeface="+mn-ea"/>
              </a:rPr>
              <a:t>数据进行校验，耗费</a:t>
            </a:r>
            <a:r>
              <a:rPr lang="en-US" altLang="zh-CN" dirty="0">
                <a:sym typeface="+mn-ea"/>
              </a:rPr>
              <a:t>CPU</a:t>
            </a:r>
            <a:r>
              <a:rPr lang="en-US" altLang="zh-CN" dirty="0">
                <a:sym typeface="+mn-ea"/>
              </a:rPr>
              <a:t>资源，默认为</a:t>
            </a:r>
            <a:r>
              <a:rPr lang="en-US" altLang="zh-CN" dirty="0">
                <a:sym typeface="+mn-ea"/>
              </a:rPr>
              <a:t>yes</a:t>
            </a:r>
            <a:r>
              <a:rPr lang="en-US" altLang="zh-CN" dirty="0">
                <a:sym typeface="+mn-ea"/>
              </a:rPr>
              <a:t>。默认</a:t>
            </a:r>
            <a:r>
              <a:rPr lang="en-US" altLang="zh-CN" dirty="0">
                <a:sym typeface="+mn-ea"/>
              </a:rPr>
              <a:t>Redis</a:t>
            </a:r>
            <a:r>
              <a:rPr lang="en-US" altLang="zh-CN" dirty="0">
                <a:sym typeface="+mn-ea"/>
              </a:rPr>
              <a:t>会采用</a:t>
            </a:r>
            <a:r>
              <a:rPr lang="en-US" altLang="zh-CN" dirty="0">
                <a:sym typeface="+mn-ea"/>
              </a:rPr>
              <a:t>LZF</a:t>
            </a:r>
            <a:r>
              <a:rPr lang="en-US" altLang="zh-CN" dirty="0">
                <a:sym typeface="+mn-ea"/>
              </a:rPr>
              <a:t>对数据进行压缩。如果想节省点</a:t>
            </a:r>
            <a:r>
              <a:rPr lang="en-US" altLang="zh-CN" dirty="0">
                <a:sym typeface="+mn-ea"/>
              </a:rPr>
              <a:t>CPU</a:t>
            </a:r>
            <a:r>
              <a:rPr lang="en-US" altLang="zh-CN" dirty="0">
                <a:sym typeface="+mn-ea"/>
              </a:rPr>
              <a:t>的性能，可以禁用压缩功能，但是数据集就会比没压缩的时候要大。</a:t>
            </a:r>
            <a:endParaRPr lang="en-US" altLang="zh-CN" dirty="0">
              <a:sym typeface="+mn-ea"/>
            </a:endParaRPr>
          </a:p>
        </p:txBody>
      </p:sp>
      <p:pic>
        <p:nvPicPr>
          <p:cNvPr id="16" name="图片 15"/>
          <p:cNvPicPr>
            <a:picLocks noChangeAspect="1"/>
          </p:cNvPicPr>
          <p:nvPr/>
        </p:nvPicPr>
        <p:blipFill>
          <a:blip r:embed="rId7"/>
          <a:stretch>
            <a:fillRect/>
          </a:stretch>
        </p:blipFill>
        <p:spPr>
          <a:xfrm>
            <a:off x="1274445" y="3866515"/>
            <a:ext cx="1666875" cy="171450"/>
          </a:xfrm>
          <a:prstGeom prst="rect">
            <a:avLst/>
          </a:prstGeom>
        </p:spPr>
      </p:pic>
      <p:sp>
        <p:nvSpPr>
          <p:cNvPr id="17" name="文本框 16"/>
          <p:cNvSpPr txBox="1"/>
          <p:nvPr/>
        </p:nvSpPr>
        <p:spPr>
          <a:xfrm>
            <a:off x="836295" y="4154805"/>
            <a:ext cx="6022975" cy="645160"/>
          </a:xfrm>
          <a:prstGeom prst="rect">
            <a:avLst/>
          </a:prstGeom>
          <a:noFill/>
        </p:spPr>
        <p:txBody>
          <a:bodyPr wrap="square" rtlCol="0">
            <a:spAutoFit/>
          </a:bodyPr>
          <a:lstStyle/>
          <a:p>
            <a:pPr lvl="0" algn="l">
              <a:buClrTx/>
              <a:buSzTx/>
              <a:buFontTx/>
            </a:pPr>
            <a:r>
              <a:rPr lang="en-US" altLang="zh-CN" dirty="0">
                <a:sym typeface="+mn-ea"/>
              </a:rPr>
              <a:t>5</a:t>
            </a:r>
            <a:r>
              <a:rPr lang="en-US" altLang="zh-CN" dirty="0">
                <a:sym typeface="+mn-ea"/>
              </a:rPr>
              <a:t>）</a:t>
            </a:r>
            <a:r>
              <a:rPr lang="en-US" altLang="zh-CN" dirty="0">
                <a:sym typeface="+mn-ea"/>
              </a:rPr>
              <a:t>数据校验</a:t>
            </a:r>
            <a:r>
              <a:rPr lang="en-US" altLang="zh-CN" dirty="0">
                <a:sym typeface="+mn-ea"/>
              </a:rPr>
              <a:t>对</a:t>
            </a:r>
            <a:r>
              <a:rPr lang="en-US" altLang="zh-CN" dirty="0">
                <a:sym typeface="+mn-ea"/>
              </a:rPr>
              <a:t>rdb</a:t>
            </a:r>
            <a:r>
              <a:rPr lang="en-US" altLang="zh-CN" dirty="0">
                <a:sym typeface="+mn-ea"/>
              </a:rPr>
              <a:t>数据进行校验，</a:t>
            </a:r>
            <a:r>
              <a:rPr lang="en-US" altLang="zh-CN" dirty="0">
                <a:sym typeface="+mn-ea"/>
              </a:rPr>
              <a:t>会</a:t>
            </a:r>
            <a:r>
              <a:rPr lang="en-US" altLang="zh-CN" dirty="0">
                <a:sym typeface="+mn-ea"/>
              </a:rPr>
              <a:t>耗费</a:t>
            </a:r>
            <a:r>
              <a:rPr lang="en-US" altLang="zh-CN" dirty="0">
                <a:sym typeface="+mn-ea"/>
              </a:rPr>
              <a:t>CPU</a:t>
            </a:r>
            <a:r>
              <a:rPr lang="en-US" altLang="zh-CN" dirty="0">
                <a:sym typeface="+mn-ea"/>
              </a:rPr>
              <a:t>资源，默认为</a:t>
            </a:r>
            <a:r>
              <a:rPr lang="en-US" altLang="zh-CN" dirty="0">
                <a:sym typeface="+mn-ea"/>
              </a:rPr>
              <a:t>yes</a:t>
            </a:r>
            <a:r>
              <a:rPr lang="en-US" altLang="zh-CN" dirty="0">
                <a:sym typeface="+mn-ea"/>
              </a:rPr>
              <a:t>。</a:t>
            </a:r>
            <a:endParaRPr lang="en-US" altLang="zh-CN" dirty="0">
              <a:sym typeface="+mn-ea"/>
            </a:endParaRPr>
          </a:p>
        </p:txBody>
      </p:sp>
      <p:pic>
        <p:nvPicPr>
          <p:cNvPr id="18" name="图片 17"/>
          <p:cNvPicPr>
            <a:picLocks noChangeAspect="1"/>
          </p:cNvPicPr>
          <p:nvPr/>
        </p:nvPicPr>
        <p:blipFill>
          <a:blip r:embed="rId8"/>
          <a:stretch>
            <a:fillRect/>
          </a:stretch>
        </p:blipFill>
        <p:spPr>
          <a:xfrm>
            <a:off x="1274445" y="4899025"/>
            <a:ext cx="1571625" cy="190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RDB</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sp>
        <p:nvSpPr>
          <p:cNvPr id="15" name="ïśḷïḓe"/>
          <p:cNvSpPr/>
          <p:nvPr>
            <p:custDataLst>
              <p:tags r:id="rId4"/>
            </p:custDataLst>
          </p:nvPr>
        </p:nvSpPr>
        <p:spPr>
          <a:xfrm>
            <a:off x="1307851" y="174847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69925" y="1103630"/>
            <a:ext cx="1732915" cy="645160"/>
          </a:xfrm>
          <a:prstGeom prst="rect">
            <a:avLst/>
          </a:prstGeom>
          <a:noFill/>
        </p:spPr>
        <p:txBody>
          <a:bodyPr wrap="square" rtlCol="0">
            <a:spAutoFit/>
          </a:bodyPr>
          <a:lstStyle/>
          <a:p>
            <a:pPr>
              <a:lnSpc>
                <a:spcPct val="100000"/>
              </a:lnSpc>
            </a:pPr>
            <a:r>
              <a:rPr lang="en-US" altLang="zh-CN" dirty="0"/>
              <a:t>RDB</a:t>
            </a:r>
            <a:r>
              <a:rPr lang="zh-CN" altLang="zh-CN" dirty="0"/>
              <a:t>的保存点</a:t>
            </a:r>
            <a:endParaRPr lang="zh-CN" altLang="zh-CN" dirty="0"/>
          </a:p>
          <a:p>
            <a:endParaRPr lang="zh-CN" altLang="en-US" dirty="0"/>
          </a:p>
        </p:txBody>
      </p:sp>
      <p:sp>
        <p:nvSpPr>
          <p:cNvPr id="100" name="文本框 99"/>
          <p:cNvSpPr txBox="1"/>
          <p:nvPr/>
        </p:nvSpPr>
        <p:spPr>
          <a:xfrm>
            <a:off x="884555" y="1462405"/>
            <a:ext cx="10395585" cy="2030095"/>
          </a:xfrm>
          <a:prstGeom prst="rect">
            <a:avLst/>
          </a:prstGeom>
          <a:noFill/>
        </p:spPr>
        <p:txBody>
          <a:bodyPr wrap="square" rtlCol="0">
            <a:spAutoFit/>
          </a:bodyPr>
          <a:lstStyle/>
          <a:p>
            <a:pPr>
              <a:buClrTx/>
              <a:buSzTx/>
              <a:buFontTx/>
            </a:pPr>
            <a:r>
              <a:rPr lang="en-US" altLang="zh-CN" dirty="0">
                <a:sym typeface="+mn-ea"/>
              </a:rPr>
              <a:t>6</a:t>
            </a:r>
            <a:r>
              <a:rPr lang="en-US" altLang="zh-CN" dirty="0">
                <a:sym typeface="+mn-ea"/>
              </a:rPr>
              <a:t>）</a:t>
            </a:r>
            <a:r>
              <a:rPr lang="en-US" altLang="zh-CN" dirty="0">
                <a:sym typeface="+mn-ea"/>
              </a:rPr>
              <a:t>手动生成快照</a:t>
            </a:r>
            <a:r>
              <a:rPr lang="en-US" altLang="zh-CN" dirty="0">
                <a:sym typeface="+mn-ea"/>
              </a:rPr>
              <a:t>Redis</a:t>
            </a:r>
            <a:r>
              <a:rPr lang="en-US" altLang="zh-CN" dirty="0">
                <a:sym typeface="+mn-ea"/>
              </a:rPr>
              <a:t>提供了</a:t>
            </a:r>
            <a:r>
              <a:rPr lang="en-US" altLang="zh-CN" dirty="0">
                <a:sym typeface="+mn-ea"/>
              </a:rPr>
              <a:t>SAVE</a:t>
            </a:r>
            <a:r>
              <a:rPr lang="en-US" altLang="zh-CN" dirty="0">
                <a:sym typeface="+mn-ea"/>
              </a:rPr>
              <a:t>命令和</a:t>
            </a:r>
            <a:r>
              <a:rPr lang="en-US" altLang="zh-CN" dirty="0">
                <a:sym typeface="+mn-ea"/>
              </a:rPr>
              <a:t>BGSAVE</a:t>
            </a:r>
            <a:r>
              <a:rPr lang="en-US" altLang="zh-CN" dirty="0">
                <a:sym typeface="+mn-ea"/>
              </a:rPr>
              <a:t>命令用于手动生成快照。</a:t>
            </a:r>
            <a:r>
              <a:rPr lang="en-US" altLang="zh-CN" dirty="0">
                <a:sym typeface="+mn-ea"/>
              </a:rPr>
              <a:t></a:t>
            </a:r>
            <a:r>
              <a:rPr lang="en-US" altLang="zh-CN" dirty="0">
                <a:sym typeface="+mn-ea"/>
              </a:rPr>
              <a:t>  </a:t>
            </a:r>
            <a:r>
              <a:rPr lang="en-US" altLang="zh-CN" dirty="0">
                <a:sym typeface="+mn-ea"/>
              </a:rPr>
              <a:t>1</a:t>
            </a:r>
            <a:r>
              <a:rPr lang="en-US" altLang="zh-CN" dirty="0">
                <a:sym typeface="+mn-ea"/>
              </a:rPr>
              <a:t>）</a:t>
            </a:r>
            <a:r>
              <a:rPr lang="en-US" altLang="zh-CN" dirty="0">
                <a:sym typeface="+mn-ea"/>
              </a:rPr>
              <a:t>SAVE</a:t>
            </a:r>
            <a:r>
              <a:rPr lang="en-US" altLang="zh-CN" dirty="0">
                <a:sym typeface="+mn-ea"/>
              </a:rPr>
              <a:t>        </a:t>
            </a:r>
            <a:r>
              <a:rPr lang="en-US" altLang="zh-CN" dirty="0">
                <a:sym typeface="+mn-ea"/>
              </a:rPr>
              <a:t>SAVE</a:t>
            </a:r>
            <a:r>
              <a:rPr lang="en-US" altLang="zh-CN" dirty="0">
                <a:sym typeface="+mn-ea"/>
              </a:rPr>
              <a:t>命令会使用同步的方式生成</a:t>
            </a:r>
            <a:r>
              <a:rPr lang="en-US" altLang="zh-CN" dirty="0">
                <a:sym typeface="+mn-ea"/>
              </a:rPr>
              <a:t>RDB</a:t>
            </a:r>
            <a:r>
              <a:rPr lang="en-US" altLang="zh-CN" dirty="0">
                <a:sym typeface="+mn-ea"/>
              </a:rPr>
              <a:t>快照文件，将当前</a:t>
            </a:r>
            <a:r>
              <a:rPr lang="en-US" altLang="zh-CN" dirty="0">
                <a:sym typeface="+mn-ea"/>
              </a:rPr>
              <a:t>Redis</a:t>
            </a:r>
            <a:r>
              <a:rPr lang="en-US" altLang="zh-CN" dirty="0">
                <a:sym typeface="+mn-ea"/>
              </a:rPr>
              <a:t>实例的所有数据快照</a:t>
            </a:r>
            <a:r>
              <a:rPr lang="en-US" altLang="zh-CN" dirty="0">
                <a:sym typeface="+mn-ea"/>
              </a:rPr>
              <a:t>(</a:t>
            </a:r>
            <a:r>
              <a:rPr lang="en-US" altLang="zh-CN" dirty="0">
                <a:sym typeface="+mn-ea"/>
              </a:rPr>
              <a:t>snap shot)</a:t>
            </a:r>
            <a:r>
              <a:rPr lang="en-US" altLang="zh-CN" dirty="0">
                <a:sym typeface="+mn-ea"/>
              </a:rPr>
              <a:t>以</a:t>
            </a:r>
            <a:r>
              <a:rPr lang="en-US" altLang="zh-CN" dirty="0">
                <a:sym typeface="+mn-ea"/>
              </a:rPr>
              <a:t>RDB</a:t>
            </a:r>
            <a:r>
              <a:rPr lang="en-US" altLang="zh-CN" dirty="0">
                <a:sym typeface="+mn-ea"/>
              </a:rPr>
              <a:t>文件的形式保存到硬盘，默认情况下会把</a:t>
            </a:r>
            <a:r>
              <a:rPr lang="en-US" altLang="zh-CN" dirty="0">
                <a:sym typeface="+mn-ea"/>
              </a:rPr>
              <a:t>Redis</a:t>
            </a:r>
            <a:r>
              <a:rPr lang="en-US" altLang="zh-CN" dirty="0">
                <a:sym typeface="+mn-ea"/>
              </a:rPr>
              <a:t>数据持久化到</a:t>
            </a:r>
            <a:r>
              <a:rPr lang="en-US" altLang="zh-CN" dirty="0">
                <a:sym typeface="+mn-ea"/>
              </a:rPr>
              <a:t>d</a:t>
            </a:r>
            <a:r>
              <a:rPr lang="en-US" altLang="zh-CN" dirty="0">
                <a:sym typeface="+mn-ea"/>
              </a:rPr>
              <a:t>ump.rdb</a:t>
            </a:r>
            <a:r>
              <a:rPr lang="en-US" altLang="zh-CN" dirty="0">
                <a:sym typeface="+mn-ea"/>
              </a:rPr>
              <a:t>文件中，并且在</a:t>
            </a:r>
            <a:r>
              <a:rPr lang="en-US" altLang="zh-CN" dirty="0">
                <a:sym typeface="+mn-ea"/>
              </a:rPr>
              <a:t>Redis</a:t>
            </a:r>
            <a:r>
              <a:rPr lang="en-US" altLang="zh-CN" dirty="0">
                <a:sym typeface="+mn-ea"/>
              </a:rPr>
              <a:t>重启后自动读取</a:t>
            </a:r>
            <a:r>
              <a:rPr lang="en-US" altLang="zh-CN" dirty="0">
                <a:sym typeface="+mn-ea"/>
              </a:rPr>
              <a:t>dump</a:t>
            </a:r>
            <a:r>
              <a:rPr lang="en-US" altLang="zh-CN" dirty="0">
                <a:sym typeface="+mn-ea"/>
              </a:rPr>
              <a:t>.rdb</a:t>
            </a:r>
            <a:r>
              <a:rPr lang="en-US" altLang="zh-CN" dirty="0">
                <a:sym typeface="+mn-ea"/>
              </a:rPr>
              <a:t>文件。</a:t>
            </a:r>
            <a:r>
              <a:rPr lang="en-US" altLang="zh-CN" dirty="0">
                <a:sym typeface="+mn-ea"/>
              </a:rPr>
              <a:t>SAVE</a:t>
            </a:r>
            <a:r>
              <a:rPr lang="en-US" altLang="zh-CN" dirty="0">
                <a:sym typeface="+mn-ea"/>
              </a:rPr>
              <a:t>操作在</a:t>
            </a:r>
            <a:r>
              <a:rPr lang="en-US" altLang="zh-CN" dirty="0">
                <a:sym typeface="+mn-ea"/>
              </a:rPr>
              <a:t>Redis</a:t>
            </a:r>
            <a:r>
              <a:rPr lang="en-US" altLang="zh-CN" dirty="0">
                <a:sym typeface="+mn-ea"/>
              </a:rPr>
              <a:t>主线程中工作，会阻塞其他请求操作，在实际的生产环境中应该避免使用。</a:t>
            </a:r>
            <a:endParaRPr lang="en-US" altLang="zh-CN" dirty="0">
              <a:sym typeface="+mn-ea"/>
            </a:endParaRPr>
          </a:p>
        </p:txBody>
      </p:sp>
      <p:sp>
        <p:nvSpPr>
          <p:cNvPr id="3" name="文本框 2"/>
          <p:cNvSpPr txBox="1"/>
          <p:nvPr/>
        </p:nvSpPr>
        <p:spPr>
          <a:xfrm>
            <a:off x="986790" y="4121785"/>
            <a:ext cx="10293350" cy="922020"/>
          </a:xfrm>
          <a:prstGeom prst="rect">
            <a:avLst/>
          </a:prstGeom>
          <a:noFill/>
        </p:spPr>
        <p:txBody>
          <a:bodyPr wrap="square" rtlCol="0">
            <a:spAutoFit/>
          </a:bodyPr>
          <a:lstStyle/>
          <a:p>
            <a:pPr lvl="0" algn="l">
              <a:buClrTx/>
              <a:buSzTx/>
              <a:buFontTx/>
            </a:pPr>
            <a:r>
              <a:rPr lang="en-US" altLang="zh-CN" dirty="0">
                <a:sym typeface="+mn-ea"/>
              </a:rPr>
              <a:t>2</a:t>
            </a:r>
            <a:r>
              <a:rPr lang="en-US" altLang="zh-CN" dirty="0">
                <a:sym typeface="+mn-ea"/>
              </a:rPr>
              <a:t>）</a:t>
            </a:r>
            <a:r>
              <a:rPr lang="en-US" altLang="zh-CN" dirty="0">
                <a:sym typeface="+mn-ea"/>
              </a:rPr>
              <a:t>BGSAVE</a:t>
            </a:r>
            <a:r>
              <a:rPr lang="en-US" altLang="zh-CN" dirty="0">
                <a:sym typeface="+mn-ea"/>
              </a:rPr>
              <a:t>BGSAVE</a:t>
            </a:r>
            <a:r>
              <a:rPr lang="en-US" altLang="zh-CN" dirty="0">
                <a:sym typeface="+mn-ea"/>
              </a:rPr>
              <a:t>命令使用异步的方式保存当前</a:t>
            </a:r>
            <a:r>
              <a:rPr lang="en-US" altLang="zh-CN" dirty="0">
                <a:sym typeface="+mn-ea"/>
              </a:rPr>
              <a:t>Redis</a:t>
            </a:r>
            <a:r>
              <a:rPr lang="en-US" altLang="zh-CN" dirty="0">
                <a:sym typeface="+mn-ea"/>
              </a:rPr>
              <a:t>实例的所有数据到</a:t>
            </a:r>
            <a:r>
              <a:rPr lang="en-US" altLang="zh-CN" dirty="0">
                <a:sym typeface="+mn-ea"/>
              </a:rPr>
              <a:t>RDB</a:t>
            </a:r>
            <a:r>
              <a:rPr lang="en-US" altLang="zh-CN" dirty="0">
                <a:sym typeface="+mn-ea"/>
              </a:rPr>
              <a:t>文件，调用</a:t>
            </a:r>
            <a:r>
              <a:rPr lang="en-US" altLang="zh-CN" dirty="0">
                <a:sym typeface="+mn-ea"/>
              </a:rPr>
              <a:t>BGSAVE</a:t>
            </a:r>
            <a:r>
              <a:rPr lang="en-US" altLang="zh-CN" dirty="0">
                <a:sym typeface="+mn-ea"/>
              </a:rPr>
              <a:t>命令后，</a:t>
            </a:r>
            <a:r>
              <a:rPr lang="en-US" altLang="zh-CN" dirty="0">
                <a:sym typeface="+mn-ea"/>
              </a:rPr>
              <a:t>Redis</a:t>
            </a:r>
            <a:r>
              <a:rPr lang="en-US" altLang="zh-CN" dirty="0">
                <a:sym typeface="+mn-ea"/>
              </a:rPr>
              <a:t>会产生一个子进程进行处理并立刻恢复对客户端的服务。</a:t>
            </a:r>
            <a:endParaRPr lang="en-US" altLang="zh-CN" dirty="0">
              <a:sym typeface="+mn-ea"/>
            </a:endParaRPr>
          </a:p>
        </p:txBody>
      </p:sp>
      <p:pic>
        <p:nvPicPr>
          <p:cNvPr id="4" name="图片 3"/>
          <p:cNvPicPr>
            <a:picLocks noChangeAspect="1"/>
          </p:cNvPicPr>
          <p:nvPr/>
        </p:nvPicPr>
        <p:blipFill>
          <a:blip r:embed="rId6"/>
          <a:stretch>
            <a:fillRect/>
          </a:stretch>
        </p:blipFill>
        <p:spPr>
          <a:xfrm>
            <a:off x="1308100" y="3492500"/>
            <a:ext cx="1885950" cy="361950"/>
          </a:xfrm>
          <a:prstGeom prst="rect">
            <a:avLst/>
          </a:prstGeom>
        </p:spPr>
      </p:pic>
      <p:pic>
        <p:nvPicPr>
          <p:cNvPr id="6" name="图片 5"/>
          <p:cNvPicPr>
            <a:picLocks noChangeAspect="1"/>
          </p:cNvPicPr>
          <p:nvPr/>
        </p:nvPicPr>
        <p:blipFill>
          <a:blip r:embed="rId7"/>
          <a:stretch>
            <a:fillRect/>
          </a:stretch>
        </p:blipFill>
        <p:spPr>
          <a:xfrm>
            <a:off x="1308100" y="5048250"/>
            <a:ext cx="2133600" cy="5429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AOF</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sp>
        <p:nvSpPr>
          <p:cNvPr id="15" name="ïśḷïḓe"/>
          <p:cNvSpPr/>
          <p:nvPr>
            <p:custDataLst>
              <p:tags r:id="rId4"/>
            </p:custDataLst>
          </p:nvPr>
        </p:nvSpPr>
        <p:spPr>
          <a:xfrm>
            <a:off x="1307851" y="174847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9925" y="970280"/>
            <a:ext cx="7564755" cy="645160"/>
          </a:xfrm>
          <a:prstGeom prst="rect">
            <a:avLst/>
          </a:prstGeom>
          <a:noFill/>
        </p:spPr>
        <p:txBody>
          <a:bodyPr wrap="square" rtlCol="0">
            <a:spAutoFit/>
          </a:bodyPr>
          <a:lstStyle/>
          <a:p>
            <a:pPr>
              <a:buClrTx/>
              <a:buSzTx/>
              <a:buFontTx/>
            </a:pPr>
            <a:r>
              <a:rPr lang="en-US" altLang="zh-CN" dirty="0">
                <a:sym typeface="+mn-ea"/>
              </a:rPr>
              <a:t>1</a:t>
            </a:r>
            <a:r>
              <a:rPr lang="en-US" altLang="zh-CN" dirty="0">
                <a:sym typeface="+mn-ea"/>
              </a:rPr>
              <a:t>)  </a:t>
            </a:r>
            <a:r>
              <a:rPr lang="en-US" altLang="zh-CN" dirty="0">
                <a:sym typeface="+mn-ea"/>
              </a:rPr>
              <a:t>启用</a:t>
            </a:r>
            <a:r>
              <a:rPr lang="en-US" altLang="zh-CN" dirty="0">
                <a:sym typeface="+mn-ea"/>
              </a:rPr>
              <a:t>AOF</a:t>
            </a:r>
            <a:r>
              <a:rPr lang="en-US" altLang="zh-CN" dirty="0">
                <a:sym typeface="+mn-ea"/>
              </a:rPr>
              <a:t></a:t>
            </a:r>
            <a:r>
              <a:rPr lang="en-US" altLang="zh-CN" dirty="0">
                <a:sym typeface="+mn-ea"/>
              </a:rPr>
              <a:t>     </a:t>
            </a:r>
            <a:r>
              <a:rPr lang="en-US" altLang="zh-CN" dirty="0">
                <a:sym typeface="+mn-ea"/>
              </a:rPr>
              <a:t>将</a:t>
            </a:r>
            <a:r>
              <a:rPr lang="en-US" altLang="zh-CN" dirty="0">
                <a:sym typeface="+mn-ea"/>
              </a:rPr>
              <a:t>r</a:t>
            </a:r>
            <a:r>
              <a:rPr lang="en-US" altLang="zh-CN" dirty="0">
                <a:sym typeface="+mn-ea"/>
              </a:rPr>
              <a:t>edis.conf</a:t>
            </a:r>
            <a:r>
              <a:rPr lang="en-US" altLang="zh-CN" dirty="0">
                <a:sym typeface="+mn-ea"/>
              </a:rPr>
              <a:t>配置文件的配置项</a:t>
            </a:r>
            <a:r>
              <a:rPr lang="en-US" altLang="zh-CN" dirty="0">
                <a:sym typeface="+mn-ea"/>
              </a:rPr>
              <a:t>appendonly</a:t>
            </a:r>
            <a:r>
              <a:rPr lang="en-US" altLang="zh-CN" dirty="0">
                <a:sym typeface="+mn-ea"/>
              </a:rPr>
              <a:t>设为</a:t>
            </a:r>
            <a:r>
              <a:rPr lang="en-US" altLang="zh-CN" dirty="0">
                <a:sym typeface="+mn-ea"/>
              </a:rPr>
              <a:t>yes</a:t>
            </a:r>
            <a:r>
              <a:rPr lang="en-US" altLang="zh-CN" dirty="0">
                <a:sym typeface="+mn-ea"/>
              </a:rPr>
              <a:t>，开启</a:t>
            </a:r>
            <a:r>
              <a:rPr lang="en-US" altLang="zh-CN" dirty="0">
                <a:sym typeface="+mn-ea"/>
              </a:rPr>
              <a:t>AOF</a:t>
            </a:r>
            <a:r>
              <a:rPr lang="en-US" altLang="zh-CN" dirty="0">
                <a:sym typeface="+mn-ea"/>
              </a:rPr>
              <a:t>持久化。</a:t>
            </a:r>
            <a:endParaRPr lang="en-US" altLang="zh-CN" dirty="0">
              <a:sym typeface="+mn-ea"/>
            </a:endParaRPr>
          </a:p>
        </p:txBody>
      </p:sp>
      <p:pic>
        <p:nvPicPr>
          <p:cNvPr id="8" name="图片 7"/>
          <p:cNvPicPr>
            <a:picLocks noChangeAspect="1"/>
          </p:cNvPicPr>
          <p:nvPr/>
        </p:nvPicPr>
        <p:blipFill>
          <a:blip r:embed="rId6"/>
          <a:stretch>
            <a:fillRect/>
          </a:stretch>
        </p:blipFill>
        <p:spPr>
          <a:xfrm>
            <a:off x="1069340" y="1615440"/>
            <a:ext cx="1457325" cy="161925"/>
          </a:xfrm>
          <a:prstGeom prst="rect">
            <a:avLst/>
          </a:prstGeom>
        </p:spPr>
      </p:pic>
      <p:sp>
        <p:nvSpPr>
          <p:cNvPr id="9" name="文本框 8"/>
          <p:cNvSpPr txBox="1"/>
          <p:nvPr/>
        </p:nvSpPr>
        <p:spPr>
          <a:xfrm>
            <a:off x="1069340" y="1777365"/>
            <a:ext cx="9170670" cy="922020"/>
          </a:xfrm>
          <a:prstGeom prst="rect">
            <a:avLst/>
          </a:prstGeom>
          <a:noFill/>
        </p:spPr>
        <p:txBody>
          <a:bodyPr wrap="square" rtlCol="0" anchor="t">
            <a:spAutoFit/>
          </a:bodyPr>
          <a:p>
            <a:pPr>
              <a:buClrTx/>
              <a:buSzTx/>
              <a:buFontTx/>
            </a:pPr>
            <a:r>
              <a:rPr lang="en-US" altLang="zh-CN" dirty="0">
                <a:sym typeface="+mn-ea"/>
              </a:rPr>
              <a:t>修改redis.conf配置文件后，重启Redis服务器，Redis执行的每一条指令都会被记录到appendonly.aof文件中，但事实上，并不会理解将命令写入到硬盘文件中，而是写入到硬盘缓存。在接下来的可靠性配置中，可以配置多久从硬盘缓存中写入到硬盘中。</a:t>
            </a:r>
            <a:endParaRPr lang="zh-CN" altLang="en-US"/>
          </a:p>
        </p:txBody>
      </p:sp>
      <p:sp>
        <p:nvSpPr>
          <p:cNvPr id="10" name="文本框 9"/>
          <p:cNvSpPr txBox="1"/>
          <p:nvPr/>
        </p:nvSpPr>
        <p:spPr>
          <a:xfrm>
            <a:off x="669925" y="2792095"/>
            <a:ext cx="2688590" cy="368300"/>
          </a:xfrm>
          <a:prstGeom prst="rect">
            <a:avLst/>
          </a:prstGeom>
          <a:noFill/>
        </p:spPr>
        <p:txBody>
          <a:bodyPr wrap="square" rtlCol="0">
            <a:spAutoFit/>
          </a:bodyPr>
          <a:lstStyle/>
          <a:p>
            <a:pPr>
              <a:buClrTx/>
              <a:buSzTx/>
              <a:buFontTx/>
            </a:pPr>
            <a:r>
              <a:rPr lang="en-US" altLang="zh-CN" dirty="0">
                <a:sym typeface="+mn-ea"/>
              </a:rPr>
              <a:t>2)  </a:t>
            </a:r>
            <a:r>
              <a:rPr lang="en-US" altLang="zh-CN" dirty="0">
                <a:sym typeface="+mn-ea"/>
              </a:rPr>
              <a:t>AOF</a:t>
            </a:r>
            <a:r>
              <a:rPr lang="en-US" altLang="zh-CN" dirty="0">
                <a:sym typeface="+mn-ea"/>
              </a:rPr>
              <a:t>文件路径和名称</a:t>
            </a:r>
            <a:endParaRPr lang="en-US" altLang="zh-CN" dirty="0">
              <a:sym typeface="+mn-ea"/>
            </a:endParaRPr>
          </a:p>
        </p:txBody>
      </p:sp>
      <p:sp>
        <p:nvSpPr>
          <p:cNvPr id="11" name="文本框 10"/>
          <p:cNvSpPr txBox="1"/>
          <p:nvPr/>
        </p:nvSpPr>
        <p:spPr>
          <a:xfrm>
            <a:off x="1069340" y="3155950"/>
            <a:ext cx="9171305" cy="645160"/>
          </a:xfrm>
          <a:prstGeom prst="rect">
            <a:avLst/>
          </a:prstGeom>
          <a:noFill/>
        </p:spPr>
        <p:txBody>
          <a:bodyPr wrap="square" rtlCol="0" anchor="t">
            <a:spAutoFit/>
          </a:bodyPr>
          <a:p>
            <a:pPr lvl="0" algn="l">
              <a:buClrTx/>
              <a:buSzTx/>
              <a:buFontTx/>
            </a:pPr>
            <a:r>
              <a:rPr lang="en-US" altLang="zh-CN" dirty="0">
                <a:sym typeface="+mn-ea"/>
              </a:rPr>
              <a:t>通过修改配置文件</a:t>
            </a:r>
            <a:r>
              <a:rPr lang="en-US" altLang="zh-CN" dirty="0">
                <a:sym typeface="+mn-ea"/>
              </a:rPr>
              <a:t>redis.conf</a:t>
            </a:r>
            <a:r>
              <a:rPr lang="en-US" altLang="zh-CN" dirty="0">
                <a:sym typeface="+mn-ea"/>
              </a:rPr>
              <a:t>实现，</a:t>
            </a:r>
            <a:r>
              <a:rPr lang="en-US" altLang="zh-CN" dirty="0">
                <a:sym typeface="+mn-ea"/>
              </a:rPr>
              <a:t>修改</a:t>
            </a:r>
            <a:r>
              <a:rPr lang="en-US" altLang="zh-CN" dirty="0">
                <a:sym typeface="+mn-ea"/>
              </a:rPr>
              <a:t>dir</a:t>
            </a:r>
            <a:r>
              <a:rPr lang="en-US" altLang="zh-CN" dirty="0">
                <a:sym typeface="+mn-ea"/>
              </a:rPr>
              <a:t>, appendfilename</a:t>
            </a:r>
            <a:r>
              <a:rPr lang="en-US" altLang="zh-CN" dirty="0">
                <a:sym typeface="+mn-ea"/>
              </a:rPr>
              <a:t>对应的配置项</a:t>
            </a:r>
            <a:r>
              <a:rPr lang="en-US" altLang="zh-CN" dirty="0">
                <a:sym typeface="+mn-ea"/>
              </a:rPr>
              <a:t>来修改</a:t>
            </a:r>
            <a:r>
              <a:rPr lang="en-US" altLang="zh-CN" dirty="0">
                <a:sym typeface="+mn-ea"/>
              </a:rPr>
              <a:t>AOF</a:t>
            </a:r>
            <a:r>
              <a:rPr lang="en-US" altLang="zh-CN" dirty="0">
                <a:sym typeface="+mn-ea"/>
              </a:rPr>
              <a:t>文件路径和名称</a:t>
            </a:r>
            <a:endParaRPr lang="en-US" altLang="zh-CN" dirty="0">
              <a:sym typeface="+mn-ea"/>
            </a:endParaRPr>
          </a:p>
        </p:txBody>
      </p:sp>
      <p:pic>
        <p:nvPicPr>
          <p:cNvPr id="12" name="图片 11"/>
          <p:cNvPicPr>
            <a:picLocks noChangeAspect="1"/>
          </p:cNvPicPr>
          <p:nvPr/>
        </p:nvPicPr>
        <p:blipFill>
          <a:blip r:embed="rId7"/>
          <a:stretch>
            <a:fillRect/>
          </a:stretch>
        </p:blipFill>
        <p:spPr>
          <a:xfrm>
            <a:off x="1069340" y="3876040"/>
            <a:ext cx="3238500" cy="8763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AOF</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sp>
        <p:nvSpPr>
          <p:cNvPr id="15" name="ïśḷïḓe"/>
          <p:cNvSpPr/>
          <p:nvPr>
            <p:custDataLst>
              <p:tags r:id="rId4"/>
            </p:custDataLst>
          </p:nvPr>
        </p:nvSpPr>
        <p:spPr>
          <a:xfrm>
            <a:off x="1307851" y="174847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9925" y="970280"/>
            <a:ext cx="8432800" cy="645160"/>
          </a:xfrm>
          <a:prstGeom prst="rect">
            <a:avLst/>
          </a:prstGeom>
          <a:noFill/>
        </p:spPr>
        <p:txBody>
          <a:bodyPr wrap="square" rtlCol="0">
            <a:spAutoFit/>
          </a:bodyPr>
          <a:lstStyle/>
          <a:p>
            <a:pPr>
              <a:buClrTx/>
              <a:buSzTx/>
              <a:buFontTx/>
            </a:pPr>
            <a:r>
              <a:rPr lang="en-US" altLang="zh-CN" dirty="0">
                <a:sym typeface="+mn-ea"/>
              </a:rPr>
              <a:t>3)  </a:t>
            </a:r>
            <a:r>
              <a:rPr lang="zh-CN" altLang="en-US" dirty="0">
                <a:sym typeface="+mn-ea"/>
              </a:rPr>
              <a:t>可靠性</a:t>
            </a:r>
            <a:endParaRPr lang="en-US" altLang="zh-CN" dirty="0">
              <a:sym typeface="+mn-ea"/>
            </a:endParaRPr>
          </a:p>
          <a:p>
            <a:pPr>
              <a:buClrTx/>
              <a:buSzTx/>
              <a:buFontTx/>
            </a:pPr>
            <a:r>
              <a:rPr lang="en-US" altLang="zh-CN" dirty="0">
                <a:sym typeface="+mn-ea"/>
              </a:rPr>
              <a:t>     在redis.conf配置文件中可以通过appendfsync选项指定写入策略，有三个选项：</a:t>
            </a:r>
            <a:endParaRPr lang="en-US" altLang="zh-CN" dirty="0">
              <a:sym typeface="+mn-ea"/>
            </a:endParaRPr>
          </a:p>
        </p:txBody>
      </p:sp>
      <p:sp>
        <p:nvSpPr>
          <p:cNvPr id="100" name="文本框 99"/>
          <p:cNvSpPr txBox="1"/>
          <p:nvPr/>
        </p:nvSpPr>
        <p:spPr>
          <a:xfrm>
            <a:off x="1098550" y="1615440"/>
            <a:ext cx="8966200" cy="1753235"/>
          </a:xfrm>
          <a:prstGeom prst="rect">
            <a:avLst/>
          </a:prstGeom>
          <a:noFill/>
        </p:spPr>
        <p:txBody>
          <a:bodyPr wrap="square" rtlCol="0">
            <a:spAutoFit/>
          </a:bodyPr>
          <a:lstStyle/>
          <a:p>
            <a:pPr>
              <a:buClrTx/>
              <a:buSzTx/>
              <a:buFontTx/>
            </a:pPr>
            <a:r>
              <a:rPr lang="en-US" altLang="zh-CN" dirty="0">
                <a:sym typeface="+mn-ea"/>
              </a:rPr>
              <a:t>1.  </a:t>
            </a:r>
            <a:r>
              <a:rPr lang="en-US" altLang="zh-CN" dirty="0">
                <a:solidFill>
                  <a:srgbClr val="0000FF"/>
                </a:solidFill>
                <a:sym typeface="+mn-ea"/>
              </a:rPr>
              <a:t>a</a:t>
            </a:r>
            <a:r>
              <a:rPr lang="en-US" altLang="zh-CN" dirty="0">
                <a:solidFill>
                  <a:srgbClr val="0000FF"/>
                </a:solidFill>
                <a:sym typeface="+mn-ea"/>
              </a:rPr>
              <a:t>lways</a:t>
            </a:r>
            <a:r>
              <a:rPr lang="en-US" altLang="zh-CN" dirty="0">
                <a:sym typeface="+mn-ea"/>
              </a:rPr>
              <a:t>，每次收到</a:t>
            </a:r>
            <a:r>
              <a:rPr lang="en-US" altLang="zh-CN" dirty="0">
                <a:sym typeface="+mn-ea"/>
              </a:rPr>
              <a:t>R</a:t>
            </a:r>
            <a:r>
              <a:rPr lang="en-US" altLang="zh-CN" dirty="0">
                <a:sym typeface="+mn-ea"/>
              </a:rPr>
              <a:t>edis</a:t>
            </a:r>
            <a:r>
              <a:rPr lang="en-US" altLang="zh-CN" dirty="0">
                <a:sym typeface="+mn-ea"/>
              </a:rPr>
              <a:t>客户端的写命令就立即强制写入到</a:t>
            </a:r>
            <a:r>
              <a:rPr lang="en-US" altLang="zh-CN" dirty="0">
                <a:sym typeface="+mn-ea"/>
              </a:rPr>
              <a:t>A</a:t>
            </a:r>
            <a:r>
              <a:rPr lang="en-US" altLang="zh-CN" dirty="0">
                <a:sym typeface="+mn-ea"/>
              </a:rPr>
              <a:t>OF</a:t>
            </a:r>
            <a:r>
              <a:rPr lang="en-US" altLang="zh-CN" dirty="0">
                <a:sym typeface="+mn-ea"/>
              </a:rPr>
              <a:t>文件，是最有保证的持久化方式，但是速度也是最慢的，一般不推荐使用。</a:t>
            </a:r>
            <a:r>
              <a:rPr lang="en-US" altLang="zh-CN" dirty="0">
                <a:sym typeface="+mn-ea"/>
              </a:rPr>
              <a:t></a:t>
            </a:r>
            <a:r>
              <a:rPr lang="en-US" altLang="zh-CN" dirty="0">
                <a:sym typeface="+mn-ea"/>
              </a:rPr>
              <a:t>2.  </a:t>
            </a:r>
            <a:r>
              <a:rPr lang="en-US" altLang="zh-CN" dirty="0">
                <a:solidFill>
                  <a:srgbClr val="0000FF"/>
                </a:solidFill>
                <a:sym typeface="+mn-ea"/>
              </a:rPr>
              <a:t>everysec</a:t>
            </a:r>
            <a:r>
              <a:rPr lang="en-US" altLang="zh-CN" dirty="0">
                <a:sym typeface="+mn-ea"/>
              </a:rPr>
              <a:t>，</a:t>
            </a:r>
            <a:r>
              <a:rPr lang="en-US" altLang="zh-CN" dirty="0">
                <a:sym typeface="+mn-ea"/>
              </a:rPr>
              <a:t>R</a:t>
            </a:r>
            <a:r>
              <a:rPr lang="en-US" altLang="zh-CN" dirty="0">
                <a:sym typeface="+mn-ea"/>
              </a:rPr>
              <a:t>edis</a:t>
            </a:r>
            <a:r>
              <a:rPr lang="en-US" altLang="zh-CN" dirty="0">
                <a:sym typeface="+mn-ea"/>
              </a:rPr>
              <a:t>客户端的写操作每秒写入</a:t>
            </a:r>
            <a:r>
              <a:rPr lang="en-US" altLang="zh-CN" dirty="0">
                <a:sym typeface="+mn-ea"/>
              </a:rPr>
              <a:t>AOF</a:t>
            </a:r>
            <a:r>
              <a:rPr lang="en-US" altLang="zh-CN" dirty="0">
                <a:sym typeface="+mn-ea"/>
              </a:rPr>
              <a:t>文件一次。在性能和持久化方面做了很好的折中，是受推荐的方式。</a:t>
            </a:r>
            <a:r>
              <a:rPr lang="en-US" altLang="zh-CN" dirty="0">
                <a:sym typeface="+mn-ea"/>
              </a:rPr>
              <a:t></a:t>
            </a:r>
            <a:r>
              <a:rPr lang="en-US" altLang="zh-CN" dirty="0">
                <a:sym typeface="+mn-ea"/>
              </a:rPr>
              <a:t>3.  </a:t>
            </a:r>
            <a:r>
              <a:rPr lang="en-US" altLang="zh-CN" dirty="0">
                <a:solidFill>
                  <a:srgbClr val="0000FF"/>
                </a:solidFill>
                <a:sym typeface="+mn-ea"/>
              </a:rPr>
              <a:t>no</a:t>
            </a:r>
            <a:r>
              <a:rPr lang="en-US" altLang="zh-CN" dirty="0">
                <a:sym typeface="+mn-ea"/>
              </a:rPr>
              <a:t>，由操作系统来处理什么时候写入</a:t>
            </a:r>
            <a:r>
              <a:rPr lang="en-US" altLang="zh-CN" dirty="0">
                <a:sym typeface="+mn-ea"/>
              </a:rPr>
              <a:t>AOF</a:t>
            </a:r>
            <a:r>
              <a:rPr lang="en-US" altLang="zh-CN" dirty="0">
                <a:sym typeface="+mn-ea"/>
              </a:rPr>
              <a:t>文件，一般为</a:t>
            </a:r>
            <a:r>
              <a:rPr lang="en-US" altLang="zh-CN" dirty="0">
                <a:sym typeface="+mn-ea"/>
              </a:rPr>
              <a:t>3</a:t>
            </a:r>
            <a:r>
              <a:rPr lang="en-US" altLang="zh-CN" dirty="0">
                <a:sym typeface="+mn-ea"/>
              </a:rPr>
              <a:t>0</a:t>
            </a:r>
            <a:r>
              <a:rPr lang="en-US" altLang="zh-CN" dirty="0">
                <a:sym typeface="+mn-ea"/>
              </a:rPr>
              <a:t>秒左右一次。这个方式性能最好但是持久化方面没有保证，一般不推荐使用。</a:t>
            </a:r>
            <a:endParaRPr lang="en-US" altLang="zh-CN" dirty="0">
              <a:sym typeface="+mn-ea"/>
            </a:endParaRPr>
          </a:p>
        </p:txBody>
      </p:sp>
      <p:sp>
        <p:nvSpPr>
          <p:cNvPr id="2" name="文本框 1"/>
          <p:cNvSpPr txBox="1"/>
          <p:nvPr/>
        </p:nvSpPr>
        <p:spPr>
          <a:xfrm>
            <a:off x="1098550" y="3368675"/>
            <a:ext cx="6135370" cy="368300"/>
          </a:xfrm>
          <a:prstGeom prst="rect">
            <a:avLst/>
          </a:prstGeom>
          <a:noFill/>
        </p:spPr>
        <p:txBody>
          <a:bodyPr wrap="square" rtlCol="0">
            <a:spAutoFit/>
          </a:bodyPr>
          <a:lstStyle/>
          <a:p>
            <a:pPr lvl="0" algn="l">
              <a:buClrTx/>
              <a:buSzTx/>
              <a:buFontTx/>
            </a:pPr>
            <a:r>
              <a:rPr lang="en-US" altLang="zh-CN" dirty="0">
                <a:sym typeface="+mn-ea"/>
              </a:rPr>
              <a:t>在</a:t>
            </a:r>
            <a:r>
              <a:rPr lang="en-US" altLang="zh-CN" dirty="0">
                <a:sym typeface="+mn-ea"/>
              </a:rPr>
              <a:t>redis.conf</a:t>
            </a:r>
            <a:r>
              <a:rPr lang="en-US" altLang="zh-CN" dirty="0">
                <a:sym typeface="+mn-ea"/>
              </a:rPr>
              <a:t>配置文件中</a:t>
            </a:r>
            <a:r>
              <a:rPr lang="en-US" altLang="zh-CN" dirty="0">
                <a:sym typeface="+mn-ea"/>
              </a:rPr>
              <a:t>a</a:t>
            </a:r>
            <a:r>
              <a:rPr lang="en-US" altLang="zh-CN" dirty="0">
                <a:sym typeface="+mn-ea"/>
              </a:rPr>
              <a:t>ppendfsync</a:t>
            </a:r>
            <a:r>
              <a:rPr lang="en-US" altLang="zh-CN" dirty="0">
                <a:sym typeface="+mn-ea"/>
              </a:rPr>
              <a:t>选项的相关配置如下：</a:t>
            </a:r>
            <a:endParaRPr lang="en-US" altLang="zh-CN" dirty="0">
              <a:sym typeface="+mn-ea"/>
            </a:endParaRPr>
          </a:p>
        </p:txBody>
      </p:sp>
      <p:pic>
        <p:nvPicPr>
          <p:cNvPr id="3" name="图片 2"/>
          <p:cNvPicPr>
            <a:picLocks noChangeAspect="1"/>
          </p:cNvPicPr>
          <p:nvPr/>
        </p:nvPicPr>
        <p:blipFill>
          <a:blip r:embed="rId6"/>
          <a:stretch>
            <a:fillRect/>
          </a:stretch>
        </p:blipFill>
        <p:spPr>
          <a:xfrm>
            <a:off x="1400810" y="3796665"/>
            <a:ext cx="1933575" cy="533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AOF</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sp>
        <p:nvSpPr>
          <p:cNvPr id="15" name="ïśḷïḓe"/>
          <p:cNvSpPr/>
          <p:nvPr>
            <p:custDataLst>
              <p:tags r:id="rId4"/>
            </p:custDataLst>
          </p:nvPr>
        </p:nvSpPr>
        <p:spPr>
          <a:xfrm>
            <a:off x="1307851" y="174847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9925" y="970280"/>
            <a:ext cx="10852785" cy="645160"/>
          </a:xfrm>
          <a:prstGeom prst="rect">
            <a:avLst/>
          </a:prstGeom>
          <a:noFill/>
        </p:spPr>
        <p:txBody>
          <a:bodyPr wrap="square" rtlCol="0">
            <a:spAutoFit/>
          </a:bodyPr>
          <a:lstStyle/>
          <a:p>
            <a:pPr>
              <a:buClrTx/>
              <a:buSzTx/>
              <a:buFontTx/>
            </a:pPr>
            <a:r>
              <a:rPr lang="en-US" altLang="zh-CN" dirty="0">
                <a:sym typeface="+mn-ea"/>
              </a:rPr>
              <a:t>4)  </a:t>
            </a:r>
            <a:r>
              <a:rPr lang="zh-CN" altLang="en-US" dirty="0">
                <a:sym typeface="+mn-ea"/>
              </a:rPr>
              <a:t>日志重写</a:t>
            </a:r>
            <a:endParaRPr lang="en-US" altLang="zh-CN" dirty="0">
              <a:sym typeface="+mn-ea"/>
            </a:endParaRPr>
          </a:p>
          <a:p>
            <a:pPr>
              <a:buClrTx/>
              <a:buSzTx/>
              <a:buFontTx/>
            </a:pPr>
            <a:r>
              <a:rPr lang="en-US" altLang="zh-CN" dirty="0">
                <a:sym typeface="+mn-ea"/>
              </a:rPr>
              <a:t>     随着写操作的不断增加，AOF文件会越来越大，Redis可以在不中断服务的情况下在后台重建AOF文件：</a:t>
            </a:r>
            <a:endParaRPr lang="en-US" altLang="zh-CN" dirty="0">
              <a:sym typeface="+mn-ea"/>
            </a:endParaRPr>
          </a:p>
        </p:txBody>
      </p:sp>
      <p:sp>
        <p:nvSpPr>
          <p:cNvPr id="4" name="文本框 3"/>
          <p:cNvSpPr txBox="1"/>
          <p:nvPr/>
        </p:nvSpPr>
        <p:spPr>
          <a:xfrm>
            <a:off x="1052195" y="1639570"/>
            <a:ext cx="2837180" cy="368300"/>
          </a:xfrm>
          <a:prstGeom prst="rect">
            <a:avLst/>
          </a:prstGeom>
          <a:noFill/>
        </p:spPr>
        <p:txBody>
          <a:bodyPr wrap="square" rtlCol="0">
            <a:spAutoFit/>
          </a:bodyPr>
          <a:lstStyle/>
          <a:p>
            <a:pPr>
              <a:buClrTx/>
              <a:buSzTx/>
              <a:buFontTx/>
            </a:pPr>
            <a:r>
              <a:rPr lang="en-US" altLang="zh-CN" dirty="0">
                <a:sym typeface="+mn-ea"/>
              </a:rPr>
              <a:t>日志重写的工作原理如下：</a:t>
            </a:r>
            <a:endParaRPr lang="en-US" altLang="zh-CN" dirty="0">
              <a:sym typeface="+mn-ea"/>
            </a:endParaRPr>
          </a:p>
        </p:txBody>
      </p:sp>
      <p:sp>
        <p:nvSpPr>
          <p:cNvPr id="6" name="文本框 5"/>
          <p:cNvSpPr txBox="1"/>
          <p:nvPr/>
        </p:nvSpPr>
        <p:spPr>
          <a:xfrm>
            <a:off x="1052195" y="2032000"/>
            <a:ext cx="10470515" cy="1753235"/>
          </a:xfrm>
          <a:prstGeom prst="rect">
            <a:avLst/>
          </a:prstGeom>
          <a:noFill/>
        </p:spPr>
        <p:txBody>
          <a:bodyPr wrap="square" rtlCol="0">
            <a:spAutoFit/>
          </a:bodyPr>
          <a:lstStyle/>
          <a:p>
            <a:pPr>
              <a:buClrTx/>
              <a:buSzTx/>
              <a:buFontTx/>
            </a:pPr>
            <a:r>
              <a:rPr lang="en-US" altLang="zh-CN" dirty="0">
                <a:sym typeface="+mn-ea"/>
              </a:rPr>
              <a:t>1. </a:t>
            </a:r>
            <a:r>
              <a:rPr lang="en-US" altLang="zh-CN" dirty="0">
                <a:sym typeface="+mn-ea"/>
              </a:rPr>
              <a:t>Redis</a:t>
            </a:r>
            <a:r>
              <a:rPr lang="en-US" altLang="zh-CN" dirty="0">
                <a:sym typeface="+mn-ea"/>
              </a:rPr>
              <a:t>调用</a:t>
            </a:r>
            <a:r>
              <a:rPr lang="en-US" altLang="zh-CN" dirty="0">
                <a:sym typeface="+mn-ea"/>
              </a:rPr>
              <a:t>fork()</a:t>
            </a:r>
            <a:r>
              <a:rPr lang="en-US" altLang="zh-CN" dirty="0">
                <a:sym typeface="+mn-ea"/>
              </a:rPr>
              <a:t>函数，产生一个子进程。</a:t>
            </a:r>
            <a:r>
              <a:rPr lang="en-US" altLang="zh-CN" dirty="0">
                <a:sym typeface="+mn-ea"/>
              </a:rPr>
              <a:t></a:t>
            </a:r>
            <a:r>
              <a:rPr lang="en-US" altLang="zh-CN" dirty="0">
                <a:sym typeface="+mn-ea"/>
              </a:rPr>
              <a:t>2. </a:t>
            </a:r>
            <a:r>
              <a:rPr lang="en-US" altLang="zh-CN" dirty="0">
                <a:sym typeface="+mn-ea"/>
              </a:rPr>
              <a:t>子进程把新的</a:t>
            </a:r>
            <a:r>
              <a:rPr lang="en-US" altLang="zh-CN" dirty="0">
                <a:sym typeface="+mn-ea"/>
              </a:rPr>
              <a:t>AOF</a:t>
            </a:r>
            <a:r>
              <a:rPr lang="en-US" altLang="zh-CN" dirty="0">
                <a:sym typeface="+mn-ea"/>
              </a:rPr>
              <a:t>文件写到一个临时文件里。</a:t>
            </a:r>
            <a:r>
              <a:rPr lang="en-US" altLang="zh-CN" dirty="0">
                <a:sym typeface="+mn-ea"/>
              </a:rPr>
              <a:t></a:t>
            </a:r>
            <a:r>
              <a:rPr lang="en-US" altLang="zh-CN" dirty="0">
                <a:sym typeface="+mn-ea"/>
              </a:rPr>
              <a:t>3. </a:t>
            </a:r>
            <a:r>
              <a:rPr lang="en-US" altLang="zh-CN" dirty="0">
                <a:sym typeface="+mn-ea"/>
              </a:rPr>
              <a:t>主进程持续把新的变动写到内存里的</a:t>
            </a:r>
            <a:r>
              <a:rPr lang="en-US" altLang="zh-CN" dirty="0">
                <a:sym typeface="+mn-ea"/>
              </a:rPr>
              <a:t>buffer</a:t>
            </a:r>
            <a:r>
              <a:rPr lang="en-US" altLang="zh-CN" dirty="0">
                <a:sym typeface="+mn-ea"/>
              </a:rPr>
              <a:t>(</a:t>
            </a:r>
            <a:r>
              <a:rPr lang="en-US" altLang="zh-CN" dirty="0">
                <a:sym typeface="+mn-ea"/>
              </a:rPr>
              <a:t>缓冲区</a:t>
            </a:r>
            <a:r>
              <a:rPr lang="en-US" altLang="zh-CN" dirty="0">
                <a:sym typeface="+mn-ea"/>
              </a:rPr>
              <a:t>)</a:t>
            </a:r>
            <a:r>
              <a:rPr lang="en-US" altLang="zh-CN" dirty="0">
                <a:sym typeface="+mn-ea"/>
              </a:rPr>
              <a:t>，同时也会把这些新的变动写到旧的</a:t>
            </a:r>
            <a:r>
              <a:rPr lang="en-US" altLang="zh-CN" dirty="0">
                <a:sym typeface="+mn-ea"/>
              </a:rPr>
              <a:t>AOF</a:t>
            </a:r>
            <a:r>
              <a:rPr lang="en-US" altLang="zh-CN" dirty="0">
                <a:sym typeface="+mn-ea"/>
              </a:rPr>
              <a:t>文件里，这样即使重写失败也能保证数据的安全。</a:t>
            </a:r>
            <a:r>
              <a:rPr lang="en-US" altLang="zh-CN" dirty="0">
                <a:sym typeface="+mn-ea"/>
              </a:rPr>
              <a:t></a:t>
            </a:r>
            <a:r>
              <a:rPr lang="en-US" altLang="zh-CN" dirty="0">
                <a:sym typeface="+mn-ea"/>
              </a:rPr>
              <a:t>4. </a:t>
            </a:r>
            <a:r>
              <a:rPr lang="en-US" altLang="zh-CN" dirty="0">
                <a:sym typeface="+mn-ea"/>
              </a:rPr>
              <a:t>当子进程完成文件的重写后，主进程会获得一个信号，然后把内存里的</a:t>
            </a:r>
            <a:r>
              <a:rPr lang="en-US" altLang="zh-CN" dirty="0">
                <a:sym typeface="+mn-ea"/>
              </a:rPr>
              <a:t>buffer</a:t>
            </a:r>
            <a:r>
              <a:rPr lang="en-US" altLang="zh-CN" dirty="0">
                <a:sym typeface="+mn-ea"/>
              </a:rPr>
              <a:t>(</a:t>
            </a:r>
            <a:r>
              <a:rPr lang="en-US" altLang="zh-CN" dirty="0">
                <a:sym typeface="+mn-ea"/>
              </a:rPr>
              <a:t>缓冲区</a:t>
            </a:r>
            <a:r>
              <a:rPr lang="en-US" altLang="zh-CN" dirty="0">
                <a:sym typeface="+mn-ea"/>
              </a:rPr>
              <a:t>)</a:t>
            </a:r>
            <a:r>
              <a:rPr lang="en-US" altLang="zh-CN" dirty="0">
                <a:sym typeface="+mn-ea"/>
              </a:rPr>
              <a:t>追加到子进程生成的那个新</a:t>
            </a:r>
            <a:r>
              <a:rPr lang="en-US" altLang="zh-CN" dirty="0">
                <a:sym typeface="+mn-ea"/>
              </a:rPr>
              <a:t>AOF</a:t>
            </a:r>
            <a:r>
              <a:rPr lang="en-US" altLang="zh-CN" dirty="0">
                <a:sym typeface="+mn-ea"/>
              </a:rPr>
              <a:t>文件里。</a:t>
            </a:r>
            <a:endParaRPr lang="en-US" altLang="zh-CN" dirty="0">
              <a:sym typeface="+mn-ea"/>
            </a:endParaRPr>
          </a:p>
        </p:txBody>
      </p:sp>
      <p:sp>
        <p:nvSpPr>
          <p:cNvPr id="8" name="文本框 7"/>
          <p:cNvSpPr txBox="1"/>
          <p:nvPr/>
        </p:nvSpPr>
        <p:spPr>
          <a:xfrm>
            <a:off x="1052195" y="3775075"/>
            <a:ext cx="10470515" cy="645160"/>
          </a:xfrm>
          <a:prstGeom prst="rect">
            <a:avLst/>
          </a:prstGeom>
          <a:noFill/>
        </p:spPr>
        <p:txBody>
          <a:bodyPr wrap="square" rtlCol="0">
            <a:spAutoFit/>
          </a:bodyPr>
          <a:lstStyle/>
          <a:p>
            <a:pPr>
              <a:buClrTx/>
              <a:buSzTx/>
              <a:buFontTx/>
            </a:pPr>
            <a:r>
              <a:rPr lang="en-US" altLang="zh-CN" dirty="0">
                <a:sym typeface="+mn-ea"/>
              </a:rPr>
              <a:t>我们可以通过配置设置日志重写的条件，表示当</a:t>
            </a:r>
            <a:r>
              <a:rPr lang="en-US" altLang="zh-CN" dirty="0">
                <a:sym typeface="+mn-ea"/>
              </a:rPr>
              <a:t>AOF</a:t>
            </a:r>
            <a:r>
              <a:rPr lang="en-US" altLang="zh-CN" dirty="0">
                <a:sym typeface="+mn-ea"/>
              </a:rPr>
              <a:t>文件的体积大于</a:t>
            </a:r>
            <a:r>
              <a:rPr lang="en-US" altLang="zh-CN" dirty="0">
                <a:sym typeface="+mn-ea"/>
              </a:rPr>
              <a:t>6</a:t>
            </a:r>
            <a:r>
              <a:rPr lang="en-US" altLang="zh-CN" dirty="0">
                <a:sym typeface="+mn-ea"/>
              </a:rPr>
              <a:t>4 MB</a:t>
            </a:r>
            <a:r>
              <a:rPr lang="en-US" altLang="zh-CN" dirty="0">
                <a:sym typeface="+mn-ea"/>
              </a:rPr>
              <a:t>，并且</a:t>
            </a:r>
            <a:r>
              <a:rPr lang="en-US" altLang="zh-CN" dirty="0">
                <a:sym typeface="+mn-ea"/>
              </a:rPr>
              <a:t>AOF</a:t>
            </a:r>
            <a:r>
              <a:rPr lang="en-US" altLang="zh-CN" dirty="0">
                <a:sym typeface="+mn-ea"/>
              </a:rPr>
              <a:t>文件的体积比上一次重写之后的体积大了至少一倍</a:t>
            </a:r>
            <a:r>
              <a:rPr lang="en-US" altLang="zh-CN" dirty="0">
                <a:sym typeface="+mn-ea"/>
              </a:rPr>
              <a:t>(</a:t>
            </a:r>
            <a:r>
              <a:rPr lang="en-US" altLang="zh-CN" dirty="0">
                <a:sym typeface="+mn-ea"/>
              </a:rPr>
              <a:t>100</a:t>
            </a:r>
            <a:r>
              <a:rPr lang="en-US" altLang="zh-CN" dirty="0">
                <a:sym typeface="+mn-ea"/>
              </a:rPr>
              <a:t>%</a:t>
            </a:r>
            <a:r>
              <a:rPr lang="en-US" altLang="zh-CN" dirty="0">
                <a:sym typeface="+mn-ea"/>
              </a:rPr>
              <a:t>)</a:t>
            </a:r>
            <a:r>
              <a:rPr lang="en-US" altLang="zh-CN" dirty="0">
                <a:sym typeface="+mn-ea"/>
              </a:rPr>
              <a:t>的时候，</a:t>
            </a:r>
            <a:r>
              <a:rPr lang="en-US" altLang="zh-CN" dirty="0">
                <a:sym typeface="+mn-ea"/>
              </a:rPr>
              <a:t>R</a:t>
            </a:r>
            <a:r>
              <a:rPr lang="en-US" altLang="zh-CN" dirty="0">
                <a:sym typeface="+mn-ea"/>
              </a:rPr>
              <a:t>edis</a:t>
            </a:r>
            <a:r>
              <a:rPr lang="en-US" altLang="zh-CN" dirty="0">
                <a:sym typeface="+mn-ea"/>
              </a:rPr>
              <a:t>将执行日志重写操作</a:t>
            </a:r>
            <a:endParaRPr lang="en-US" altLang="zh-CN" dirty="0">
              <a:sym typeface="+mn-ea"/>
            </a:endParaRPr>
          </a:p>
        </p:txBody>
      </p:sp>
      <p:pic>
        <p:nvPicPr>
          <p:cNvPr id="9" name="图片 8"/>
          <p:cNvPicPr>
            <a:picLocks noChangeAspect="1"/>
          </p:cNvPicPr>
          <p:nvPr/>
        </p:nvPicPr>
        <p:blipFill>
          <a:blip r:embed="rId6"/>
          <a:stretch>
            <a:fillRect/>
          </a:stretch>
        </p:blipFill>
        <p:spPr>
          <a:xfrm>
            <a:off x="1222375" y="4420235"/>
            <a:ext cx="2667000" cy="352425"/>
          </a:xfrm>
          <a:prstGeom prst="rect">
            <a:avLst/>
          </a:prstGeom>
        </p:spPr>
      </p:pic>
      <p:sp>
        <p:nvSpPr>
          <p:cNvPr id="10" name="文本框 9"/>
          <p:cNvSpPr txBox="1"/>
          <p:nvPr/>
        </p:nvSpPr>
        <p:spPr>
          <a:xfrm>
            <a:off x="1052195" y="4772660"/>
            <a:ext cx="10470515" cy="368300"/>
          </a:xfrm>
          <a:prstGeom prst="rect">
            <a:avLst/>
          </a:prstGeom>
          <a:noFill/>
        </p:spPr>
        <p:txBody>
          <a:bodyPr wrap="square" rtlCol="0">
            <a:spAutoFit/>
          </a:bodyPr>
          <a:lstStyle/>
          <a:p>
            <a:pPr lvl="0" algn="l">
              <a:buClrTx/>
              <a:buSzTx/>
              <a:buFontTx/>
            </a:pPr>
            <a:r>
              <a:rPr lang="en-US" altLang="zh-CN" dirty="0">
                <a:sym typeface="+mn-ea"/>
              </a:rPr>
              <a:t> </a:t>
            </a:r>
            <a:r>
              <a:rPr lang="en-US" altLang="zh-CN" dirty="0">
                <a:sym typeface="+mn-ea"/>
              </a:rPr>
              <a:t>Redis</a:t>
            </a:r>
            <a:r>
              <a:rPr lang="en-US" altLang="zh-CN" dirty="0">
                <a:sym typeface="+mn-ea"/>
              </a:rPr>
              <a:t>会记住自从上一次重写后</a:t>
            </a:r>
            <a:r>
              <a:rPr lang="en-US" altLang="zh-CN" dirty="0">
                <a:sym typeface="+mn-ea"/>
              </a:rPr>
              <a:t>AOF</a:t>
            </a:r>
            <a:r>
              <a:rPr lang="en-US" altLang="zh-CN" dirty="0">
                <a:sym typeface="+mn-ea"/>
              </a:rPr>
              <a:t>文件的大小。要禁用自动的日志重写功能，可以把百分比设置为</a:t>
            </a:r>
            <a:r>
              <a:rPr lang="en-US" altLang="zh-CN" dirty="0">
                <a:sym typeface="+mn-ea"/>
              </a:rPr>
              <a:t>0</a:t>
            </a:r>
            <a:endParaRPr lang="en-US" altLang="zh-CN" dirty="0">
              <a:sym typeface="+mn-ea"/>
            </a:endParaRPr>
          </a:p>
        </p:txBody>
      </p:sp>
      <p:pic>
        <p:nvPicPr>
          <p:cNvPr id="11" name="图片 10"/>
          <p:cNvPicPr>
            <a:picLocks noChangeAspect="1"/>
          </p:cNvPicPr>
          <p:nvPr/>
        </p:nvPicPr>
        <p:blipFill>
          <a:blip r:embed="rId7"/>
          <a:stretch>
            <a:fillRect/>
          </a:stretch>
        </p:blipFill>
        <p:spPr>
          <a:xfrm>
            <a:off x="1222375" y="5140960"/>
            <a:ext cx="2562225" cy="1714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AOF</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sp>
        <p:nvSpPr>
          <p:cNvPr id="15" name="ïśḷïḓe"/>
          <p:cNvSpPr/>
          <p:nvPr>
            <p:custDataLst>
              <p:tags r:id="rId4"/>
            </p:custDataLst>
          </p:nvPr>
        </p:nvSpPr>
        <p:spPr>
          <a:xfrm>
            <a:off x="1307851" y="174847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9925" y="970280"/>
            <a:ext cx="10852785" cy="922020"/>
          </a:xfrm>
          <a:prstGeom prst="rect">
            <a:avLst/>
          </a:prstGeom>
          <a:noFill/>
        </p:spPr>
        <p:txBody>
          <a:bodyPr wrap="square" rtlCol="0">
            <a:spAutoFit/>
          </a:bodyPr>
          <a:lstStyle/>
          <a:p>
            <a:pPr>
              <a:buClrTx/>
              <a:buSzTx/>
              <a:buFontTx/>
            </a:pPr>
            <a:r>
              <a:rPr lang="en-US" altLang="zh-CN" dirty="0">
                <a:sym typeface="+mn-ea"/>
              </a:rPr>
              <a:t>5)  </a:t>
            </a:r>
            <a:r>
              <a:rPr lang="zh-CN" altLang="en-US" dirty="0">
                <a:sym typeface="+mn-ea"/>
              </a:rPr>
              <a:t>数据损坏修复</a:t>
            </a:r>
            <a:endParaRPr lang="zh-CN" altLang="en-US" dirty="0">
              <a:sym typeface="+mn-ea"/>
            </a:endParaRPr>
          </a:p>
          <a:p>
            <a:pPr>
              <a:buClrTx/>
              <a:buSzTx/>
              <a:buFontTx/>
            </a:pPr>
            <a:r>
              <a:rPr lang="en-US" altLang="zh-CN" dirty="0">
                <a:sym typeface="+mn-ea"/>
              </a:rPr>
              <a:t>     如果因为某些原因（例如服务器崩溃）AOF文件损坏了，导致Redis加载不了，可以通过以下方式进行修复</a:t>
            </a:r>
            <a:endParaRPr lang="en-US" altLang="zh-CN" dirty="0">
              <a:sym typeface="+mn-ea"/>
            </a:endParaRPr>
          </a:p>
        </p:txBody>
      </p:sp>
      <p:sp>
        <p:nvSpPr>
          <p:cNvPr id="100" name="文本框 99"/>
          <p:cNvSpPr txBox="1"/>
          <p:nvPr/>
        </p:nvSpPr>
        <p:spPr>
          <a:xfrm>
            <a:off x="1023620" y="1892300"/>
            <a:ext cx="5080000" cy="645160"/>
          </a:xfrm>
          <a:prstGeom prst="rect">
            <a:avLst/>
          </a:prstGeom>
          <a:noFill/>
        </p:spPr>
        <p:txBody>
          <a:bodyPr wrap="square" rtlCol="0">
            <a:spAutoFit/>
          </a:bodyPr>
          <a:lstStyle/>
          <a:p>
            <a:pPr>
              <a:buClrTx/>
              <a:buSzTx/>
              <a:buFontTx/>
            </a:pPr>
            <a:r>
              <a:rPr lang="en-US" altLang="zh-CN" dirty="0">
                <a:sym typeface="+mn-ea"/>
              </a:rPr>
              <a:t>1. </a:t>
            </a:r>
            <a:r>
              <a:rPr lang="en-US" altLang="zh-CN" dirty="0">
                <a:sym typeface="+mn-ea"/>
              </a:rPr>
              <a:t>备份</a:t>
            </a:r>
            <a:r>
              <a:rPr lang="en-US" altLang="zh-CN" dirty="0">
                <a:sym typeface="+mn-ea"/>
              </a:rPr>
              <a:t>AOF</a:t>
            </a:r>
            <a:r>
              <a:rPr lang="en-US" altLang="zh-CN" dirty="0">
                <a:sym typeface="+mn-ea"/>
              </a:rPr>
              <a:t>文件。</a:t>
            </a:r>
            <a:r>
              <a:rPr lang="en-US" altLang="zh-CN" dirty="0">
                <a:sym typeface="+mn-ea"/>
              </a:rPr>
              <a:t>2. </a:t>
            </a:r>
            <a:r>
              <a:rPr lang="en-US" altLang="zh-CN" dirty="0">
                <a:sym typeface="+mn-ea"/>
              </a:rPr>
              <a:t>使用</a:t>
            </a:r>
            <a:r>
              <a:rPr lang="en-US" altLang="zh-CN" dirty="0">
                <a:sym typeface="+mn-ea"/>
              </a:rPr>
              <a:t>redis-check-aof</a:t>
            </a:r>
            <a:r>
              <a:rPr lang="en-US" altLang="zh-CN" dirty="0">
                <a:sym typeface="+mn-ea"/>
              </a:rPr>
              <a:t>命令修复原始的</a:t>
            </a:r>
            <a:r>
              <a:rPr lang="en-US" altLang="zh-CN" dirty="0">
                <a:sym typeface="+mn-ea"/>
              </a:rPr>
              <a:t>AOF</a:t>
            </a:r>
            <a:r>
              <a:rPr lang="en-US" altLang="zh-CN" dirty="0">
                <a:sym typeface="+mn-ea"/>
              </a:rPr>
              <a:t>文件：</a:t>
            </a:r>
            <a:endParaRPr lang="en-US" altLang="zh-CN" dirty="0">
              <a:sym typeface="+mn-ea"/>
            </a:endParaRPr>
          </a:p>
        </p:txBody>
      </p:sp>
      <p:pic>
        <p:nvPicPr>
          <p:cNvPr id="2" name="图片 1"/>
          <p:cNvPicPr>
            <a:picLocks noChangeAspect="1"/>
          </p:cNvPicPr>
          <p:nvPr/>
        </p:nvPicPr>
        <p:blipFill>
          <a:blip r:embed="rId6"/>
          <a:stretch>
            <a:fillRect/>
          </a:stretch>
        </p:blipFill>
        <p:spPr>
          <a:xfrm>
            <a:off x="1308100" y="2537460"/>
            <a:ext cx="1924050" cy="200025"/>
          </a:xfrm>
          <a:prstGeom prst="rect">
            <a:avLst/>
          </a:prstGeom>
        </p:spPr>
      </p:pic>
      <p:sp>
        <p:nvSpPr>
          <p:cNvPr id="3" name="文本框 2"/>
          <p:cNvSpPr txBox="1"/>
          <p:nvPr/>
        </p:nvSpPr>
        <p:spPr>
          <a:xfrm>
            <a:off x="1023620" y="2898775"/>
            <a:ext cx="6098540" cy="645160"/>
          </a:xfrm>
          <a:prstGeom prst="rect">
            <a:avLst/>
          </a:prstGeom>
          <a:noFill/>
        </p:spPr>
        <p:txBody>
          <a:bodyPr wrap="square" rtlCol="0">
            <a:spAutoFit/>
          </a:bodyPr>
          <a:lstStyle/>
          <a:p>
            <a:pPr lvl="0" algn="l">
              <a:buClrTx/>
              <a:buSzTx/>
              <a:buFontTx/>
            </a:pPr>
            <a:r>
              <a:rPr lang="en-US" altLang="zh-CN" dirty="0">
                <a:sym typeface="+mn-ea"/>
              </a:rPr>
              <a:t>1. </a:t>
            </a:r>
            <a:r>
              <a:rPr lang="en-US" altLang="zh-CN" dirty="0">
                <a:sym typeface="+mn-ea"/>
              </a:rPr>
              <a:t>在</a:t>
            </a:r>
            <a:r>
              <a:rPr lang="en-US" altLang="zh-CN" dirty="0">
                <a:sym typeface="+mn-ea"/>
              </a:rPr>
              <a:t>Linux</a:t>
            </a:r>
            <a:r>
              <a:rPr lang="en-US" altLang="zh-CN" dirty="0">
                <a:sym typeface="+mn-ea"/>
              </a:rPr>
              <a:t>系统下</a:t>
            </a:r>
            <a:r>
              <a:rPr lang="en-US" altLang="zh-CN" dirty="0">
                <a:sym typeface="+mn-ea"/>
              </a:rPr>
              <a:t>可以使用</a:t>
            </a:r>
            <a:r>
              <a:rPr lang="en-US" altLang="zh-CN" dirty="0">
                <a:sym typeface="+mn-ea"/>
              </a:rPr>
              <a:t>diff -u</a:t>
            </a:r>
            <a:r>
              <a:rPr lang="en-US" altLang="zh-CN" dirty="0">
                <a:sym typeface="+mn-ea"/>
              </a:rPr>
              <a:t>命令看下两个文件的差异。</a:t>
            </a:r>
            <a:r>
              <a:rPr lang="en-US" altLang="zh-CN" dirty="0">
                <a:sym typeface="+mn-ea"/>
              </a:rPr>
              <a:t></a:t>
            </a:r>
            <a:r>
              <a:rPr lang="en-US" altLang="zh-CN" dirty="0">
                <a:sym typeface="+mn-ea"/>
              </a:rPr>
              <a:t>2. </a:t>
            </a:r>
            <a:r>
              <a:rPr lang="en-US" altLang="zh-CN" dirty="0">
                <a:sym typeface="+mn-ea"/>
              </a:rPr>
              <a:t>使用修复过的</a:t>
            </a:r>
            <a:r>
              <a:rPr lang="en-US" altLang="zh-CN" dirty="0">
                <a:sym typeface="+mn-ea"/>
              </a:rPr>
              <a:t>AOF</a:t>
            </a:r>
            <a:r>
              <a:rPr lang="en-US" altLang="zh-CN" dirty="0">
                <a:sym typeface="+mn-ea"/>
              </a:rPr>
              <a:t>文件重启</a:t>
            </a:r>
            <a:r>
              <a:rPr lang="en-US" altLang="zh-CN" dirty="0">
                <a:sym typeface="+mn-ea"/>
              </a:rPr>
              <a:t>Redis</a:t>
            </a:r>
            <a:r>
              <a:rPr lang="en-US" altLang="zh-CN" dirty="0">
                <a:sym typeface="+mn-ea"/>
              </a:rPr>
              <a:t>服务。</a:t>
            </a:r>
            <a:endParaRPr lang="en-US" altLang="zh-CN" dirty="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AOF</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sp>
        <p:nvSpPr>
          <p:cNvPr id="15" name="ïśḷïḓe"/>
          <p:cNvSpPr/>
          <p:nvPr>
            <p:custDataLst>
              <p:tags r:id="rId4"/>
            </p:custDataLst>
          </p:nvPr>
        </p:nvSpPr>
        <p:spPr>
          <a:xfrm>
            <a:off x="1307851" y="174847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9925" y="951865"/>
            <a:ext cx="10852785" cy="922020"/>
          </a:xfrm>
          <a:prstGeom prst="rect">
            <a:avLst/>
          </a:prstGeom>
          <a:noFill/>
        </p:spPr>
        <p:txBody>
          <a:bodyPr wrap="square" rtlCol="0">
            <a:spAutoFit/>
          </a:bodyPr>
          <a:lstStyle/>
          <a:p>
            <a:pPr>
              <a:buClrTx/>
              <a:buSzTx/>
              <a:buFontTx/>
            </a:pPr>
            <a:r>
              <a:rPr lang="en-US" altLang="zh-CN" dirty="0">
                <a:sym typeface="+mn-ea"/>
              </a:rPr>
              <a:t>6)  </a:t>
            </a:r>
            <a:r>
              <a:rPr lang="zh-CN" altLang="en-US" dirty="0">
                <a:sym typeface="+mn-ea"/>
              </a:rPr>
              <a:t>从RDB切换到AOF</a:t>
            </a:r>
            <a:endParaRPr lang="zh-CN" altLang="en-US" dirty="0">
              <a:sym typeface="+mn-ea"/>
            </a:endParaRPr>
          </a:p>
          <a:p>
            <a:pPr>
              <a:buClrTx/>
              <a:buSzTx/>
              <a:buFontTx/>
            </a:pPr>
            <a:r>
              <a:rPr lang="en-US" altLang="zh-CN" dirty="0">
                <a:sym typeface="+mn-ea"/>
              </a:rPr>
              <a:t>     在Redis 2.2以后的版本，从RDB切换到AOF，需要备份一个最新的dump.rdb的文件，并把备份文件放在一个安全的地方。运行以下两条命令：</a:t>
            </a:r>
            <a:endParaRPr lang="en-US" altLang="zh-CN" dirty="0">
              <a:sym typeface="+mn-ea"/>
            </a:endParaRPr>
          </a:p>
        </p:txBody>
      </p:sp>
      <p:pic>
        <p:nvPicPr>
          <p:cNvPr id="4" name="图片 3"/>
          <p:cNvPicPr>
            <a:picLocks noChangeAspect="1"/>
          </p:cNvPicPr>
          <p:nvPr/>
        </p:nvPicPr>
        <p:blipFill>
          <a:blip r:embed="rId6"/>
          <a:stretch>
            <a:fillRect/>
          </a:stretch>
        </p:blipFill>
        <p:spPr>
          <a:xfrm>
            <a:off x="1035050" y="1873885"/>
            <a:ext cx="3057525" cy="361950"/>
          </a:xfrm>
          <a:prstGeom prst="rect">
            <a:avLst/>
          </a:prstGeom>
        </p:spPr>
      </p:pic>
      <p:sp>
        <p:nvSpPr>
          <p:cNvPr id="6" name="文本框 5"/>
          <p:cNvSpPr txBox="1"/>
          <p:nvPr/>
        </p:nvSpPr>
        <p:spPr>
          <a:xfrm>
            <a:off x="1035050" y="2294255"/>
            <a:ext cx="6275705" cy="368300"/>
          </a:xfrm>
          <a:prstGeom prst="rect">
            <a:avLst/>
          </a:prstGeom>
          <a:noFill/>
        </p:spPr>
        <p:txBody>
          <a:bodyPr wrap="square" rtlCol="0">
            <a:spAutoFit/>
          </a:bodyPr>
          <a:lstStyle/>
          <a:p>
            <a:pPr>
              <a:buClrTx/>
              <a:buSzTx/>
              <a:buFontTx/>
            </a:pPr>
            <a:r>
              <a:rPr lang="en-US" altLang="zh-CN" dirty="0">
                <a:sym typeface="+mn-ea"/>
              </a:rPr>
              <a:t>要确保数据跟切换前一致。确保数据正确的写到</a:t>
            </a:r>
            <a:r>
              <a:rPr lang="en-US" altLang="zh-CN" dirty="0">
                <a:sym typeface="+mn-ea"/>
              </a:rPr>
              <a:t>AOF</a:t>
            </a:r>
            <a:r>
              <a:rPr lang="en-US" altLang="zh-CN" dirty="0">
                <a:sym typeface="+mn-ea"/>
              </a:rPr>
              <a:t>文件里</a:t>
            </a:r>
            <a:endParaRPr lang="en-US" altLang="zh-CN" dirty="0">
              <a:sym typeface="+mn-ea"/>
            </a:endParaRPr>
          </a:p>
        </p:txBody>
      </p:sp>
      <p:sp>
        <p:nvSpPr>
          <p:cNvPr id="8" name="文本框 7"/>
          <p:cNvSpPr txBox="1"/>
          <p:nvPr/>
        </p:nvSpPr>
        <p:spPr>
          <a:xfrm>
            <a:off x="669925" y="2948940"/>
            <a:ext cx="970280" cy="368300"/>
          </a:xfrm>
          <a:prstGeom prst="rect">
            <a:avLst/>
          </a:prstGeom>
          <a:noFill/>
        </p:spPr>
        <p:txBody>
          <a:bodyPr wrap="none" rtlCol="0" anchor="t">
            <a:spAutoFit/>
          </a:bodyPr>
          <a:p>
            <a:pPr>
              <a:buClrTx/>
              <a:buSzTx/>
              <a:buFontTx/>
            </a:pPr>
            <a:r>
              <a:rPr lang="en-US" altLang="zh-CN" dirty="0">
                <a:sym typeface="+mn-ea"/>
              </a:rPr>
              <a:t>7)  </a:t>
            </a:r>
            <a:r>
              <a:rPr lang="zh-CN" altLang="en-US" dirty="0">
                <a:sym typeface="+mn-ea"/>
              </a:rPr>
              <a:t>备份</a:t>
            </a:r>
            <a:endParaRPr lang="zh-CN" altLang="en-US" dirty="0">
              <a:sym typeface="+mn-ea"/>
            </a:endParaRPr>
          </a:p>
        </p:txBody>
      </p:sp>
      <p:sp>
        <p:nvSpPr>
          <p:cNvPr id="9" name="文本框 8"/>
          <p:cNvSpPr txBox="1"/>
          <p:nvPr/>
        </p:nvSpPr>
        <p:spPr>
          <a:xfrm>
            <a:off x="1035050" y="3317240"/>
            <a:ext cx="2011680" cy="368300"/>
          </a:xfrm>
          <a:prstGeom prst="rect">
            <a:avLst/>
          </a:prstGeom>
          <a:noFill/>
        </p:spPr>
        <p:txBody>
          <a:bodyPr wrap="none" rtlCol="0" anchor="t">
            <a:spAutoFit/>
          </a:bodyPr>
          <a:p>
            <a:pPr>
              <a:buClrTx/>
              <a:buSzTx/>
              <a:buFontTx/>
            </a:pPr>
            <a:r>
              <a:rPr lang="en-US" altLang="zh-CN" dirty="0">
                <a:sym typeface="+mn-ea"/>
              </a:rPr>
              <a:t>建议的备份方法：</a:t>
            </a:r>
            <a:endParaRPr lang="en-US" altLang="zh-CN" dirty="0">
              <a:sym typeface="+mn-ea"/>
            </a:endParaRPr>
          </a:p>
        </p:txBody>
      </p:sp>
      <p:sp>
        <p:nvSpPr>
          <p:cNvPr id="10" name="文本框 9"/>
          <p:cNvSpPr txBox="1"/>
          <p:nvPr/>
        </p:nvSpPr>
        <p:spPr>
          <a:xfrm>
            <a:off x="1035050" y="3747770"/>
            <a:ext cx="10487660" cy="1476375"/>
          </a:xfrm>
          <a:prstGeom prst="rect">
            <a:avLst/>
          </a:prstGeom>
          <a:noFill/>
        </p:spPr>
        <p:txBody>
          <a:bodyPr wrap="square" rtlCol="0" anchor="t">
            <a:spAutoFit/>
          </a:bodyPr>
          <a:p>
            <a:pPr lvl="0" algn="l">
              <a:buClrTx/>
              <a:buSzTx/>
              <a:buFontTx/>
            </a:pPr>
            <a:r>
              <a:rPr lang="en-US" altLang="zh-CN" dirty="0">
                <a:sym typeface="+mn-ea"/>
              </a:rPr>
              <a:t>1. </a:t>
            </a:r>
            <a:r>
              <a:rPr lang="en-US" altLang="zh-CN" dirty="0">
                <a:sym typeface="+mn-ea"/>
              </a:rPr>
              <a:t>创建一个定时任务，每小时和每天创建一个快照，保存在不同的文件夹里。</a:t>
            </a:r>
            <a:r>
              <a:rPr lang="en-US" altLang="zh-CN" dirty="0">
                <a:sym typeface="+mn-ea"/>
              </a:rPr>
              <a:t></a:t>
            </a:r>
            <a:r>
              <a:rPr lang="en-US" altLang="zh-CN" dirty="0">
                <a:sym typeface="+mn-ea"/>
              </a:rPr>
              <a:t>2. </a:t>
            </a:r>
            <a:r>
              <a:rPr lang="en-US" altLang="zh-CN" dirty="0">
                <a:sym typeface="+mn-ea"/>
              </a:rPr>
              <a:t>定时任务运行时，把太旧的文件进行删除。例如只保留</a:t>
            </a:r>
            <a:r>
              <a:rPr lang="en-US" altLang="zh-CN" dirty="0">
                <a:sym typeface="+mn-ea"/>
              </a:rPr>
              <a:t>48</a:t>
            </a:r>
            <a:r>
              <a:rPr lang="en-US" altLang="zh-CN" dirty="0">
                <a:sym typeface="+mn-ea"/>
              </a:rPr>
              <a:t>小时内的按小时创建的快照和一到两个月的按天创建的快照。</a:t>
            </a:r>
            <a:r>
              <a:rPr lang="en-US" altLang="zh-CN" dirty="0">
                <a:sym typeface="+mn-ea"/>
              </a:rPr>
              <a:t></a:t>
            </a:r>
            <a:r>
              <a:rPr lang="en-US" altLang="zh-CN" dirty="0">
                <a:sym typeface="+mn-ea"/>
              </a:rPr>
              <a:t>3. </a:t>
            </a:r>
            <a:r>
              <a:rPr lang="en-US" altLang="zh-CN" dirty="0">
                <a:sym typeface="+mn-ea"/>
              </a:rPr>
              <a:t>每天确保一次把快照文件传输到数据中心外的地方进行保存，至少不能保存在</a:t>
            </a:r>
            <a:r>
              <a:rPr lang="en-US" altLang="zh-CN" dirty="0">
                <a:sym typeface="+mn-ea"/>
              </a:rPr>
              <a:t>Redis</a:t>
            </a:r>
            <a:r>
              <a:rPr lang="en-US" altLang="zh-CN" dirty="0">
                <a:sym typeface="+mn-ea"/>
              </a:rPr>
              <a:t>服务所在的服务器。</a:t>
            </a:r>
            <a:endParaRPr lang="en-US" altLang="zh-CN" dirty="0">
              <a:sym typeface="+mn-ea"/>
            </a:endParaRPr>
          </a:p>
        </p:txBody>
      </p:sp>
      <p:sp>
        <p:nvSpPr>
          <p:cNvPr id="11" name="文本框 10"/>
          <p:cNvSpPr txBox="1"/>
          <p:nvPr/>
        </p:nvSpPr>
        <p:spPr>
          <a:xfrm>
            <a:off x="5877560" y="3244850"/>
            <a:ext cx="436880" cy="368300"/>
          </a:xfrm>
          <a:prstGeom prst="rect">
            <a:avLst/>
          </a:prstGeom>
          <a:noFill/>
        </p:spPr>
        <p:txBody>
          <a:bodyPr wrap="none" rtlCol="0" anchor="t">
            <a:spAutoFit/>
          </a:bodyPr>
          <a:p>
            <a:r>
              <a:rPr lang="en-US" altLang="zh-CN" dirty="0">
                <a:sym typeface="+mn-ea"/>
              </a:rPr>
              <a:t>1. </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endParaRPr lang="zh-CN" altLang="en-US" sz="2800" b="1" dirty="0">
              <a:solidFill>
                <a:schemeClr val="bg1"/>
              </a:solidFill>
            </a:endParaRPr>
          </a:p>
        </p:txBody>
      </p:sp>
      <p:sp>
        <p:nvSpPr>
          <p:cNvPr id="22" name="矩形 21"/>
          <p:cNvSpPr/>
          <p:nvPr/>
        </p:nvSpPr>
        <p:spPr>
          <a:xfrm>
            <a:off x="1696720" y="1737360"/>
            <a:ext cx="2585085" cy="460375"/>
          </a:xfrm>
          <a:prstGeom prst="rect">
            <a:avLst/>
          </a:prstGeom>
        </p:spPr>
        <p:txBody>
          <a:bodyPr wrap="square">
            <a:spAutoFit/>
          </a:bodyPr>
          <a:lstStyle/>
          <a:p>
            <a:pPr lvl="0" algn="l">
              <a:buClrTx/>
              <a:buSzTx/>
              <a:buFontTx/>
            </a:pPr>
            <a:r>
              <a:rPr lang="en-US" altLang="zh-CN" sz="2400" dirty="0" smtClean="0">
                <a:latin typeface="+mj-ea"/>
                <a:sym typeface="+mn-ea"/>
              </a:rPr>
              <a:t>5.1 </a:t>
            </a:r>
            <a:r>
              <a:rPr lang="en-US" altLang="zh-CN" sz="2400" dirty="0" smtClean="0">
                <a:latin typeface="+mj-ea"/>
                <a:sym typeface="+mn-ea"/>
              </a:rPr>
              <a:t>持久化机制</a:t>
            </a:r>
            <a:endParaRPr lang="en-US" altLang="zh-CN" sz="2400" dirty="0" smtClean="0">
              <a:latin typeface="+mj-ea"/>
              <a:sym typeface="+mn-ea"/>
            </a:endParaRPr>
          </a:p>
        </p:txBody>
      </p:sp>
      <p:sp>
        <p:nvSpPr>
          <p:cNvPr id="23" name="矩形 22"/>
          <p:cNvSpPr/>
          <p:nvPr/>
        </p:nvSpPr>
        <p:spPr>
          <a:xfrm>
            <a:off x="1696469" y="2414862"/>
            <a:ext cx="4743520" cy="461665"/>
          </a:xfrm>
          <a:prstGeom prst="rect">
            <a:avLst/>
          </a:prstGeom>
        </p:spPr>
        <p:txBody>
          <a:bodyPr wrap="square">
            <a:spAutoFit/>
          </a:bodyPr>
          <a:lstStyle/>
          <a:p>
            <a:r>
              <a:rPr lang="en-US" altLang="zh-CN" sz="2400" dirty="0" smtClean="0">
                <a:solidFill>
                  <a:srgbClr val="0000FF"/>
                </a:solidFill>
                <a:latin typeface="+mj-ea"/>
              </a:rPr>
              <a:t>5.2 </a:t>
            </a:r>
            <a:r>
              <a:rPr lang="en-US" altLang="zh-CN" sz="2400" dirty="0" err="1" smtClean="0">
                <a:solidFill>
                  <a:srgbClr val="0000FF"/>
                </a:solidFill>
                <a:latin typeface="+mj-ea"/>
              </a:rPr>
              <a:t>Redis</a:t>
            </a:r>
            <a:r>
              <a:rPr lang="zh-CN" altLang="en-US" sz="2400" dirty="0" smtClean="0">
                <a:solidFill>
                  <a:srgbClr val="0000FF"/>
                </a:solidFill>
                <a:latin typeface="+mj-ea"/>
              </a:rPr>
              <a:t>过期</a:t>
            </a:r>
            <a:r>
              <a:rPr lang="en-US" altLang="zh-CN" sz="2400" dirty="0" smtClean="0">
                <a:solidFill>
                  <a:srgbClr val="0000FF"/>
                </a:solidFill>
                <a:latin typeface="+mj-ea"/>
              </a:rPr>
              <a:t>Key</a:t>
            </a:r>
            <a:r>
              <a:rPr lang="zh-CN" altLang="en-US" sz="2400" dirty="0" smtClean="0">
                <a:solidFill>
                  <a:srgbClr val="0000FF"/>
                </a:solidFill>
                <a:latin typeface="+mj-ea"/>
              </a:rPr>
              <a:t>清除策略</a:t>
            </a:r>
            <a:endParaRPr lang="zh-CN" altLang="en-US" sz="2400" dirty="0" smtClean="0">
              <a:solidFill>
                <a:srgbClr val="0000FF"/>
              </a:solidFill>
              <a:latin typeface="+mj-ea"/>
            </a:endParaRPr>
          </a:p>
        </p:txBody>
      </p:sp>
      <p:sp>
        <p:nvSpPr>
          <p:cNvPr id="3" name="矩形 2"/>
          <p:cNvSpPr/>
          <p:nvPr/>
        </p:nvSpPr>
        <p:spPr>
          <a:xfrm>
            <a:off x="7361444" y="2007242"/>
            <a:ext cx="4980851" cy="646331"/>
          </a:xfrm>
          <a:prstGeom prst="rect">
            <a:avLst/>
          </a:prstGeom>
        </p:spPr>
        <p:txBody>
          <a:bodyPr wrap="none">
            <a:spAutoFit/>
          </a:bodyPr>
          <a:lstStyle/>
          <a:p>
            <a:r>
              <a:rPr lang="zh-CN" altLang="en-US" sz="3600" dirty="0" smtClean="0">
                <a:solidFill>
                  <a:srgbClr val="000000"/>
                </a:solidFill>
              </a:rPr>
              <a:t>第</a:t>
            </a:r>
            <a:r>
              <a:rPr lang="en-US" altLang="zh-CN" sz="3600" dirty="0" smtClean="0">
                <a:solidFill>
                  <a:srgbClr val="000000"/>
                </a:solidFill>
              </a:rPr>
              <a:t>5</a:t>
            </a:r>
            <a:r>
              <a:rPr lang="zh-CN" altLang="en-US" sz="3600" dirty="0" smtClean="0">
                <a:solidFill>
                  <a:srgbClr val="000000"/>
                </a:solidFill>
              </a:rPr>
              <a:t>章 </a:t>
            </a:r>
            <a:r>
              <a:rPr lang="en-US" altLang="zh-CN" sz="3600" dirty="0" err="1" smtClean="0">
                <a:solidFill>
                  <a:srgbClr val="000000"/>
                </a:solidFill>
              </a:rPr>
              <a:t>Redis</a:t>
            </a:r>
            <a:r>
              <a:rPr lang="zh-CN" altLang="en-US" sz="3600" dirty="0" smtClean="0">
                <a:solidFill>
                  <a:srgbClr val="000000"/>
                </a:solidFill>
              </a:rPr>
              <a:t>缓存持久化</a:t>
            </a:r>
            <a:endParaRPr lang="zh-CN" altLang="en-US" sz="3600" dirty="0" smtClean="0">
              <a:solidFill>
                <a:srgbClr val="000000"/>
              </a:solidFill>
            </a:endParaRPr>
          </a:p>
        </p:txBody>
      </p:sp>
      <p:cxnSp>
        <p:nvCxnSpPr>
          <p:cNvPr id="5" name="直接连接符 4"/>
          <p:cNvCxnSpPr/>
          <p:nvPr/>
        </p:nvCxnSpPr>
        <p:spPr>
          <a:xfrm>
            <a:off x="7421733" y="3190471"/>
            <a:ext cx="412538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361663" y="3247028"/>
            <a:ext cx="4329575" cy="579839"/>
          </a:xfrm>
          <a:prstGeom prst="rect">
            <a:avLst/>
          </a:prstGeom>
        </p:spPr>
        <p:txBody>
          <a:bodyPr wrap="square">
            <a:spAutoFit/>
          </a:bodyPr>
          <a:lstStyle/>
          <a:p>
            <a:pPr algn="ctr">
              <a:lnSpc>
                <a:spcPct val="132000"/>
              </a:lnSpc>
            </a:pPr>
            <a:r>
              <a:rPr lang="zh-CN" altLang="en-US" sz="2400" dirty="0">
                <a:solidFill>
                  <a:srgbClr val="002060"/>
                </a:solidFill>
              </a:rPr>
              <a:t>主讲</a:t>
            </a:r>
            <a:r>
              <a:rPr lang="zh-CN" altLang="en-US" sz="2400" dirty="0" smtClean="0">
                <a:solidFill>
                  <a:srgbClr val="002060"/>
                </a:solidFill>
              </a:rPr>
              <a:t>：***    </a:t>
            </a:r>
            <a:r>
              <a:rPr lang="zh-CN" altLang="en-US" sz="2400" dirty="0">
                <a:solidFill>
                  <a:srgbClr val="002060"/>
                </a:solidFill>
              </a:rPr>
              <a:t>主审</a:t>
            </a:r>
            <a:r>
              <a:rPr lang="zh-CN" altLang="en-US" sz="2400" dirty="0">
                <a:solidFill>
                  <a:srgbClr val="002060"/>
                </a:solidFill>
              </a:rPr>
              <a:t>： ***</a:t>
            </a:r>
            <a:endParaRPr lang="en-US" altLang="zh-CN" sz="2400" dirty="0">
              <a:solidFill>
                <a:srgbClr val="002060"/>
              </a:solidFill>
            </a:endParaRPr>
          </a:p>
        </p:txBody>
      </p: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169418" y="1700488"/>
            <a:ext cx="527050" cy="527050"/>
          </a:xfrm>
          <a:prstGeom prst="rect">
            <a:avLst/>
          </a:prstGeom>
          <a:ln>
            <a:noFill/>
          </a:ln>
          <a:effectLst>
            <a:softEdge rad="0"/>
          </a:effectLst>
        </p:spPr>
      </p:pic>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169418" y="2361342"/>
            <a:ext cx="527050" cy="527050"/>
          </a:xfrm>
          <a:prstGeom prst="rect">
            <a:avLst/>
          </a:prstGeom>
          <a:ln>
            <a:noFill/>
          </a:ln>
          <a:effectLst>
            <a:softEdge rad="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620957" cy="523220"/>
          </a:xfrm>
          <a:prstGeom prst="rect">
            <a:avLst/>
          </a:prstGeom>
        </p:spPr>
        <p:txBody>
          <a:bodyPr wrap="none">
            <a:spAutoFit/>
          </a:bodyPr>
          <a:lstStyle/>
          <a:p>
            <a:r>
              <a:rPr lang="zh-CN" altLang="en-US" sz="2800" b="1" dirty="0">
                <a:solidFill>
                  <a:schemeClr val="bg1"/>
                </a:solidFill>
              </a:rPr>
              <a:t>推荐教材</a:t>
            </a:r>
            <a:endParaRPr lang="zh-CN" altLang="en-US" sz="2800" b="1" dirty="0">
              <a:solidFill>
                <a:schemeClr val="bg1"/>
              </a:solidFill>
            </a:endParaRPr>
          </a:p>
        </p:txBody>
      </p:sp>
      <p:sp>
        <p:nvSpPr>
          <p:cNvPr id="17" name="文本框 16"/>
          <p:cNvSpPr txBox="1"/>
          <p:nvPr/>
        </p:nvSpPr>
        <p:spPr>
          <a:xfrm>
            <a:off x="4651235" y="1114767"/>
            <a:ext cx="7017023" cy="3158813"/>
          </a:xfrm>
          <a:prstGeom prst="rect">
            <a:avLst/>
          </a:prstGeom>
          <a:noFill/>
        </p:spPr>
        <p:txBody>
          <a:bodyPr wrap="square" rtlCol="0">
            <a:spAutoFit/>
          </a:bodyPr>
          <a:lstStyle/>
          <a:p>
            <a:pPr algn="just">
              <a:lnSpc>
                <a:spcPct val="120000"/>
              </a:lnSpc>
              <a:spcAft>
                <a:spcPts val="600"/>
              </a:spcAft>
            </a:pPr>
            <a:r>
              <a:rPr lang="zh-CN" altLang="en-US" sz="2800" dirty="0" smtClean="0">
                <a:solidFill>
                  <a:srgbClr val="0000FF"/>
                </a:solidFill>
              </a:rPr>
              <a:t>《</a:t>
            </a:r>
            <a:r>
              <a:rPr lang="en-US" altLang="zh-CN" sz="2800" dirty="0" err="1">
                <a:solidFill>
                  <a:srgbClr val="0000FF"/>
                </a:solidFill>
              </a:rPr>
              <a:t>Redis</a:t>
            </a:r>
            <a:r>
              <a:rPr lang="en-US" altLang="zh-CN" sz="2800" dirty="0">
                <a:solidFill>
                  <a:srgbClr val="0000FF"/>
                </a:solidFill>
              </a:rPr>
              <a:t> 6 </a:t>
            </a:r>
            <a:r>
              <a:rPr lang="zh-CN" altLang="en-US" sz="2800" dirty="0">
                <a:solidFill>
                  <a:srgbClr val="0000FF"/>
                </a:solidFill>
              </a:rPr>
              <a:t>开发与</a:t>
            </a:r>
            <a:r>
              <a:rPr lang="zh-CN" altLang="en-US" sz="2800" dirty="0" smtClean="0">
                <a:solidFill>
                  <a:srgbClr val="0000FF"/>
                </a:solidFill>
              </a:rPr>
              <a:t>实战 </a:t>
            </a:r>
            <a:r>
              <a:rPr lang="zh-CN" altLang="en-US" sz="2800" dirty="0" smtClean="0">
                <a:solidFill>
                  <a:srgbClr val="0000FF"/>
                </a:solidFill>
              </a:rPr>
              <a:t>》</a:t>
            </a:r>
            <a:endParaRPr lang="zh-CN" altLang="en-US" sz="2800" dirty="0">
              <a:solidFill>
                <a:srgbClr val="0000FF"/>
              </a:solidFill>
            </a:endParaRPr>
          </a:p>
          <a:p>
            <a:pPr algn="just">
              <a:lnSpc>
                <a:spcPct val="120000"/>
              </a:lnSpc>
              <a:spcBef>
                <a:spcPts val="500"/>
              </a:spcBef>
            </a:pPr>
            <a:r>
              <a:rPr lang="zh-CN" altLang="en-US" sz="2400" dirty="0"/>
              <a:t>作者</a:t>
            </a:r>
            <a:r>
              <a:rPr lang="zh-CN" altLang="en-US" sz="2400" dirty="0" smtClean="0"/>
              <a:t>：</a:t>
            </a:r>
            <a:r>
              <a:rPr lang="zh-CN" altLang="en-US" sz="2400" dirty="0" smtClean="0"/>
              <a:t>张云河</a:t>
            </a:r>
            <a:r>
              <a:rPr lang="zh-CN" altLang="en-US" sz="2400" dirty="0" smtClean="0">
                <a:sym typeface="+mn-ea"/>
              </a:rPr>
              <a:t>、王硕</a:t>
            </a:r>
            <a:endParaRPr lang="zh-CN" altLang="en-US" sz="2400" dirty="0">
              <a:sym typeface="+mn-ea"/>
            </a:endParaRPr>
          </a:p>
          <a:p>
            <a:pPr algn="just">
              <a:lnSpc>
                <a:spcPct val="120000"/>
              </a:lnSpc>
              <a:spcBef>
                <a:spcPts val="500"/>
              </a:spcBef>
            </a:pPr>
            <a:r>
              <a:rPr lang="zh-CN" altLang="en-US" sz="2400" dirty="0">
                <a:sym typeface="+mn-ea"/>
              </a:rPr>
              <a:t>出版：人民邮电出版社</a:t>
            </a:r>
            <a:endParaRPr lang="zh-CN" altLang="en-US" sz="2400" dirty="0">
              <a:sym typeface="+mn-ea"/>
            </a:endParaRPr>
          </a:p>
          <a:p>
            <a:pPr algn="just">
              <a:lnSpc>
                <a:spcPct val="120000"/>
              </a:lnSpc>
              <a:spcBef>
                <a:spcPts val="500"/>
              </a:spcBef>
            </a:pPr>
            <a:r>
              <a:rPr lang="zh-CN" altLang="en-US" sz="2400" dirty="0">
                <a:sym typeface="+mn-ea"/>
              </a:rPr>
              <a:t>配套</a:t>
            </a:r>
            <a:r>
              <a:rPr lang="zh-CN" altLang="en-US" sz="2400" dirty="0" smtClean="0">
                <a:sym typeface="+mn-ea"/>
              </a:rPr>
              <a:t>：</a:t>
            </a:r>
            <a:r>
              <a:rPr lang="en-US" altLang="zh-CN" sz="2400" dirty="0" smtClean="0">
                <a:sym typeface="+mn-ea"/>
              </a:rPr>
              <a:t>PPT+</a:t>
            </a:r>
            <a:r>
              <a:rPr lang="zh-CN" altLang="en-US" sz="2400" dirty="0">
                <a:sym typeface="+mn-ea"/>
              </a:rPr>
              <a:t>实验指导</a:t>
            </a:r>
            <a:endParaRPr lang="zh-CN" altLang="en-US" sz="2400" dirty="0">
              <a:sym typeface="+mn-ea"/>
            </a:endParaRPr>
          </a:p>
          <a:p>
            <a:pPr algn="just">
              <a:lnSpc>
                <a:spcPct val="120000"/>
              </a:lnSpc>
              <a:spcBef>
                <a:spcPts val="500"/>
              </a:spcBef>
            </a:pPr>
            <a:r>
              <a:rPr lang="zh-CN" altLang="en-US" sz="2400" dirty="0"/>
              <a:t>特点</a:t>
            </a:r>
            <a:r>
              <a:rPr lang="zh-CN" altLang="en-US" sz="2400" dirty="0" smtClean="0"/>
              <a:t>：</a:t>
            </a:r>
            <a:r>
              <a:rPr lang="zh-CN" altLang="en-US" sz="2400" dirty="0" smtClean="0">
                <a:solidFill>
                  <a:srgbClr val="FF0000"/>
                </a:solidFill>
              </a:rPr>
              <a:t>覆盖</a:t>
            </a:r>
            <a:r>
              <a:rPr lang="en-US" altLang="zh-CN" sz="2400" dirty="0" err="1" smtClean="0">
                <a:solidFill>
                  <a:srgbClr val="FF0000"/>
                </a:solidFill>
              </a:rPr>
              <a:t>Redis</a:t>
            </a:r>
            <a:r>
              <a:rPr lang="en-US" altLang="zh-CN" sz="2400" dirty="0" smtClean="0">
                <a:solidFill>
                  <a:srgbClr val="FF0000"/>
                </a:solidFill>
              </a:rPr>
              <a:t> 6</a:t>
            </a:r>
            <a:r>
              <a:rPr lang="zh-CN" altLang="en-US" sz="2400" dirty="0" smtClean="0">
                <a:solidFill>
                  <a:srgbClr val="FF0000"/>
                </a:solidFill>
              </a:rPr>
              <a:t>版本的绝大部分核心特性</a:t>
            </a:r>
            <a:r>
              <a:rPr lang="zh-CN" altLang="en-US" sz="2400" dirty="0" smtClean="0"/>
              <a:t>，面向初学者的行文分格，加上大量的辅助图片等</a:t>
            </a:r>
            <a:r>
              <a:rPr lang="zh-CN" altLang="en-US" sz="2400" dirty="0"/>
              <a:t>。</a:t>
            </a:r>
            <a:endParaRPr lang="zh-CN" altLang="en-US" sz="2400" dirty="0"/>
          </a:p>
        </p:txBody>
      </p:sp>
      <p:sp>
        <p:nvSpPr>
          <p:cNvPr id="12" name="任意多边形: 形状 11"/>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1762491"/>
            <a:ext cx="3353401" cy="469834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en-US" altLang="zh-CN" sz="2800" dirty="0" err="1" smtClean="0">
                <a:solidFill>
                  <a:schemeClr val="bg1"/>
                </a:solidFill>
                <a:latin typeface="+mj-ea"/>
                <a:sym typeface="+mn-ea"/>
              </a:rPr>
              <a:t>Redis</a:t>
            </a:r>
            <a:r>
              <a:rPr lang="zh-CN" altLang="en-US" sz="2800" dirty="0" smtClean="0">
                <a:solidFill>
                  <a:schemeClr val="bg1"/>
                </a:solidFill>
                <a:latin typeface="+mj-ea"/>
                <a:sym typeface="+mn-ea"/>
              </a:rPr>
              <a:t>过期</a:t>
            </a:r>
            <a:r>
              <a:rPr lang="en-US" altLang="zh-CN" sz="2800" dirty="0" smtClean="0">
                <a:solidFill>
                  <a:schemeClr val="bg1"/>
                </a:solidFill>
                <a:latin typeface="+mj-ea"/>
                <a:sym typeface="+mn-ea"/>
              </a:rPr>
              <a:t>Key</a:t>
            </a:r>
            <a:r>
              <a:rPr lang="zh-CN" altLang="en-US" sz="2800" dirty="0" smtClean="0">
                <a:solidFill>
                  <a:schemeClr val="bg1"/>
                </a:solidFill>
                <a:latin typeface="+mj-ea"/>
                <a:sym typeface="+mn-ea"/>
              </a:rPr>
              <a:t>清除策略</a:t>
            </a:r>
            <a:endParaRPr lang="zh-CN" altLang="en-US" sz="2800" b="1" dirty="0" smtClean="0">
              <a:solidFill>
                <a:schemeClr val="bg1"/>
              </a:solidFill>
              <a:latin typeface="+mj-ea"/>
              <a:sym typeface="+mn-ea"/>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sp>
        <p:nvSpPr>
          <p:cNvPr id="15" name="ïśḷïḓe"/>
          <p:cNvSpPr/>
          <p:nvPr>
            <p:custDataLst>
              <p:tags r:id="rId4"/>
            </p:custDataLst>
          </p:nvPr>
        </p:nvSpPr>
        <p:spPr>
          <a:xfrm>
            <a:off x="1307851" y="174847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9925" y="951865"/>
            <a:ext cx="3621405" cy="368300"/>
          </a:xfrm>
          <a:prstGeom prst="rect">
            <a:avLst/>
          </a:prstGeom>
          <a:noFill/>
        </p:spPr>
        <p:txBody>
          <a:bodyPr wrap="square" rtlCol="0">
            <a:spAutoFit/>
          </a:bodyPr>
          <a:lstStyle/>
          <a:p>
            <a:pPr>
              <a:buClrTx/>
              <a:buSzTx/>
              <a:buFontTx/>
            </a:pPr>
            <a:r>
              <a:rPr dirty="0">
                <a:sym typeface="+mn-ea"/>
              </a:rPr>
              <a:t>Redis对于过期键有三种清除策略</a:t>
            </a:r>
            <a:r>
              <a:rPr lang="zh-CN" dirty="0">
                <a:sym typeface="+mn-ea"/>
              </a:rPr>
              <a:t>：</a:t>
            </a:r>
            <a:r>
              <a:rPr lang="en-US" altLang="zh-CN" dirty="0">
                <a:sym typeface="+mn-ea"/>
              </a:rPr>
              <a:t> </a:t>
            </a:r>
            <a:endParaRPr lang="en-US" altLang="zh-CN" dirty="0">
              <a:sym typeface="+mn-ea"/>
            </a:endParaRPr>
          </a:p>
        </p:txBody>
      </p:sp>
      <p:sp>
        <p:nvSpPr>
          <p:cNvPr id="100" name="文本框 99"/>
          <p:cNvSpPr txBox="1"/>
          <p:nvPr/>
        </p:nvSpPr>
        <p:spPr>
          <a:xfrm>
            <a:off x="669925" y="1320165"/>
            <a:ext cx="10899775" cy="922020"/>
          </a:xfrm>
          <a:prstGeom prst="rect">
            <a:avLst/>
          </a:prstGeom>
          <a:noFill/>
        </p:spPr>
        <p:txBody>
          <a:bodyPr wrap="square" rtlCol="0">
            <a:spAutoFit/>
          </a:bodyPr>
          <a:lstStyle/>
          <a:p>
            <a:pPr>
              <a:buClrTx/>
              <a:buSzTx/>
              <a:buFontTx/>
            </a:pPr>
            <a:r>
              <a:rPr dirty="0">
                <a:sym typeface="+mn-ea"/>
              </a:rPr>
              <a:t>1) </a:t>
            </a:r>
            <a:r>
              <a:rPr dirty="0">
                <a:sym typeface="+mn-ea"/>
              </a:rPr>
              <a:t>被动删除：当读</a:t>
            </a:r>
            <a:r>
              <a:rPr dirty="0">
                <a:sym typeface="+mn-ea"/>
              </a:rPr>
              <a:t>/</a:t>
            </a:r>
            <a:r>
              <a:rPr dirty="0">
                <a:sym typeface="+mn-ea"/>
              </a:rPr>
              <a:t>写一个已经过期的</a:t>
            </a:r>
            <a:r>
              <a:rPr dirty="0">
                <a:sym typeface="+mn-ea"/>
              </a:rPr>
              <a:t>key</a:t>
            </a:r>
            <a:r>
              <a:rPr dirty="0">
                <a:sym typeface="+mn-ea"/>
              </a:rPr>
              <a:t>时，会触发惰性删除策略，直接删除掉这个过期</a:t>
            </a:r>
            <a:r>
              <a:rPr dirty="0">
                <a:sym typeface="+mn-ea"/>
              </a:rPr>
              <a:t>key</a:t>
            </a:r>
            <a:r>
              <a:rPr dirty="0">
                <a:sym typeface="+mn-ea"/>
              </a:rPr>
              <a:t>。</a:t>
            </a:r>
            <a:r>
              <a:rPr dirty="0">
                <a:sym typeface="+mn-ea"/>
              </a:rPr>
              <a:t>2) </a:t>
            </a:r>
            <a:r>
              <a:rPr dirty="0">
                <a:sym typeface="+mn-ea"/>
              </a:rPr>
              <a:t>主动删除：由于惰性删除策略无法保证冷数据被及时删掉，所以</a:t>
            </a:r>
            <a:r>
              <a:rPr dirty="0">
                <a:sym typeface="+mn-ea"/>
              </a:rPr>
              <a:t>Redis</a:t>
            </a:r>
            <a:r>
              <a:rPr dirty="0">
                <a:sym typeface="+mn-ea"/>
              </a:rPr>
              <a:t>会定期主动淘汰一批已过期的</a:t>
            </a:r>
            <a:r>
              <a:rPr dirty="0">
                <a:sym typeface="+mn-ea"/>
              </a:rPr>
              <a:t>key</a:t>
            </a:r>
            <a:r>
              <a:rPr dirty="0">
                <a:sym typeface="+mn-ea"/>
              </a:rPr>
              <a:t>。</a:t>
            </a:r>
            <a:r>
              <a:rPr dirty="0">
                <a:sym typeface="+mn-ea"/>
              </a:rPr>
              <a:t>3) </a:t>
            </a:r>
            <a:r>
              <a:rPr dirty="0">
                <a:sym typeface="+mn-ea"/>
              </a:rPr>
              <a:t>当前已用内存超过</a:t>
            </a:r>
            <a:r>
              <a:rPr dirty="0">
                <a:sym typeface="+mn-ea"/>
              </a:rPr>
              <a:t>maxmemory</a:t>
            </a:r>
            <a:r>
              <a:rPr dirty="0">
                <a:sym typeface="+mn-ea"/>
              </a:rPr>
              <a:t>限定时，触发主动清理策略。</a:t>
            </a:r>
            <a:endParaRPr dirty="0">
              <a:sym typeface="+mn-ea"/>
            </a:endParaRPr>
          </a:p>
        </p:txBody>
      </p:sp>
      <p:sp>
        <p:nvSpPr>
          <p:cNvPr id="2" name="文本框 1"/>
          <p:cNvSpPr txBox="1"/>
          <p:nvPr/>
        </p:nvSpPr>
        <p:spPr>
          <a:xfrm>
            <a:off x="669925" y="2291080"/>
            <a:ext cx="10899140" cy="922020"/>
          </a:xfrm>
          <a:prstGeom prst="rect">
            <a:avLst/>
          </a:prstGeom>
          <a:noFill/>
        </p:spPr>
        <p:txBody>
          <a:bodyPr wrap="square" rtlCol="0">
            <a:spAutoFit/>
          </a:bodyPr>
          <a:lstStyle/>
          <a:p>
            <a:pPr>
              <a:buClrTx/>
              <a:buSzTx/>
              <a:buFontTx/>
            </a:pPr>
            <a:r>
              <a:rPr dirty="0">
                <a:sym typeface="+mn-ea"/>
              </a:rPr>
              <a:t>这里着重介绍第三种清除策略，在</a:t>
            </a:r>
            <a:r>
              <a:rPr dirty="0">
                <a:sym typeface="+mn-ea"/>
              </a:rPr>
              <a:t>Redis</a:t>
            </a:r>
            <a:r>
              <a:rPr dirty="0">
                <a:sym typeface="+mn-ea"/>
              </a:rPr>
              <a:t>中，允许用户设置最大使用内存大小</a:t>
            </a:r>
            <a:r>
              <a:rPr dirty="0">
                <a:solidFill>
                  <a:schemeClr val="accent3">
                    <a:lumMod val="50000"/>
                    <a:lumOff val="50000"/>
                  </a:schemeClr>
                </a:solidFill>
                <a:sym typeface="+mn-ea"/>
              </a:rPr>
              <a:t>maxmemory</a:t>
            </a:r>
            <a:r>
              <a:rPr dirty="0">
                <a:sym typeface="+mn-ea"/>
              </a:rPr>
              <a:t>（需要配合</a:t>
            </a:r>
            <a:r>
              <a:rPr dirty="0">
                <a:sym typeface="+mn-ea"/>
              </a:rPr>
              <a:t>maxmemory-policy</a:t>
            </a:r>
            <a:r>
              <a:rPr dirty="0">
                <a:sym typeface="+mn-ea"/>
              </a:rPr>
              <a:t>使用），设置为</a:t>
            </a:r>
            <a:r>
              <a:rPr dirty="0">
                <a:sym typeface="+mn-ea"/>
              </a:rPr>
              <a:t>0</a:t>
            </a:r>
            <a:r>
              <a:rPr dirty="0">
                <a:sym typeface="+mn-ea"/>
              </a:rPr>
              <a:t>表示不限制；当</a:t>
            </a:r>
            <a:r>
              <a:rPr dirty="0">
                <a:sym typeface="+mn-ea"/>
              </a:rPr>
              <a:t>Redis</a:t>
            </a:r>
            <a:r>
              <a:rPr dirty="0">
                <a:sym typeface="+mn-ea"/>
              </a:rPr>
              <a:t>内存数据集快到达</a:t>
            </a:r>
            <a:r>
              <a:rPr dirty="0">
                <a:sym typeface="+mn-ea"/>
              </a:rPr>
              <a:t>maxmemory</a:t>
            </a:r>
            <a:r>
              <a:rPr dirty="0">
                <a:sym typeface="+mn-ea"/>
              </a:rPr>
              <a:t>时，</a:t>
            </a:r>
            <a:r>
              <a:rPr dirty="0">
                <a:sym typeface="+mn-ea"/>
              </a:rPr>
              <a:t>Redis</a:t>
            </a:r>
            <a:r>
              <a:rPr dirty="0">
                <a:sym typeface="+mn-ea"/>
              </a:rPr>
              <a:t>会实行数据淘汰策略。</a:t>
            </a:r>
            <a:r>
              <a:rPr dirty="0">
                <a:sym typeface="+mn-ea"/>
              </a:rPr>
              <a:t>Redis</a:t>
            </a:r>
            <a:r>
              <a:rPr dirty="0">
                <a:sym typeface="+mn-ea"/>
              </a:rPr>
              <a:t>提供</a:t>
            </a:r>
            <a:r>
              <a:rPr dirty="0">
                <a:sym typeface="+mn-ea"/>
              </a:rPr>
              <a:t>6</a:t>
            </a:r>
            <a:r>
              <a:rPr dirty="0">
                <a:sym typeface="+mn-ea"/>
              </a:rPr>
              <a:t>种数据淘汰策略（</a:t>
            </a:r>
            <a:r>
              <a:rPr dirty="0">
                <a:sym typeface="+mn-ea"/>
              </a:rPr>
              <a:t>maxmemory-policy</a:t>
            </a:r>
            <a:r>
              <a:rPr dirty="0">
                <a:sym typeface="+mn-ea"/>
              </a:rPr>
              <a:t>）。</a:t>
            </a:r>
            <a:endParaRPr dirty="0">
              <a:sym typeface="+mn-ea"/>
            </a:endParaRPr>
          </a:p>
        </p:txBody>
      </p:sp>
      <p:graphicFrame>
        <p:nvGraphicFramePr>
          <p:cNvPr id="12" name="表格 11"/>
          <p:cNvGraphicFramePr/>
          <p:nvPr>
            <p:custDataLst>
              <p:tags r:id="rId6"/>
            </p:custDataLst>
          </p:nvPr>
        </p:nvGraphicFramePr>
        <p:xfrm>
          <a:off x="1819593" y="3930015"/>
          <a:ext cx="7808595" cy="1471930"/>
        </p:xfrm>
        <a:graphic>
          <a:graphicData uri="http://schemas.openxmlformats.org/drawingml/2006/table">
            <a:tbl>
              <a:tblPr firstRow="1" bandRow="1">
                <a:tableStyleId>{5940675A-B579-460E-94D1-54222C63F5DA}</a:tableStyleId>
              </a:tblPr>
              <a:tblGrid>
                <a:gridCol w="1845310"/>
                <a:gridCol w="5963285"/>
              </a:tblGrid>
              <a:tr h="252730">
                <a:tc>
                  <a:txBody>
                    <a:bodyPr/>
                    <a:p>
                      <a:pPr indent="0">
                        <a:buNone/>
                      </a:pPr>
                      <a:r>
                        <a:rPr lang="en-US" sz="1600" b="0">
                          <a:latin typeface="Arial" panose="020B0604020202020204" pitchFamily="34" charset="0"/>
                          <a:ea typeface="宋体" panose="02010600030101010101" pitchFamily="2" charset="-122"/>
                          <a:cs typeface="Arial" panose="020B0604020202020204" pitchFamily="34" charset="0"/>
                        </a:rPr>
                        <a:t>volatile-lru</a:t>
                      </a:r>
                      <a:endParaRPr lang="en-US" altLang="en-US" sz="1600" b="0">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Arial" panose="020B0604020202020204" pitchFamily="34" charset="0"/>
                          <a:ea typeface="宋体" panose="02010600030101010101" pitchFamily="2" charset="-122"/>
                          <a:cs typeface="宋体" panose="02010600030101010101" pitchFamily="2" charset="-122"/>
                        </a:rPr>
                        <a:t>从已设置过期时间的数据集中，挑选最近最少使用的数据淘汰。</a:t>
                      </a:r>
                      <a:endParaRPr lang="en-US" altLang="en-US" sz="1600" b="0">
                        <a:latin typeface="Arial" panose="020B0604020202020204" pitchFamily="34" charset="0"/>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600" b="0">
                          <a:latin typeface="Arial" panose="020B0604020202020204" pitchFamily="34" charset="0"/>
                          <a:ea typeface="宋体" panose="02010600030101010101" pitchFamily="2" charset="-122"/>
                          <a:cs typeface="Arial" panose="020B0604020202020204" pitchFamily="34" charset="0"/>
                        </a:rPr>
                        <a:t>volatile-ttl</a:t>
                      </a:r>
                      <a:endParaRPr lang="en-US" altLang="en-US" sz="1600" b="0">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Arial" panose="020B0604020202020204" pitchFamily="34" charset="0"/>
                          <a:ea typeface="宋体" panose="02010600030101010101" pitchFamily="2" charset="-122"/>
                          <a:cs typeface="宋体" panose="02010600030101010101" pitchFamily="2" charset="-122"/>
                        </a:rPr>
                        <a:t>从已设置过期时间的数据集中，挑选即将过期的数据淘汰。</a:t>
                      </a:r>
                      <a:endParaRPr lang="en-US" altLang="en-US" sz="1600" b="0">
                        <a:latin typeface="Arial" panose="020B0604020202020204" pitchFamily="34" charset="0"/>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600" b="0">
                          <a:latin typeface="Arial" panose="020B0604020202020204" pitchFamily="34" charset="0"/>
                          <a:ea typeface="宋体" panose="02010600030101010101" pitchFamily="2" charset="-122"/>
                          <a:cs typeface="Arial" panose="020B0604020202020204" pitchFamily="34" charset="0"/>
                        </a:rPr>
                        <a:t>volatile-random</a:t>
                      </a:r>
                      <a:endParaRPr lang="en-US" altLang="en-US" sz="1600" b="0">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Arial" panose="020B0604020202020204" pitchFamily="34" charset="0"/>
                          <a:ea typeface="宋体" panose="02010600030101010101" pitchFamily="2" charset="-122"/>
                          <a:cs typeface="宋体" panose="02010600030101010101" pitchFamily="2" charset="-122"/>
                        </a:rPr>
                        <a:t>从已设置过期时间的数据集中，随机挑选数据淘汰。</a:t>
                      </a:r>
                      <a:endParaRPr lang="en-US" altLang="en-US" sz="1600" b="0">
                        <a:latin typeface="Arial" panose="020B0604020202020204" pitchFamily="34" charset="0"/>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600" b="0">
                          <a:latin typeface="Arial" panose="020B0604020202020204" pitchFamily="34" charset="0"/>
                          <a:ea typeface="宋体" panose="02010600030101010101" pitchFamily="2" charset="-122"/>
                          <a:cs typeface="Arial" panose="020B0604020202020204" pitchFamily="34" charset="0"/>
                        </a:rPr>
                        <a:t>allkeys-lru</a:t>
                      </a:r>
                      <a:endParaRPr lang="en-US" altLang="en-US" sz="1600" b="0">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Arial" panose="020B0604020202020204" pitchFamily="34" charset="0"/>
                          <a:ea typeface="宋体" panose="02010600030101010101" pitchFamily="2" charset="-122"/>
                          <a:cs typeface="宋体" panose="02010600030101010101" pitchFamily="2" charset="-122"/>
                        </a:rPr>
                        <a:t>从所有的数据集中，挑选最近最少使用的数据淘汰。</a:t>
                      </a:r>
                      <a:endParaRPr lang="en-US" altLang="en-US" sz="1600" b="0">
                        <a:latin typeface="Arial" panose="020B0604020202020204" pitchFamily="34" charset="0"/>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600" b="0">
                          <a:latin typeface="Arial" panose="020B0604020202020204" pitchFamily="34" charset="0"/>
                          <a:ea typeface="宋体" panose="02010600030101010101" pitchFamily="2" charset="-122"/>
                          <a:cs typeface="Arial" panose="020B0604020202020204" pitchFamily="34" charset="0"/>
                        </a:rPr>
                        <a:t>allkeys-random</a:t>
                      </a:r>
                      <a:endParaRPr lang="en-US" altLang="en-US" sz="1600" b="0">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Arial" panose="020B0604020202020204" pitchFamily="34" charset="0"/>
                          <a:ea typeface="宋体" panose="02010600030101010101" pitchFamily="2" charset="-122"/>
                          <a:cs typeface="宋体" panose="02010600030101010101" pitchFamily="2" charset="-122"/>
                        </a:rPr>
                        <a:t>从所有的数据集中，随机挑选数据淘汰。</a:t>
                      </a:r>
                      <a:endParaRPr lang="en-US" altLang="en-US" sz="1600" b="0">
                        <a:latin typeface="Arial" panose="020B0604020202020204" pitchFamily="34" charset="0"/>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buNone/>
                      </a:pPr>
                      <a:r>
                        <a:rPr lang="en-US" sz="1600" b="0">
                          <a:latin typeface="Arial" panose="020B0604020202020204" pitchFamily="34" charset="0"/>
                          <a:ea typeface="宋体" panose="02010600030101010101" pitchFamily="2" charset="-122"/>
                          <a:cs typeface="Arial" panose="020B0604020202020204" pitchFamily="34" charset="0"/>
                        </a:rPr>
                        <a:t>no-enviction</a:t>
                      </a:r>
                      <a:endParaRPr lang="en-US" altLang="en-US" sz="1600" b="0">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Arial" panose="020B0604020202020204" pitchFamily="34" charset="0"/>
                          <a:ea typeface="宋体" panose="02010600030101010101" pitchFamily="2" charset="-122"/>
                          <a:cs typeface="宋体" panose="02010600030101010101" pitchFamily="2" charset="-122"/>
                        </a:rPr>
                        <a:t>禁止淘汰数据，这是默认淘汰策略。</a:t>
                      </a:r>
                      <a:endParaRPr lang="en-US" altLang="en-US" sz="1600" b="0">
                        <a:latin typeface="Arial" panose="020B0604020202020204" pitchFamily="34" charset="0"/>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3" name="文本框 12"/>
          <p:cNvSpPr txBox="1"/>
          <p:nvPr/>
        </p:nvSpPr>
        <p:spPr>
          <a:xfrm>
            <a:off x="3248025" y="3496310"/>
            <a:ext cx="4117340" cy="368300"/>
          </a:xfrm>
          <a:prstGeom prst="rect">
            <a:avLst/>
          </a:prstGeom>
          <a:noFill/>
        </p:spPr>
        <p:txBody>
          <a:bodyPr wrap="square" rtlCol="0">
            <a:spAutoFit/>
          </a:bodyPr>
          <a:lstStyle/>
          <a:p>
            <a:pPr lvl="0" algn="l">
              <a:buClrTx/>
              <a:buSzTx/>
              <a:buFontTx/>
            </a:pPr>
            <a:r>
              <a:rPr dirty="0">
                <a:sym typeface="+mn-ea"/>
              </a:rPr>
              <a:t>maxmemory-policy</a:t>
            </a:r>
            <a:r>
              <a:rPr dirty="0">
                <a:sym typeface="+mn-ea"/>
              </a:rPr>
              <a:t>提供的</a:t>
            </a:r>
            <a:r>
              <a:rPr dirty="0">
                <a:sym typeface="+mn-ea"/>
              </a:rPr>
              <a:t>6</a:t>
            </a:r>
            <a:r>
              <a:rPr dirty="0">
                <a:sym typeface="+mn-ea"/>
              </a:rPr>
              <a:t>种淘汰策略</a:t>
            </a:r>
            <a:r>
              <a:rPr lang="zh-CN" dirty="0">
                <a:sym typeface="+mn-ea"/>
              </a:rPr>
              <a:t>：</a:t>
            </a:r>
            <a:endParaRPr lang="zh-CN" dirty="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r>
              <a:rPr lang="en-US" altLang="zh-CN" sz="2800" dirty="0" err="1" smtClean="0">
                <a:solidFill>
                  <a:schemeClr val="bg1"/>
                </a:solidFill>
                <a:latin typeface="+mj-ea"/>
                <a:sym typeface="+mn-ea"/>
              </a:rPr>
              <a:t>Redis</a:t>
            </a:r>
            <a:r>
              <a:rPr lang="zh-CN" altLang="en-US" sz="2800" dirty="0" smtClean="0">
                <a:solidFill>
                  <a:schemeClr val="bg1"/>
                </a:solidFill>
                <a:latin typeface="+mj-ea"/>
                <a:sym typeface="+mn-ea"/>
              </a:rPr>
              <a:t>过期</a:t>
            </a:r>
            <a:r>
              <a:rPr lang="en-US" altLang="zh-CN" sz="2800" dirty="0" smtClean="0">
                <a:solidFill>
                  <a:schemeClr val="bg1"/>
                </a:solidFill>
                <a:latin typeface="+mj-ea"/>
                <a:sym typeface="+mn-ea"/>
              </a:rPr>
              <a:t>Key</a:t>
            </a:r>
            <a:r>
              <a:rPr lang="zh-CN" altLang="en-US" sz="2800" dirty="0" smtClean="0">
                <a:solidFill>
                  <a:schemeClr val="bg1"/>
                </a:solidFill>
                <a:latin typeface="+mj-ea"/>
                <a:sym typeface="+mn-ea"/>
              </a:rPr>
              <a:t>清除策略</a:t>
            </a:r>
            <a:endParaRPr lang="zh-CN" altLang="en-US" sz="2800" b="1" dirty="0" smtClean="0">
              <a:solidFill>
                <a:schemeClr val="bg1"/>
              </a:solidFill>
              <a:latin typeface="+mj-ea"/>
              <a:sym typeface="+mn-ea"/>
            </a:endParaRPr>
          </a:p>
        </p:txBody>
      </p:sp>
      <p:sp>
        <p:nvSpPr>
          <p:cNvPr id="5" name="i$lîďê"/>
          <p:cNvSpPr/>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sp>
        <p:nvSpPr>
          <p:cNvPr id="15" name="ïśḷïḓe"/>
          <p:cNvSpPr/>
          <p:nvPr/>
        </p:nvSpPr>
        <p:spPr>
          <a:xfrm>
            <a:off x="1307851" y="174847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cxnSp>
        <p:nvCxnSpPr>
          <p:cNvPr id="22" name="直接连接符 21"/>
          <p:cNvCxnSpPr/>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69925" y="1059815"/>
            <a:ext cx="10732770" cy="922020"/>
          </a:xfrm>
          <a:prstGeom prst="rect">
            <a:avLst/>
          </a:prstGeom>
          <a:noFill/>
        </p:spPr>
        <p:txBody>
          <a:bodyPr wrap="square" rtlCol="0">
            <a:spAutoFit/>
          </a:bodyPr>
          <a:lstStyle/>
          <a:p>
            <a:pPr lvl="0" algn="l">
              <a:buClrTx/>
              <a:buSzTx/>
              <a:buFontTx/>
            </a:pPr>
            <a:r>
              <a:rPr dirty="0">
                <a:sym typeface="+mn-ea"/>
              </a:rPr>
              <a:t>关于</a:t>
            </a:r>
            <a:r>
              <a:rPr dirty="0">
                <a:sym typeface="+mn-ea"/>
              </a:rPr>
              <a:t>maxmemory</a:t>
            </a:r>
            <a:r>
              <a:rPr dirty="0">
                <a:sym typeface="+mn-ea"/>
              </a:rPr>
              <a:t>设置，通过在</a:t>
            </a:r>
            <a:r>
              <a:rPr dirty="0">
                <a:sym typeface="+mn-ea"/>
              </a:rPr>
              <a:t>redis.conf</a:t>
            </a:r>
            <a:r>
              <a:rPr dirty="0">
                <a:sym typeface="+mn-ea"/>
              </a:rPr>
              <a:t>中</a:t>
            </a:r>
            <a:r>
              <a:rPr dirty="0">
                <a:sym typeface="+mn-ea"/>
              </a:rPr>
              <a:t>maxmemory</a:t>
            </a:r>
            <a:r>
              <a:rPr dirty="0">
                <a:sym typeface="+mn-ea"/>
              </a:rPr>
              <a:t>参数设置，或者通过命令</a:t>
            </a:r>
            <a:r>
              <a:rPr dirty="0">
                <a:sym typeface="+mn-ea"/>
              </a:rPr>
              <a:t>CONFIG SET</a:t>
            </a:r>
            <a:r>
              <a:rPr dirty="0">
                <a:sym typeface="+mn-ea"/>
              </a:rPr>
              <a:t>动态修改。关于数据淘汰策略的设置，也可以通过在</a:t>
            </a:r>
            <a:r>
              <a:rPr dirty="0">
                <a:sym typeface="+mn-ea"/>
              </a:rPr>
              <a:t>redis.conf</a:t>
            </a:r>
            <a:r>
              <a:rPr dirty="0">
                <a:sym typeface="+mn-ea"/>
              </a:rPr>
              <a:t>中的</a:t>
            </a:r>
            <a:r>
              <a:rPr dirty="0">
                <a:sym typeface="+mn-ea"/>
              </a:rPr>
              <a:t>maxmemory-policy</a:t>
            </a:r>
            <a:r>
              <a:rPr dirty="0">
                <a:sym typeface="+mn-ea"/>
              </a:rPr>
              <a:t>参数设置，或者通过命令</a:t>
            </a:r>
            <a:r>
              <a:rPr dirty="0">
                <a:sym typeface="+mn-ea"/>
              </a:rPr>
              <a:t>CONFIG SET</a:t>
            </a:r>
            <a:r>
              <a:rPr dirty="0">
                <a:sym typeface="+mn-ea"/>
              </a:rPr>
              <a:t>动态修改。</a:t>
            </a:r>
            <a:endParaRPr dirty="0">
              <a:sym typeface="+mn-ea"/>
            </a:endParaRPr>
          </a:p>
        </p:txBody>
      </p:sp>
      <p:pic>
        <p:nvPicPr>
          <p:cNvPr id="4" name="图片 3"/>
          <p:cNvPicPr>
            <a:picLocks noChangeAspect="1"/>
          </p:cNvPicPr>
          <p:nvPr>
            <p:custDataLst>
              <p:tags r:id="rId1"/>
            </p:custDataLst>
          </p:nvPr>
        </p:nvPicPr>
        <p:blipFill>
          <a:blip r:embed="rId2"/>
          <a:stretch>
            <a:fillRect/>
          </a:stretch>
        </p:blipFill>
        <p:spPr>
          <a:xfrm>
            <a:off x="1519555" y="2046605"/>
            <a:ext cx="3600450" cy="14382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hidden="1"/>
          <p:cNvSpPr/>
          <p:nvPr>
            <p:custDataLst>
              <p:tags r:id="rId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a:xfrm>
            <a:off x="4895761" y="2739021"/>
            <a:ext cx="6536871" cy="2390427"/>
          </a:xfrm>
        </p:spPr>
        <p:txBody>
          <a:bodyPr>
            <a:normAutofit/>
          </a:bodyPr>
          <a:lstStyle/>
          <a:p>
            <a:r>
              <a:rPr lang="zh-CN" altLang="en-US" sz="6600" dirty="0"/>
              <a:t>学 习 进 步 ！</a:t>
            </a:r>
            <a:endParaRPr lang="zh-CN" altLang="en-US" sz="4000" dirty="0"/>
          </a:p>
        </p:txBody>
      </p:sp>
      <p:sp>
        <p:nvSpPr>
          <p:cNvPr id="8" name="任意多边形: 形状 7"/>
          <p:cNvSpPr/>
          <p:nvPr/>
        </p:nvSpPr>
        <p:spPr>
          <a:xfrm>
            <a:off x="669925" y="2344255"/>
            <a:ext cx="552196" cy="3896208"/>
          </a:xfrm>
          <a:custGeom>
            <a:avLst/>
            <a:gdLst>
              <a:gd name="connsiteX0" fmla="*/ 438280 w 513703"/>
              <a:gd name="connsiteY0" fmla="*/ 3473760 h 3624606"/>
              <a:gd name="connsiteX1" fmla="*/ 513703 w 513703"/>
              <a:gd name="connsiteY1" fmla="*/ 3549183 h 3624606"/>
              <a:gd name="connsiteX2" fmla="*/ 438280 w 513703"/>
              <a:gd name="connsiteY2" fmla="*/ 3624606 h 3624606"/>
              <a:gd name="connsiteX3" fmla="*/ 362857 w 513703"/>
              <a:gd name="connsiteY3" fmla="*/ 3549183 h 3624606"/>
              <a:gd name="connsiteX4" fmla="*/ 438280 w 513703"/>
              <a:gd name="connsiteY4" fmla="*/ 3473760 h 3624606"/>
              <a:gd name="connsiteX5" fmla="*/ 75423 w 513703"/>
              <a:gd name="connsiteY5" fmla="*/ 3473760 h 3624606"/>
              <a:gd name="connsiteX6" fmla="*/ 150846 w 513703"/>
              <a:gd name="connsiteY6" fmla="*/ 3549183 h 3624606"/>
              <a:gd name="connsiteX7" fmla="*/ 75423 w 513703"/>
              <a:gd name="connsiteY7" fmla="*/ 3624606 h 3624606"/>
              <a:gd name="connsiteX8" fmla="*/ 0 w 513703"/>
              <a:gd name="connsiteY8" fmla="*/ 3549183 h 3624606"/>
              <a:gd name="connsiteX9" fmla="*/ 75423 w 513703"/>
              <a:gd name="connsiteY9" fmla="*/ 3473760 h 3624606"/>
              <a:gd name="connsiteX10" fmla="*/ 438280 w 513703"/>
              <a:gd name="connsiteY10" fmla="*/ 3126882 h 3624606"/>
              <a:gd name="connsiteX11" fmla="*/ 513703 w 513703"/>
              <a:gd name="connsiteY11" fmla="*/ 3202305 h 3624606"/>
              <a:gd name="connsiteX12" fmla="*/ 438280 w 513703"/>
              <a:gd name="connsiteY12" fmla="*/ 3277728 h 3624606"/>
              <a:gd name="connsiteX13" fmla="*/ 362857 w 513703"/>
              <a:gd name="connsiteY13" fmla="*/ 3202305 h 3624606"/>
              <a:gd name="connsiteX14" fmla="*/ 438280 w 513703"/>
              <a:gd name="connsiteY14" fmla="*/ 3126882 h 3624606"/>
              <a:gd name="connsiteX15" fmla="*/ 75423 w 513703"/>
              <a:gd name="connsiteY15" fmla="*/ 3126882 h 3624606"/>
              <a:gd name="connsiteX16" fmla="*/ 150846 w 513703"/>
              <a:gd name="connsiteY16" fmla="*/ 3202305 h 3624606"/>
              <a:gd name="connsiteX17" fmla="*/ 75423 w 513703"/>
              <a:gd name="connsiteY17" fmla="*/ 3277728 h 3624606"/>
              <a:gd name="connsiteX18" fmla="*/ 0 w 513703"/>
              <a:gd name="connsiteY18" fmla="*/ 3202305 h 3624606"/>
              <a:gd name="connsiteX19" fmla="*/ 75423 w 513703"/>
              <a:gd name="connsiteY19" fmla="*/ 3126882 h 3624606"/>
              <a:gd name="connsiteX20" fmla="*/ 438280 w 513703"/>
              <a:gd name="connsiteY20" fmla="*/ 2780004 h 3624606"/>
              <a:gd name="connsiteX21" fmla="*/ 513703 w 513703"/>
              <a:gd name="connsiteY21" fmla="*/ 2855427 h 3624606"/>
              <a:gd name="connsiteX22" fmla="*/ 438280 w 513703"/>
              <a:gd name="connsiteY22" fmla="*/ 2930850 h 3624606"/>
              <a:gd name="connsiteX23" fmla="*/ 362857 w 513703"/>
              <a:gd name="connsiteY23" fmla="*/ 2855427 h 3624606"/>
              <a:gd name="connsiteX24" fmla="*/ 438280 w 513703"/>
              <a:gd name="connsiteY24" fmla="*/ 2780004 h 3624606"/>
              <a:gd name="connsiteX25" fmla="*/ 75423 w 513703"/>
              <a:gd name="connsiteY25" fmla="*/ 2780004 h 3624606"/>
              <a:gd name="connsiteX26" fmla="*/ 150846 w 513703"/>
              <a:gd name="connsiteY26" fmla="*/ 2855427 h 3624606"/>
              <a:gd name="connsiteX27" fmla="*/ 75423 w 513703"/>
              <a:gd name="connsiteY27" fmla="*/ 2930850 h 3624606"/>
              <a:gd name="connsiteX28" fmla="*/ 0 w 513703"/>
              <a:gd name="connsiteY28" fmla="*/ 2855427 h 3624606"/>
              <a:gd name="connsiteX29" fmla="*/ 75423 w 513703"/>
              <a:gd name="connsiteY29" fmla="*/ 2780004 h 3624606"/>
              <a:gd name="connsiteX30" fmla="*/ 438280 w 513703"/>
              <a:gd name="connsiteY30" fmla="*/ 2433126 h 3624606"/>
              <a:gd name="connsiteX31" fmla="*/ 513703 w 513703"/>
              <a:gd name="connsiteY31" fmla="*/ 2508549 h 3624606"/>
              <a:gd name="connsiteX32" fmla="*/ 438280 w 513703"/>
              <a:gd name="connsiteY32" fmla="*/ 2583972 h 3624606"/>
              <a:gd name="connsiteX33" fmla="*/ 362857 w 513703"/>
              <a:gd name="connsiteY33" fmla="*/ 2508549 h 3624606"/>
              <a:gd name="connsiteX34" fmla="*/ 438280 w 513703"/>
              <a:gd name="connsiteY34" fmla="*/ 2433126 h 3624606"/>
              <a:gd name="connsiteX35" fmla="*/ 75423 w 513703"/>
              <a:gd name="connsiteY35" fmla="*/ 2433126 h 3624606"/>
              <a:gd name="connsiteX36" fmla="*/ 150846 w 513703"/>
              <a:gd name="connsiteY36" fmla="*/ 2508549 h 3624606"/>
              <a:gd name="connsiteX37" fmla="*/ 75423 w 513703"/>
              <a:gd name="connsiteY37" fmla="*/ 2583972 h 3624606"/>
              <a:gd name="connsiteX38" fmla="*/ 0 w 513703"/>
              <a:gd name="connsiteY38" fmla="*/ 2508549 h 3624606"/>
              <a:gd name="connsiteX39" fmla="*/ 75423 w 513703"/>
              <a:gd name="connsiteY39" fmla="*/ 2433126 h 3624606"/>
              <a:gd name="connsiteX40" fmla="*/ 438280 w 513703"/>
              <a:gd name="connsiteY40" fmla="*/ 2086248 h 3624606"/>
              <a:gd name="connsiteX41" fmla="*/ 513703 w 513703"/>
              <a:gd name="connsiteY41" fmla="*/ 2161671 h 3624606"/>
              <a:gd name="connsiteX42" fmla="*/ 438280 w 513703"/>
              <a:gd name="connsiteY42" fmla="*/ 2237094 h 3624606"/>
              <a:gd name="connsiteX43" fmla="*/ 362857 w 513703"/>
              <a:gd name="connsiteY43" fmla="*/ 2161671 h 3624606"/>
              <a:gd name="connsiteX44" fmla="*/ 438280 w 513703"/>
              <a:gd name="connsiteY44" fmla="*/ 2086248 h 3624606"/>
              <a:gd name="connsiteX45" fmla="*/ 75423 w 513703"/>
              <a:gd name="connsiteY45" fmla="*/ 2086248 h 3624606"/>
              <a:gd name="connsiteX46" fmla="*/ 150846 w 513703"/>
              <a:gd name="connsiteY46" fmla="*/ 2161671 h 3624606"/>
              <a:gd name="connsiteX47" fmla="*/ 75423 w 513703"/>
              <a:gd name="connsiteY47" fmla="*/ 2237094 h 3624606"/>
              <a:gd name="connsiteX48" fmla="*/ 0 w 513703"/>
              <a:gd name="connsiteY48" fmla="*/ 2161671 h 3624606"/>
              <a:gd name="connsiteX49" fmla="*/ 75423 w 513703"/>
              <a:gd name="connsiteY49" fmla="*/ 2086248 h 3624606"/>
              <a:gd name="connsiteX50" fmla="*/ 438280 w 513703"/>
              <a:gd name="connsiteY50" fmla="*/ 1734390 h 3624606"/>
              <a:gd name="connsiteX51" fmla="*/ 513703 w 513703"/>
              <a:gd name="connsiteY51" fmla="*/ 1809813 h 3624606"/>
              <a:gd name="connsiteX52" fmla="*/ 513200 w 513703"/>
              <a:gd name="connsiteY52" fmla="*/ 1812303 h 3624606"/>
              <a:gd name="connsiteX53" fmla="*/ 513703 w 513703"/>
              <a:gd name="connsiteY53" fmla="*/ 1814793 h 3624606"/>
              <a:gd name="connsiteX54" fmla="*/ 438280 w 513703"/>
              <a:gd name="connsiteY54" fmla="*/ 1890216 h 3624606"/>
              <a:gd name="connsiteX55" fmla="*/ 362857 w 513703"/>
              <a:gd name="connsiteY55" fmla="*/ 1814793 h 3624606"/>
              <a:gd name="connsiteX56" fmla="*/ 363360 w 513703"/>
              <a:gd name="connsiteY56" fmla="*/ 1812303 h 3624606"/>
              <a:gd name="connsiteX57" fmla="*/ 362857 w 513703"/>
              <a:gd name="connsiteY57" fmla="*/ 1809813 h 3624606"/>
              <a:gd name="connsiteX58" fmla="*/ 438280 w 513703"/>
              <a:gd name="connsiteY58" fmla="*/ 1734390 h 3624606"/>
              <a:gd name="connsiteX59" fmla="*/ 75423 w 513703"/>
              <a:gd name="connsiteY59" fmla="*/ 1734390 h 3624606"/>
              <a:gd name="connsiteX60" fmla="*/ 150846 w 513703"/>
              <a:gd name="connsiteY60" fmla="*/ 1809813 h 3624606"/>
              <a:gd name="connsiteX61" fmla="*/ 150343 w 513703"/>
              <a:gd name="connsiteY61" fmla="*/ 1812303 h 3624606"/>
              <a:gd name="connsiteX62" fmla="*/ 150846 w 513703"/>
              <a:gd name="connsiteY62" fmla="*/ 1814793 h 3624606"/>
              <a:gd name="connsiteX63" fmla="*/ 75423 w 513703"/>
              <a:gd name="connsiteY63" fmla="*/ 1890216 h 3624606"/>
              <a:gd name="connsiteX64" fmla="*/ 0 w 513703"/>
              <a:gd name="connsiteY64" fmla="*/ 1814793 h 3624606"/>
              <a:gd name="connsiteX65" fmla="*/ 503 w 513703"/>
              <a:gd name="connsiteY65" fmla="*/ 1812303 h 3624606"/>
              <a:gd name="connsiteX66" fmla="*/ 0 w 513703"/>
              <a:gd name="connsiteY66" fmla="*/ 1809813 h 3624606"/>
              <a:gd name="connsiteX67" fmla="*/ 75423 w 513703"/>
              <a:gd name="connsiteY67" fmla="*/ 1734390 h 3624606"/>
              <a:gd name="connsiteX68" fmla="*/ 438280 w 513703"/>
              <a:gd name="connsiteY68" fmla="*/ 1387512 h 3624606"/>
              <a:gd name="connsiteX69" fmla="*/ 513703 w 513703"/>
              <a:gd name="connsiteY69" fmla="*/ 1462935 h 3624606"/>
              <a:gd name="connsiteX70" fmla="*/ 438280 w 513703"/>
              <a:gd name="connsiteY70" fmla="*/ 1538358 h 3624606"/>
              <a:gd name="connsiteX71" fmla="*/ 362857 w 513703"/>
              <a:gd name="connsiteY71" fmla="*/ 1462935 h 3624606"/>
              <a:gd name="connsiteX72" fmla="*/ 438280 w 513703"/>
              <a:gd name="connsiteY72" fmla="*/ 1387512 h 3624606"/>
              <a:gd name="connsiteX73" fmla="*/ 75423 w 513703"/>
              <a:gd name="connsiteY73" fmla="*/ 1387512 h 3624606"/>
              <a:gd name="connsiteX74" fmla="*/ 150846 w 513703"/>
              <a:gd name="connsiteY74" fmla="*/ 1462935 h 3624606"/>
              <a:gd name="connsiteX75" fmla="*/ 75423 w 513703"/>
              <a:gd name="connsiteY75" fmla="*/ 1538358 h 3624606"/>
              <a:gd name="connsiteX76" fmla="*/ 0 w 513703"/>
              <a:gd name="connsiteY76" fmla="*/ 1462935 h 3624606"/>
              <a:gd name="connsiteX77" fmla="*/ 75423 w 513703"/>
              <a:gd name="connsiteY77" fmla="*/ 1387512 h 3624606"/>
              <a:gd name="connsiteX78" fmla="*/ 75423 w 513703"/>
              <a:gd name="connsiteY78" fmla="*/ 1040634 h 3624606"/>
              <a:gd name="connsiteX79" fmla="*/ 150846 w 513703"/>
              <a:gd name="connsiteY79" fmla="*/ 1116057 h 3624606"/>
              <a:gd name="connsiteX80" fmla="*/ 75423 w 513703"/>
              <a:gd name="connsiteY80" fmla="*/ 1191480 h 3624606"/>
              <a:gd name="connsiteX81" fmla="*/ 0 w 513703"/>
              <a:gd name="connsiteY81" fmla="*/ 1116057 h 3624606"/>
              <a:gd name="connsiteX82" fmla="*/ 75423 w 513703"/>
              <a:gd name="connsiteY82" fmla="*/ 1040634 h 3624606"/>
              <a:gd name="connsiteX83" fmla="*/ 438280 w 513703"/>
              <a:gd name="connsiteY83" fmla="*/ 1040634 h 3624606"/>
              <a:gd name="connsiteX84" fmla="*/ 513703 w 513703"/>
              <a:gd name="connsiteY84" fmla="*/ 1116057 h 3624606"/>
              <a:gd name="connsiteX85" fmla="*/ 438280 w 513703"/>
              <a:gd name="connsiteY85" fmla="*/ 1191480 h 3624606"/>
              <a:gd name="connsiteX86" fmla="*/ 362857 w 513703"/>
              <a:gd name="connsiteY86" fmla="*/ 1116057 h 3624606"/>
              <a:gd name="connsiteX87" fmla="*/ 438280 w 513703"/>
              <a:gd name="connsiteY87" fmla="*/ 1040634 h 3624606"/>
              <a:gd name="connsiteX88" fmla="*/ 438280 w 513703"/>
              <a:gd name="connsiteY88" fmla="*/ 693756 h 3624606"/>
              <a:gd name="connsiteX89" fmla="*/ 513703 w 513703"/>
              <a:gd name="connsiteY89" fmla="*/ 769179 h 3624606"/>
              <a:gd name="connsiteX90" fmla="*/ 438280 w 513703"/>
              <a:gd name="connsiteY90" fmla="*/ 844602 h 3624606"/>
              <a:gd name="connsiteX91" fmla="*/ 362857 w 513703"/>
              <a:gd name="connsiteY91" fmla="*/ 769179 h 3624606"/>
              <a:gd name="connsiteX92" fmla="*/ 438280 w 513703"/>
              <a:gd name="connsiteY92" fmla="*/ 693756 h 3624606"/>
              <a:gd name="connsiteX93" fmla="*/ 75423 w 513703"/>
              <a:gd name="connsiteY93" fmla="*/ 693756 h 3624606"/>
              <a:gd name="connsiteX94" fmla="*/ 150846 w 513703"/>
              <a:gd name="connsiteY94" fmla="*/ 769179 h 3624606"/>
              <a:gd name="connsiteX95" fmla="*/ 75423 w 513703"/>
              <a:gd name="connsiteY95" fmla="*/ 844602 h 3624606"/>
              <a:gd name="connsiteX96" fmla="*/ 0 w 513703"/>
              <a:gd name="connsiteY96" fmla="*/ 769179 h 3624606"/>
              <a:gd name="connsiteX97" fmla="*/ 75423 w 513703"/>
              <a:gd name="connsiteY97" fmla="*/ 693756 h 3624606"/>
              <a:gd name="connsiteX98" fmla="*/ 75423 w 513703"/>
              <a:gd name="connsiteY98" fmla="*/ 346879 h 3624606"/>
              <a:gd name="connsiteX99" fmla="*/ 150846 w 513703"/>
              <a:gd name="connsiteY99" fmla="*/ 422302 h 3624606"/>
              <a:gd name="connsiteX100" fmla="*/ 75423 w 513703"/>
              <a:gd name="connsiteY100" fmla="*/ 497724 h 3624606"/>
              <a:gd name="connsiteX101" fmla="*/ 0 w 513703"/>
              <a:gd name="connsiteY101" fmla="*/ 422302 h 3624606"/>
              <a:gd name="connsiteX102" fmla="*/ 75423 w 513703"/>
              <a:gd name="connsiteY102" fmla="*/ 346879 h 3624606"/>
              <a:gd name="connsiteX103" fmla="*/ 438280 w 513703"/>
              <a:gd name="connsiteY103" fmla="*/ 346878 h 3624606"/>
              <a:gd name="connsiteX104" fmla="*/ 513703 w 513703"/>
              <a:gd name="connsiteY104" fmla="*/ 422301 h 3624606"/>
              <a:gd name="connsiteX105" fmla="*/ 438280 w 513703"/>
              <a:gd name="connsiteY105" fmla="*/ 497724 h 3624606"/>
              <a:gd name="connsiteX106" fmla="*/ 362857 w 513703"/>
              <a:gd name="connsiteY106" fmla="*/ 422301 h 3624606"/>
              <a:gd name="connsiteX107" fmla="*/ 438280 w 513703"/>
              <a:gd name="connsiteY107" fmla="*/ 346878 h 3624606"/>
              <a:gd name="connsiteX108" fmla="*/ 75423 w 513703"/>
              <a:gd name="connsiteY108" fmla="*/ 1 h 3624606"/>
              <a:gd name="connsiteX109" fmla="*/ 150846 w 513703"/>
              <a:gd name="connsiteY109" fmla="*/ 75424 h 3624606"/>
              <a:gd name="connsiteX110" fmla="*/ 75423 w 513703"/>
              <a:gd name="connsiteY110" fmla="*/ 150847 h 3624606"/>
              <a:gd name="connsiteX111" fmla="*/ 0 w 513703"/>
              <a:gd name="connsiteY111" fmla="*/ 75424 h 3624606"/>
              <a:gd name="connsiteX112" fmla="*/ 75423 w 513703"/>
              <a:gd name="connsiteY112" fmla="*/ 1 h 3624606"/>
              <a:gd name="connsiteX113" fmla="*/ 438280 w 513703"/>
              <a:gd name="connsiteY113" fmla="*/ 0 h 3624606"/>
              <a:gd name="connsiteX114" fmla="*/ 513703 w 513703"/>
              <a:gd name="connsiteY114" fmla="*/ 75424 h 3624606"/>
              <a:gd name="connsiteX115" fmla="*/ 438280 w 513703"/>
              <a:gd name="connsiteY115" fmla="*/ 150847 h 3624606"/>
              <a:gd name="connsiteX116" fmla="*/ 362857 w 513703"/>
              <a:gd name="connsiteY116" fmla="*/ 75424 h 3624606"/>
              <a:gd name="connsiteX117" fmla="*/ 438280 w 513703"/>
              <a:gd name="connsiteY117" fmla="*/ 0 h 362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3703" h="3624606">
                <a:moveTo>
                  <a:pt x="438280" y="3473760"/>
                </a:moveTo>
                <a:cubicBezTo>
                  <a:pt x="479935" y="3473760"/>
                  <a:pt x="513703" y="3507528"/>
                  <a:pt x="513703" y="3549183"/>
                </a:cubicBezTo>
                <a:cubicBezTo>
                  <a:pt x="513703" y="3590838"/>
                  <a:pt x="479935" y="3624606"/>
                  <a:pt x="438280" y="3624606"/>
                </a:cubicBezTo>
                <a:cubicBezTo>
                  <a:pt x="396625" y="3624606"/>
                  <a:pt x="362857" y="3590838"/>
                  <a:pt x="362857" y="3549183"/>
                </a:cubicBezTo>
                <a:cubicBezTo>
                  <a:pt x="362857" y="3507528"/>
                  <a:pt x="396625" y="3473760"/>
                  <a:pt x="438280" y="3473760"/>
                </a:cubicBezTo>
                <a:close/>
                <a:moveTo>
                  <a:pt x="75423" y="3473760"/>
                </a:moveTo>
                <a:cubicBezTo>
                  <a:pt x="117078" y="3473760"/>
                  <a:pt x="150846" y="3507528"/>
                  <a:pt x="150846" y="3549183"/>
                </a:cubicBezTo>
                <a:cubicBezTo>
                  <a:pt x="150846" y="3590838"/>
                  <a:pt x="117078" y="3624606"/>
                  <a:pt x="75423" y="3624606"/>
                </a:cubicBezTo>
                <a:cubicBezTo>
                  <a:pt x="33768" y="3624606"/>
                  <a:pt x="0" y="3590838"/>
                  <a:pt x="0" y="3549183"/>
                </a:cubicBezTo>
                <a:cubicBezTo>
                  <a:pt x="0" y="3507528"/>
                  <a:pt x="33768" y="3473760"/>
                  <a:pt x="75423" y="3473760"/>
                </a:cubicBezTo>
                <a:close/>
                <a:moveTo>
                  <a:pt x="438280" y="3126882"/>
                </a:moveTo>
                <a:cubicBezTo>
                  <a:pt x="479935" y="3126882"/>
                  <a:pt x="513703" y="3160650"/>
                  <a:pt x="513703" y="3202305"/>
                </a:cubicBezTo>
                <a:cubicBezTo>
                  <a:pt x="513703" y="3243960"/>
                  <a:pt x="479935" y="3277728"/>
                  <a:pt x="438280" y="3277728"/>
                </a:cubicBezTo>
                <a:cubicBezTo>
                  <a:pt x="396625" y="3277728"/>
                  <a:pt x="362857" y="3243960"/>
                  <a:pt x="362857" y="3202305"/>
                </a:cubicBezTo>
                <a:cubicBezTo>
                  <a:pt x="362857" y="3160650"/>
                  <a:pt x="396625" y="3126882"/>
                  <a:pt x="438280" y="3126882"/>
                </a:cubicBezTo>
                <a:close/>
                <a:moveTo>
                  <a:pt x="75423" y="3126882"/>
                </a:moveTo>
                <a:cubicBezTo>
                  <a:pt x="117078" y="3126882"/>
                  <a:pt x="150846" y="3160650"/>
                  <a:pt x="150846" y="3202305"/>
                </a:cubicBezTo>
                <a:cubicBezTo>
                  <a:pt x="150846" y="3243960"/>
                  <a:pt x="117078" y="3277728"/>
                  <a:pt x="75423" y="3277728"/>
                </a:cubicBezTo>
                <a:cubicBezTo>
                  <a:pt x="33768" y="3277728"/>
                  <a:pt x="0" y="3243960"/>
                  <a:pt x="0" y="3202305"/>
                </a:cubicBezTo>
                <a:cubicBezTo>
                  <a:pt x="0" y="3160650"/>
                  <a:pt x="33768" y="3126882"/>
                  <a:pt x="75423" y="3126882"/>
                </a:cubicBezTo>
                <a:close/>
                <a:moveTo>
                  <a:pt x="438280" y="2780004"/>
                </a:moveTo>
                <a:cubicBezTo>
                  <a:pt x="479935" y="2780004"/>
                  <a:pt x="513703" y="2813772"/>
                  <a:pt x="513703" y="2855427"/>
                </a:cubicBezTo>
                <a:cubicBezTo>
                  <a:pt x="513703" y="2897082"/>
                  <a:pt x="479935" y="2930850"/>
                  <a:pt x="438280" y="2930850"/>
                </a:cubicBezTo>
                <a:cubicBezTo>
                  <a:pt x="396625" y="2930850"/>
                  <a:pt x="362857" y="2897082"/>
                  <a:pt x="362857" y="2855427"/>
                </a:cubicBezTo>
                <a:cubicBezTo>
                  <a:pt x="362857" y="2813772"/>
                  <a:pt x="396625" y="2780004"/>
                  <a:pt x="438280" y="2780004"/>
                </a:cubicBezTo>
                <a:close/>
                <a:moveTo>
                  <a:pt x="75423" y="2780004"/>
                </a:moveTo>
                <a:cubicBezTo>
                  <a:pt x="117078" y="2780004"/>
                  <a:pt x="150846" y="2813772"/>
                  <a:pt x="150846" y="2855427"/>
                </a:cubicBezTo>
                <a:cubicBezTo>
                  <a:pt x="150846" y="2897082"/>
                  <a:pt x="117078" y="2930850"/>
                  <a:pt x="75423" y="2930850"/>
                </a:cubicBezTo>
                <a:cubicBezTo>
                  <a:pt x="33768" y="2930850"/>
                  <a:pt x="0" y="2897082"/>
                  <a:pt x="0" y="2855427"/>
                </a:cubicBezTo>
                <a:cubicBezTo>
                  <a:pt x="0" y="2813772"/>
                  <a:pt x="33768" y="2780004"/>
                  <a:pt x="75423" y="2780004"/>
                </a:cubicBezTo>
                <a:close/>
                <a:moveTo>
                  <a:pt x="438280" y="2433126"/>
                </a:moveTo>
                <a:cubicBezTo>
                  <a:pt x="479935" y="2433126"/>
                  <a:pt x="513703" y="2466894"/>
                  <a:pt x="513703" y="2508549"/>
                </a:cubicBezTo>
                <a:cubicBezTo>
                  <a:pt x="513703" y="2550204"/>
                  <a:pt x="479935" y="2583972"/>
                  <a:pt x="438280" y="2583972"/>
                </a:cubicBezTo>
                <a:cubicBezTo>
                  <a:pt x="396625" y="2583972"/>
                  <a:pt x="362857" y="2550204"/>
                  <a:pt x="362857" y="2508549"/>
                </a:cubicBezTo>
                <a:cubicBezTo>
                  <a:pt x="362857" y="2466894"/>
                  <a:pt x="396625" y="2433126"/>
                  <a:pt x="438280" y="2433126"/>
                </a:cubicBezTo>
                <a:close/>
                <a:moveTo>
                  <a:pt x="75423" y="2433126"/>
                </a:moveTo>
                <a:cubicBezTo>
                  <a:pt x="117078" y="2433126"/>
                  <a:pt x="150846" y="2466894"/>
                  <a:pt x="150846" y="2508549"/>
                </a:cubicBezTo>
                <a:cubicBezTo>
                  <a:pt x="150846" y="2550204"/>
                  <a:pt x="117078" y="2583972"/>
                  <a:pt x="75423" y="2583972"/>
                </a:cubicBezTo>
                <a:cubicBezTo>
                  <a:pt x="33768" y="2583972"/>
                  <a:pt x="0" y="2550204"/>
                  <a:pt x="0" y="2508549"/>
                </a:cubicBezTo>
                <a:cubicBezTo>
                  <a:pt x="0" y="2466894"/>
                  <a:pt x="33768" y="2433126"/>
                  <a:pt x="75423" y="2433126"/>
                </a:cubicBezTo>
                <a:close/>
                <a:moveTo>
                  <a:pt x="438280" y="2086248"/>
                </a:moveTo>
                <a:cubicBezTo>
                  <a:pt x="479935" y="2086248"/>
                  <a:pt x="513703" y="2120016"/>
                  <a:pt x="513703" y="2161671"/>
                </a:cubicBezTo>
                <a:cubicBezTo>
                  <a:pt x="513703" y="2203326"/>
                  <a:pt x="479935" y="2237094"/>
                  <a:pt x="438280" y="2237094"/>
                </a:cubicBezTo>
                <a:cubicBezTo>
                  <a:pt x="396625" y="2237094"/>
                  <a:pt x="362857" y="2203326"/>
                  <a:pt x="362857" y="2161671"/>
                </a:cubicBezTo>
                <a:cubicBezTo>
                  <a:pt x="362857" y="2120016"/>
                  <a:pt x="396625" y="2086248"/>
                  <a:pt x="438280" y="2086248"/>
                </a:cubicBezTo>
                <a:close/>
                <a:moveTo>
                  <a:pt x="75423" y="2086248"/>
                </a:moveTo>
                <a:cubicBezTo>
                  <a:pt x="117078" y="2086248"/>
                  <a:pt x="150846" y="2120016"/>
                  <a:pt x="150846" y="2161671"/>
                </a:cubicBezTo>
                <a:cubicBezTo>
                  <a:pt x="150846" y="2203326"/>
                  <a:pt x="117078" y="2237094"/>
                  <a:pt x="75423" y="2237094"/>
                </a:cubicBezTo>
                <a:cubicBezTo>
                  <a:pt x="33768" y="2237094"/>
                  <a:pt x="0" y="2203326"/>
                  <a:pt x="0" y="2161671"/>
                </a:cubicBezTo>
                <a:cubicBezTo>
                  <a:pt x="0" y="2120016"/>
                  <a:pt x="33768" y="2086248"/>
                  <a:pt x="75423" y="2086248"/>
                </a:cubicBezTo>
                <a:close/>
                <a:moveTo>
                  <a:pt x="438280" y="1734390"/>
                </a:moveTo>
                <a:cubicBezTo>
                  <a:pt x="479935" y="1734390"/>
                  <a:pt x="513703" y="1768158"/>
                  <a:pt x="513703" y="1809813"/>
                </a:cubicBezTo>
                <a:lnTo>
                  <a:pt x="513200" y="1812303"/>
                </a:lnTo>
                <a:lnTo>
                  <a:pt x="513703" y="1814793"/>
                </a:lnTo>
                <a:cubicBezTo>
                  <a:pt x="513703" y="1856448"/>
                  <a:pt x="479935" y="1890216"/>
                  <a:pt x="438280" y="1890216"/>
                </a:cubicBezTo>
                <a:cubicBezTo>
                  <a:pt x="396625" y="1890216"/>
                  <a:pt x="362857" y="1856448"/>
                  <a:pt x="362857" y="1814793"/>
                </a:cubicBezTo>
                <a:lnTo>
                  <a:pt x="363360" y="1812303"/>
                </a:lnTo>
                <a:lnTo>
                  <a:pt x="362857" y="1809813"/>
                </a:lnTo>
                <a:cubicBezTo>
                  <a:pt x="362857" y="1768158"/>
                  <a:pt x="396625" y="1734390"/>
                  <a:pt x="438280" y="1734390"/>
                </a:cubicBezTo>
                <a:close/>
                <a:moveTo>
                  <a:pt x="75423" y="1734390"/>
                </a:moveTo>
                <a:cubicBezTo>
                  <a:pt x="117078" y="1734390"/>
                  <a:pt x="150846" y="1768158"/>
                  <a:pt x="150846" y="1809813"/>
                </a:cubicBezTo>
                <a:lnTo>
                  <a:pt x="150343" y="1812303"/>
                </a:lnTo>
                <a:lnTo>
                  <a:pt x="150846" y="1814793"/>
                </a:lnTo>
                <a:cubicBezTo>
                  <a:pt x="150846" y="1856448"/>
                  <a:pt x="117078" y="1890216"/>
                  <a:pt x="75423" y="1890216"/>
                </a:cubicBezTo>
                <a:cubicBezTo>
                  <a:pt x="33768" y="1890216"/>
                  <a:pt x="0" y="1856448"/>
                  <a:pt x="0" y="1814793"/>
                </a:cubicBezTo>
                <a:lnTo>
                  <a:pt x="503" y="1812303"/>
                </a:lnTo>
                <a:lnTo>
                  <a:pt x="0" y="1809813"/>
                </a:lnTo>
                <a:cubicBezTo>
                  <a:pt x="0" y="1768158"/>
                  <a:pt x="33768" y="1734390"/>
                  <a:pt x="75423" y="1734390"/>
                </a:cubicBezTo>
                <a:close/>
                <a:moveTo>
                  <a:pt x="438280" y="1387512"/>
                </a:moveTo>
                <a:cubicBezTo>
                  <a:pt x="479935" y="1387512"/>
                  <a:pt x="513703" y="1421280"/>
                  <a:pt x="513703" y="1462935"/>
                </a:cubicBezTo>
                <a:cubicBezTo>
                  <a:pt x="513703" y="1504590"/>
                  <a:pt x="479935" y="1538358"/>
                  <a:pt x="438280" y="1538358"/>
                </a:cubicBezTo>
                <a:cubicBezTo>
                  <a:pt x="396625" y="1538358"/>
                  <a:pt x="362857" y="1504590"/>
                  <a:pt x="362857" y="1462935"/>
                </a:cubicBezTo>
                <a:cubicBezTo>
                  <a:pt x="362857" y="1421280"/>
                  <a:pt x="396625" y="1387512"/>
                  <a:pt x="438280" y="1387512"/>
                </a:cubicBezTo>
                <a:close/>
                <a:moveTo>
                  <a:pt x="75423" y="1387512"/>
                </a:moveTo>
                <a:cubicBezTo>
                  <a:pt x="117078" y="1387512"/>
                  <a:pt x="150846" y="1421280"/>
                  <a:pt x="150846" y="1462935"/>
                </a:cubicBezTo>
                <a:cubicBezTo>
                  <a:pt x="150846" y="1504590"/>
                  <a:pt x="117078" y="1538358"/>
                  <a:pt x="75423" y="1538358"/>
                </a:cubicBezTo>
                <a:cubicBezTo>
                  <a:pt x="33768" y="1538358"/>
                  <a:pt x="0" y="1504590"/>
                  <a:pt x="0" y="1462935"/>
                </a:cubicBezTo>
                <a:cubicBezTo>
                  <a:pt x="0" y="1421280"/>
                  <a:pt x="33768" y="1387512"/>
                  <a:pt x="75423" y="1387512"/>
                </a:cubicBezTo>
                <a:close/>
                <a:moveTo>
                  <a:pt x="75423" y="1040634"/>
                </a:moveTo>
                <a:cubicBezTo>
                  <a:pt x="117078" y="1040634"/>
                  <a:pt x="150846" y="1074403"/>
                  <a:pt x="150846" y="1116057"/>
                </a:cubicBezTo>
                <a:cubicBezTo>
                  <a:pt x="150846" y="1157713"/>
                  <a:pt x="117078" y="1191480"/>
                  <a:pt x="75423" y="1191480"/>
                </a:cubicBezTo>
                <a:cubicBezTo>
                  <a:pt x="33768" y="1191480"/>
                  <a:pt x="0" y="1157713"/>
                  <a:pt x="0" y="1116057"/>
                </a:cubicBezTo>
                <a:cubicBezTo>
                  <a:pt x="0" y="1074403"/>
                  <a:pt x="33768" y="1040634"/>
                  <a:pt x="75423" y="1040634"/>
                </a:cubicBezTo>
                <a:close/>
                <a:moveTo>
                  <a:pt x="438280" y="1040634"/>
                </a:moveTo>
                <a:cubicBezTo>
                  <a:pt x="479935" y="1040634"/>
                  <a:pt x="513703" y="1074402"/>
                  <a:pt x="513703" y="1116057"/>
                </a:cubicBezTo>
                <a:cubicBezTo>
                  <a:pt x="513703" y="1157712"/>
                  <a:pt x="479935" y="1191480"/>
                  <a:pt x="438280" y="1191480"/>
                </a:cubicBezTo>
                <a:cubicBezTo>
                  <a:pt x="396625" y="1191480"/>
                  <a:pt x="362857" y="1157712"/>
                  <a:pt x="362857" y="1116057"/>
                </a:cubicBezTo>
                <a:cubicBezTo>
                  <a:pt x="362857" y="1074402"/>
                  <a:pt x="396625" y="1040634"/>
                  <a:pt x="438280" y="1040634"/>
                </a:cubicBezTo>
                <a:close/>
                <a:moveTo>
                  <a:pt x="438280" y="693756"/>
                </a:moveTo>
                <a:cubicBezTo>
                  <a:pt x="479935" y="693756"/>
                  <a:pt x="513703" y="727524"/>
                  <a:pt x="513703" y="769179"/>
                </a:cubicBezTo>
                <a:cubicBezTo>
                  <a:pt x="513703" y="810834"/>
                  <a:pt x="479935" y="844602"/>
                  <a:pt x="438280" y="844602"/>
                </a:cubicBezTo>
                <a:cubicBezTo>
                  <a:pt x="396625" y="844602"/>
                  <a:pt x="362857" y="810834"/>
                  <a:pt x="362857" y="769179"/>
                </a:cubicBezTo>
                <a:cubicBezTo>
                  <a:pt x="362857" y="727524"/>
                  <a:pt x="396625" y="693756"/>
                  <a:pt x="438280" y="693756"/>
                </a:cubicBezTo>
                <a:close/>
                <a:moveTo>
                  <a:pt x="75423" y="693756"/>
                </a:moveTo>
                <a:cubicBezTo>
                  <a:pt x="117078" y="693756"/>
                  <a:pt x="150846" y="727525"/>
                  <a:pt x="150846" y="769179"/>
                </a:cubicBezTo>
                <a:cubicBezTo>
                  <a:pt x="150846" y="810834"/>
                  <a:pt x="117078" y="844602"/>
                  <a:pt x="75423" y="844602"/>
                </a:cubicBezTo>
                <a:cubicBezTo>
                  <a:pt x="33768" y="844602"/>
                  <a:pt x="0" y="810834"/>
                  <a:pt x="0" y="769179"/>
                </a:cubicBezTo>
                <a:cubicBezTo>
                  <a:pt x="0" y="727525"/>
                  <a:pt x="33768" y="693756"/>
                  <a:pt x="75423" y="693756"/>
                </a:cubicBezTo>
                <a:close/>
                <a:moveTo>
                  <a:pt x="75423" y="346879"/>
                </a:moveTo>
                <a:cubicBezTo>
                  <a:pt x="117078" y="346879"/>
                  <a:pt x="150846" y="380647"/>
                  <a:pt x="150846" y="422302"/>
                </a:cubicBezTo>
                <a:cubicBezTo>
                  <a:pt x="150846" y="463957"/>
                  <a:pt x="117078" y="497724"/>
                  <a:pt x="75423" y="497724"/>
                </a:cubicBezTo>
                <a:cubicBezTo>
                  <a:pt x="33768" y="497724"/>
                  <a:pt x="0" y="463957"/>
                  <a:pt x="0" y="422302"/>
                </a:cubicBezTo>
                <a:cubicBezTo>
                  <a:pt x="0" y="380647"/>
                  <a:pt x="33768" y="346879"/>
                  <a:pt x="75423" y="346879"/>
                </a:cubicBezTo>
                <a:close/>
                <a:moveTo>
                  <a:pt x="438280" y="346878"/>
                </a:moveTo>
                <a:cubicBezTo>
                  <a:pt x="479935" y="346878"/>
                  <a:pt x="513703" y="380646"/>
                  <a:pt x="513703" y="422301"/>
                </a:cubicBezTo>
                <a:cubicBezTo>
                  <a:pt x="513703" y="463956"/>
                  <a:pt x="479935" y="497724"/>
                  <a:pt x="438280" y="497724"/>
                </a:cubicBezTo>
                <a:cubicBezTo>
                  <a:pt x="396625" y="497724"/>
                  <a:pt x="362857" y="463956"/>
                  <a:pt x="362857" y="422301"/>
                </a:cubicBezTo>
                <a:cubicBezTo>
                  <a:pt x="362857" y="380646"/>
                  <a:pt x="396625" y="346878"/>
                  <a:pt x="438280" y="346878"/>
                </a:cubicBezTo>
                <a:close/>
                <a:moveTo>
                  <a:pt x="75423" y="1"/>
                </a:moveTo>
                <a:cubicBezTo>
                  <a:pt x="117078" y="1"/>
                  <a:pt x="150846" y="33769"/>
                  <a:pt x="150846" y="75424"/>
                </a:cubicBezTo>
                <a:cubicBezTo>
                  <a:pt x="150846" y="117079"/>
                  <a:pt x="117078" y="150847"/>
                  <a:pt x="75423" y="150847"/>
                </a:cubicBezTo>
                <a:cubicBezTo>
                  <a:pt x="33768" y="150847"/>
                  <a:pt x="0" y="117079"/>
                  <a:pt x="0" y="75424"/>
                </a:cubicBezTo>
                <a:cubicBezTo>
                  <a:pt x="0" y="33769"/>
                  <a:pt x="33768" y="1"/>
                  <a:pt x="75423" y="1"/>
                </a:cubicBezTo>
                <a:close/>
                <a:moveTo>
                  <a:pt x="438280" y="0"/>
                </a:moveTo>
                <a:cubicBezTo>
                  <a:pt x="479935" y="0"/>
                  <a:pt x="513703" y="33769"/>
                  <a:pt x="513703" y="75424"/>
                </a:cubicBezTo>
                <a:cubicBezTo>
                  <a:pt x="513703" y="117079"/>
                  <a:pt x="479935" y="150847"/>
                  <a:pt x="438280" y="150847"/>
                </a:cubicBezTo>
                <a:cubicBezTo>
                  <a:pt x="396625" y="150847"/>
                  <a:pt x="362857" y="117079"/>
                  <a:pt x="362857" y="75424"/>
                </a:cubicBezTo>
                <a:cubicBezTo>
                  <a:pt x="362857" y="33769"/>
                  <a:pt x="396625" y="0"/>
                  <a:pt x="438280" y="0"/>
                </a:cubicBezTo>
                <a:close/>
              </a:path>
            </a:pathLst>
          </a:custGeom>
          <a:gradFill>
            <a:gsLst>
              <a:gs pos="74000">
                <a:schemeClr val="accent2">
                  <a:alpha val="70000"/>
                </a:schemeClr>
              </a:gs>
              <a:gs pos="0">
                <a:schemeClr val="accent4">
                  <a:alpha val="7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p:cNvSpPr/>
          <p:nvPr/>
        </p:nvSpPr>
        <p:spPr>
          <a:xfrm>
            <a:off x="744076" y="6241020"/>
            <a:ext cx="4366476" cy="45927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作者</a:t>
            </a:r>
            <a:r>
              <a:rPr lang="zh-CN" altLang="en-US" b="1" dirty="0" smtClean="0">
                <a:solidFill>
                  <a:schemeClr val="tx1"/>
                </a:solidFill>
              </a:rPr>
              <a:t>：张云河、王硕</a:t>
            </a:r>
            <a:endParaRPr lang="zh-CN" altLang="en-US" b="1" dirty="0">
              <a:solidFill>
                <a:schemeClr val="tx1"/>
              </a:solidFill>
            </a:endParaRPr>
          </a:p>
        </p:txBody>
      </p:sp>
      <p:sp>
        <p:nvSpPr>
          <p:cNvPr id="11" name="矩形 10"/>
          <p:cNvSpPr/>
          <p:nvPr/>
        </p:nvSpPr>
        <p:spPr>
          <a:xfrm>
            <a:off x="905580" y="602297"/>
            <a:ext cx="5373587" cy="430887"/>
          </a:xfrm>
          <a:prstGeom prst="rect">
            <a:avLst/>
          </a:prstGeom>
        </p:spPr>
        <p:txBody>
          <a:bodyPr wrap="none">
            <a:spAutoFit/>
          </a:bodyPr>
          <a:lstStyle/>
          <a:p>
            <a:pPr algn="ctr"/>
            <a:r>
              <a:rPr lang="zh-CN" altLang="en-US" sz="2200" dirty="0">
                <a:solidFill>
                  <a:schemeClr val="bg1"/>
                </a:solidFill>
                <a:sym typeface="+mn-ea"/>
              </a:rPr>
              <a:t>大数据教材</a:t>
            </a:r>
            <a:r>
              <a:rPr lang="en-US" altLang="zh-CN" sz="2200" dirty="0">
                <a:solidFill>
                  <a:schemeClr val="bg1"/>
                </a:solidFill>
                <a:sym typeface="+mn-ea"/>
              </a:rPr>
              <a:t>《</a:t>
            </a:r>
            <a:r>
              <a:rPr lang="en-US" altLang="zh-CN" sz="2200" dirty="0" err="1">
                <a:solidFill>
                  <a:schemeClr val="bg1"/>
                </a:solidFill>
                <a:sym typeface="+mn-ea"/>
              </a:rPr>
              <a:t>Redis</a:t>
            </a:r>
            <a:r>
              <a:rPr lang="en-US" altLang="zh-CN" sz="2200" dirty="0">
                <a:solidFill>
                  <a:schemeClr val="bg1"/>
                </a:solidFill>
                <a:sym typeface="+mn-ea"/>
              </a:rPr>
              <a:t> 6</a:t>
            </a:r>
            <a:r>
              <a:rPr lang="zh-CN" altLang="en-US" sz="2200" dirty="0">
                <a:solidFill>
                  <a:schemeClr val="bg1"/>
                </a:solidFill>
                <a:sym typeface="+mn-ea"/>
              </a:rPr>
              <a:t>开发与实战</a:t>
            </a:r>
            <a:r>
              <a:rPr lang="en-US" altLang="zh-CN" sz="2200" dirty="0">
                <a:solidFill>
                  <a:schemeClr val="bg1"/>
                </a:solidFill>
                <a:sym typeface="+mn-ea"/>
              </a:rPr>
              <a:t>》</a:t>
            </a:r>
            <a:r>
              <a:rPr lang="zh-CN" altLang="en-US" sz="2200" b="1" dirty="0" smtClean="0">
                <a:solidFill>
                  <a:schemeClr val="accent2"/>
                </a:solidFill>
                <a:sym typeface="+mn-ea"/>
              </a:rPr>
              <a:t>最新版</a:t>
            </a:r>
            <a:endParaRPr lang="zh-CN" altLang="en-US" sz="2200" b="1" dirty="0">
              <a:solidFill>
                <a:schemeClr val="accent2"/>
              </a:solidFill>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06400" y="522760"/>
            <a:ext cx="527050" cy="52705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240" y="1211016"/>
            <a:ext cx="3353401" cy="46983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hidden="1"/>
          <p:cNvSpPr/>
          <p:nvPr>
            <p:custDataLst>
              <p:tags r:id="rId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a:xfrm>
            <a:off x="669925" y="1319455"/>
            <a:ext cx="10850563" cy="3136900"/>
          </a:xfrm>
        </p:spPr>
        <p:txBody>
          <a:bodyPr>
            <a:normAutofit/>
          </a:bodyPr>
          <a:lstStyle/>
          <a:p>
            <a:br>
              <a:rPr lang="en-US" altLang="zh-CN" sz="4800" dirty="0"/>
            </a:br>
            <a:r>
              <a:rPr sz="4800">
                <a:sym typeface="+mn-ea"/>
              </a:rPr>
              <a:t>第二章 Redis常用数据</a:t>
            </a:r>
            <a:br>
              <a:rPr sz="4800">
                <a:sym typeface="+mn-ea"/>
              </a:rPr>
            </a:br>
            <a:r>
              <a:rPr sz="4800">
                <a:sym typeface="+mn-ea"/>
              </a:rPr>
              <a:t>类型及命令</a:t>
            </a:r>
            <a:endParaRPr sz="4800">
              <a:sym typeface="+mn-ea"/>
            </a:endParaRPr>
          </a:p>
        </p:txBody>
      </p:sp>
      <p:sp>
        <p:nvSpPr>
          <p:cNvPr id="29" name="任意多边形: 形状 28"/>
          <p:cNvSpPr/>
          <p:nvPr/>
        </p:nvSpPr>
        <p:spPr>
          <a:xfrm>
            <a:off x="10968292" y="649047"/>
            <a:ext cx="552196" cy="3896208"/>
          </a:xfrm>
          <a:custGeom>
            <a:avLst/>
            <a:gdLst>
              <a:gd name="connsiteX0" fmla="*/ 438280 w 513703"/>
              <a:gd name="connsiteY0" fmla="*/ 3473760 h 3624606"/>
              <a:gd name="connsiteX1" fmla="*/ 513703 w 513703"/>
              <a:gd name="connsiteY1" fmla="*/ 3549183 h 3624606"/>
              <a:gd name="connsiteX2" fmla="*/ 438280 w 513703"/>
              <a:gd name="connsiteY2" fmla="*/ 3624606 h 3624606"/>
              <a:gd name="connsiteX3" fmla="*/ 362857 w 513703"/>
              <a:gd name="connsiteY3" fmla="*/ 3549183 h 3624606"/>
              <a:gd name="connsiteX4" fmla="*/ 438280 w 513703"/>
              <a:gd name="connsiteY4" fmla="*/ 3473760 h 3624606"/>
              <a:gd name="connsiteX5" fmla="*/ 75423 w 513703"/>
              <a:gd name="connsiteY5" fmla="*/ 3473760 h 3624606"/>
              <a:gd name="connsiteX6" fmla="*/ 150846 w 513703"/>
              <a:gd name="connsiteY6" fmla="*/ 3549183 h 3624606"/>
              <a:gd name="connsiteX7" fmla="*/ 75423 w 513703"/>
              <a:gd name="connsiteY7" fmla="*/ 3624606 h 3624606"/>
              <a:gd name="connsiteX8" fmla="*/ 0 w 513703"/>
              <a:gd name="connsiteY8" fmla="*/ 3549183 h 3624606"/>
              <a:gd name="connsiteX9" fmla="*/ 75423 w 513703"/>
              <a:gd name="connsiteY9" fmla="*/ 3473760 h 3624606"/>
              <a:gd name="connsiteX10" fmla="*/ 438280 w 513703"/>
              <a:gd name="connsiteY10" fmla="*/ 3126882 h 3624606"/>
              <a:gd name="connsiteX11" fmla="*/ 513703 w 513703"/>
              <a:gd name="connsiteY11" fmla="*/ 3202305 h 3624606"/>
              <a:gd name="connsiteX12" fmla="*/ 438280 w 513703"/>
              <a:gd name="connsiteY12" fmla="*/ 3277728 h 3624606"/>
              <a:gd name="connsiteX13" fmla="*/ 362857 w 513703"/>
              <a:gd name="connsiteY13" fmla="*/ 3202305 h 3624606"/>
              <a:gd name="connsiteX14" fmla="*/ 438280 w 513703"/>
              <a:gd name="connsiteY14" fmla="*/ 3126882 h 3624606"/>
              <a:gd name="connsiteX15" fmla="*/ 75423 w 513703"/>
              <a:gd name="connsiteY15" fmla="*/ 3126882 h 3624606"/>
              <a:gd name="connsiteX16" fmla="*/ 150846 w 513703"/>
              <a:gd name="connsiteY16" fmla="*/ 3202305 h 3624606"/>
              <a:gd name="connsiteX17" fmla="*/ 75423 w 513703"/>
              <a:gd name="connsiteY17" fmla="*/ 3277728 h 3624606"/>
              <a:gd name="connsiteX18" fmla="*/ 0 w 513703"/>
              <a:gd name="connsiteY18" fmla="*/ 3202305 h 3624606"/>
              <a:gd name="connsiteX19" fmla="*/ 75423 w 513703"/>
              <a:gd name="connsiteY19" fmla="*/ 3126882 h 3624606"/>
              <a:gd name="connsiteX20" fmla="*/ 438280 w 513703"/>
              <a:gd name="connsiteY20" fmla="*/ 2780004 h 3624606"/>
              <a:gd name="connsiteX21" fmla="*/ 513703 w 513703"/>
              <a:gd name="connsiteY21" fmla="*/ 2855427 h 3624606"/>
              <a:gd name="connsiteX22" fmla="*/ 438280 w 513703"/>
              <a:gd name="connsiteY22" fmla="*/ 2930850 h 3624606"/>
              <a:gd name="connsiteX23" fmla="*/ 362857 w 513703"/>
              <a:gd name="connsiteY23" fmla="*/ 2855427 h 3624606"/>
              <a:gd name="connsiteX24" fmla="*/ 438280 w 513703"/>
              <a:gd name="connsiteY24" fmla="*/ 2780004 h 3624606"/>
              <a:gd name="connsiteX25" fmla="*/ 75423 w 513703"/>
              <a:gd name="connsiteY25" fmla="*/ 2780004 h 3624606"/>
              <a:gd name="connsiteX26" fmla="*/ 150846 w 513703"/>
              <a:gd name="connsiteY26" fmla="*/ 2855427 h 3624606"/>
              <a:gd name="connsiteX27" fmla="*/ 75423 w 513703"/>
              <a:gd name="connsiteY27" fmla="*/ 2930850 h 3624606"/>
              <a:gd name="connsiteX28" fmla="*/ 0 w 513703"/>
              <a:gd name="connsiteY28" fmla="*/ 2855427 h 3624606"/>
              <a:gd name="connsiteX29" fmla="*/ 75423 w 513703"/>
              <a:gd name="connsiteY29" fmla="*/ 2780004 h 3624606"/>
              <a:gd name="connsiteX30" fmla="*/ 438280 w 513703"/>
              <a:gd name="connsiteY30" fmla="*/ 2433126 h 3624606"/>
              <a:gd name="connsiteX31" fmla="*/ 513703 w 513703"/>
              <a:gd name="connsiteY31" fmla="*/ 2508549 h 3624606"/>
              <a:gd name="connsiteX32" fmla="*/ 438280 w 513703"/>
              <a:gd name="connsiteY32" fmla="*/ 2583972 h 3624606"/>
              <a:gd name="connsiteX33" fmla="*/ 362857 w 513703"/>
              <a:gd name="connsiteY33" fmla="*/ 2508549 h 3624606"/>
              <a:gd name="connsiteX34" fmla="*/ 438280 w 513703"/>
              <a:gd name="connsiteY34" fmla="*/ 2433126 h 3624606"/>
              <a:gd name="connsiteX35" fmla="*/ 75423 w 513703"/>
              <a:gd name="connsiteY35" fmla="*/ 2433126 h 3624606"/>
              <a:gd name="connsiteX36" fmla="*/ 150846 w 513703"/>
              <a:gd name="connsiteY36" fmla="*/ 2508549 h 3624606"/>
              <a:gd name="connsiteX37" fmla="*/ 75423 w 513703"/>
              <a:gd name="connsiteY37" fmla="*/ 2583972 h 3624606"/>
              <a:gd name="connsiteX38" fmla="*/ 0 w 513703"/>
              <a:gd name="connsiteY38" fmla="*/ 2508549 h 3624606"/>
              <a:gd name="connsiteX39" fmla="*/ 75423 w 513703"/>
              <a:gd name="connsiteY39" fmla="*/ 2433126 h 3624606"/>
              <a:gd name="connsiteX40" fmla="*/ 438280 w 513703"/>
              <a:gd name="connsiteY40" fmla="*/ 2086248 h 3624606"/>
              <a:gd name="connsiteX41" fmla="*/ 513703 w 513703"/>
              <a:gd name="connsiteY41" fmla="*/ 2161671 h 3624606"/>
              <a:gd name="connsiteX42" fmla="*/ 438280 w 513703"/>
              <a:gd name="connsiteY42" fmla="*/ 2237094 h 3624606"/>
              <a:gd name="connsiteX43" fmla="*/ 362857 w 513703"/>
              <a:gd name="connsiteY43" fmla="*/ 2161671 h 3624606"/>
              <a:gd name="connsiteX44" fmla="*/ 438280 w 513703"/>
              <a:gd name="connsiteY44" fmla="*/ 2086248 h 3624606"/>
              <a:gd name="connsiteX45" fmla="*/ 75423 w 513703"/>
              <a:gd name="connsiteY45" fmla="*/ 2086248 h 3624606"/>
              <a:gd name="connsiteX46" fmla="*/ 150846 w 513703"/>
              <a:gd name="connsiteY46" fmla="*/ 2161671 h 3624606"/>
              <a:gd name="connsiteX47" fmla="*/ 75423 w 513703"/>
              <a:gd name="connsiteY47" fmla="*/ 2237094 h 3624606"/>
              <a:gd name="connsiteX48" fmla="*/ 0 w 513703"/>
              <a:gd name="connsiteY48" fmla="*/ 2161671 h 3624606"/>
              <a:gd name="connsiteX49" fmla="*/ 75423 w 513703"/>
              <a:gd name="connsiteY49" fmla="*/ 2086248 h 3624606"/>
              <a:gd name="connsiteX50" fmla="*/ 438280 w 513703"/>
              <a:gd name="connsiteY50" fmla="*/ 1734390 h 3624606"/>
              <a:gd name="connsiteX51" fmla="*/ 513703 w 513703"/>
              <a:gd name="connsiteY51" fmla="*/ 1809813 h 3624606"/>
              <a:gd name="connsiteX52" fmla="*/ 513200 w 513703"/>
              <a:gd name="connsiteY52" fmla="*/ 1812303 h 3624606"/>
              <a:gd name="connsiteX53" fmla="*/ 513703 w 513703"/>
              <a:gd name="connsiteY53" fmla="*/ 1814793 h 3624606"/>
              <a:gd name="connsiteX54" fmla="*/ 438280 w 513703"/>
              <a:gd name="connsiteY54" fmla="*/ 1890216 h 3624606"/>
              <a:gd name="connsiteX55" fmla="*/ 362857 w 513703"/>
              <a:gd name="connsiteY55" fmla="*/ 1814793 h 3624606"/>
              <a:gd name="connsiteX56" fmla="*/ 363360 w 513703"/>
              <a:gd name="connsiteY56" fmla="*/ 1812303 h 3624606"/>
              <a:gd name="connsiteX57" fmla="*/ 362857 w 513703"/>
              <a:gd name="connsiteY57" fmla="*/ 1809813 h 3624606"/>
              <a:gd name="connsiteX58" fmla="*/ 438280 w 513703"/>
              <a:gd name="connsiteY58" fmla="*/ 1734390 h 3624606"/>
              <a:gd name="connsiteX59" fmla="*/ 75423 w 513703"/>
              <a:gd name="connsiteY59" fmla="*/ 1734390 h 3624606"/>
              <a:gd name="connsiteX60" fmla="*/ 150846 w 513703"/>
              <a:gd name="connsiteY60" fmla="*/ 1809813 h 3624606"/>
              <a:gd name="connsiteX61" fmla="*/ 150343 w 513703"/>
              <a:gd name="connsiteY61" fmla="*/ 1812303 h 3624606"/>
              <a:gd name="connsiteX62" fmla="*/ 150846 w 513703"/>
              <a:gd name="connsiteY62" fmla="*/ 1814793 h 3624606"/>
              <a:gd name="connsiteX63" fmla="*/ 75423 w 513703"/>
              <a:gd name="connsiteY63" fmla="*/ 1890216 h 3624606"/>
              <a:gd name="connsiteX64" fmla="*/ 0 w 513703"/>
              <a:gd name="connsiteY64" fmla="*/ 1814793 h 3624606"/>
              <a:gd name="connsiteX65" fmla="*/ 503 w 513703"/>
              <a:gd name="connsiteY65" fmla="*/ 1812303 h 3624606"/>
              <a:gd name="connsiteX66" fmla="*/ 0 w 513703"/>
              <a:gd name="connsiteY66" fmla="*/ 1809813 h 3624606"/>
              <a:gd name="connsiteX67" fmla="*/ 75423 w 513703"/>
              <a:gd name="connsiteY67" fmla="*/ 1734390 h 3624606"/>
              <a:gd name="connsiteX68" fmla="*/ 438280 w 513703"/>
              <a:gd name="connsiteY68" fmla="*/ 1387512 h 3624606"/>
              <a:gd name="connsiteX69" fmla="*/ 513703 w 513703"/>
              <a:gd name="connsiteY69" fmla="*/ 1462935 h 3624606"/>
              <a:gd name="connsiteX70" fmla="*/ 438280 w 513703"/>
              <a:gd name="connsiteY70" fmla="*/ 1538358 h 3624606"/>
              <a:gd name="connsiteX71" fmla="*/ 362857 w 513703"/>
              <a:gd name="connsiteY71" fmla="*/ 1462935 h 3624606"/>
              <a:gd name="connsiteX72" fmla="*/ 438280 w 513703"/>
              <a:gd name="connsiteY72" fmla="*/ 1387512 h 3624606"/>
              <a:gd name="connsiteX73" fmla="*/ 75423 w 513703"/>
              <a:gd name="connsiteY73" fmla="*/ 1387512 h 3624606"/>
              <a:gd name="connsiteX74" fmla="*/ 150846 w 513703"/>
              <a:gd name="connsiteY74" fmla="*/ 1462935 h 3624606"/>
              <a:gd name="connsiteX75" fmla="*/ 75423 w 513703"/>
              <a:gd name="connsiteY75" fmla="*/ 1538358 h 3624606"/>
              <a:gd name="connsiteX76" fmla="*/ 0 w 513703"/>
              <a:gd name="connsiteY76" fmla="*/ 1462935 h 3624606"/>
              <a:gd name="connsiteX77" fmla="*/ 75423 w 513703"/>
              <a:gd name="connsiteY77" fmla="*/ 1387512 h 3624606"/>
              <a:gd name="connsiteX78" fmla="*/ 75423 w 513703"/>
              <a:gd name="connsiteY78" fmla="*/ 1040634 h 3624606"/>
              <a:gd name="connsiteX79" fmla="*/ 150846 w 513703"/>
              <a:gd name="connsiteY79" fmla="*/ 1116057 h 3624606"/>
              <a:gd name="connsiteX80" fmla="*/ 75423 w 513703"/>
              <a:gd name="connsiteY80" fmla="*/ 1191480 h 3624606"/>
              <a:gd name="connsiteX81" fmla="*/ 0 w 513703"/>
              <a:gd name="connsiteY81" fmla="*/ 1116057 h 3624606"/>
              <a:gd name="connsiteX82" fmla="*/ 75423 w 513703"/>
              <a:gd name="connsiteY82" fmla="*/ 1040634 h 3624606"/>
              <a:gd name="connsiteX83" fmla="*/ 438280 w 513703"/>
              <a:gd name="connsiteY83" fmla="*/ 1040634 h 3624606"/>
              <a:gd name="connsiteX84" fmla="*/ 513703 w 513703"/>
              <a:gd name="connsiteY84" fmla="*/ 1116057 h 3624606"/>
              <a:gd name="connsiteX85" fmla="*/ 438280 w 513703"/>
              <a:gd name="connsiteY85" fmla="*/ 1191480 h 3624606"/>
              <a:gd name="connsiteX86" fmla="*/ 362857 w 513703"/>
              <a:gd name="connsiteY86" fmla="*/ 1116057 h 3624606"/>
              <a:gd name="connsiteX87" fmla="*/ 438280 w 513703"/>
              <a:gd name="connsiteY87" fmla="*/ 1040634 h 3624606"/>
              <a:gd name="connsiteX88" fmla="*/ 438280 w 513703"/>
              <a:gd name="connsiteY88" fmla="*/ 693756 h 3624606"/>
              <a:gd name="connsiteX89" fmla="*/ 513703 w 513703"/>
              <a:gd name="connsiteY89" fmla="*/ 769179 h 3624606"/>
              <a:gd name="connsiteX90" fmla="*/ 438280 w 513703"/>
              <a:gd name="connsiteY90" fmla="*/ 844602 h 3624606"/>
              <a:gd name="connsiteX91" fmla="*/ 362857 w 513703"/>
              <a:gd name="connsiteY91" fmla="*/ 769179 h 3624606"/>
              <a:gd name="connsiteX92" fmla="*/ 438280 w 513703"/>
              <a:gd name="connsiteY92" fmla="*/ 693756 h 3624606"/>
              <a:gd name="connsiteX93" fmla="*/ 75423 w 513703"/>
              <a:gd name="connsiteY93" fmla="*/ 693756 h 3624606"/>
              <a:gd name="connsiteX94" fmla="*/ 150846 w 513703"/>
              <a:gd name="connsiteY94" fmla="*/ 769179 h 3624606"/>
              <a:gd name="connsiteX95" fmla="*/ 75423 w 513703"/>
              <a:gd name="connsiteY95" fmla="*/ 844602 h 3624606"/>
              <a:gd name="connsiteX96" fmla="*/ 0 w 513703"/>
              <a:gd name="connsiteY96" fmla="*/ 769179 h 3624606"/>
              <a:gd name="connsiteX97" fmla="*/ 75423 w 513703"/>
              <a:gd name="connsiteY97" fmla="*/ 693756 h 3624606"/>
              <a:gd name="connsiteX98" fmla="*/ 75423 w 513703"/>
              <a:gd name="connsiteY98" fmla="*/ 346879 h 3624606"/>
              <a:gd name="connsiteX99" fmla="*/ 150846 w 513703"/>
              <a:gd name="connsiteY99" fmla="*/ 422302 h 3624606"/>
              <a:gd name="connsiteX100" fmla="*/ 75423 w 513703"/>
              <a:gd name="connsiteY100" fmla="*/ 497724 h 3624606"/>
              <a:gd name="connsiteX101" fmla="*/ 0 w 513703"/>
              <a:gd name="connsiteY101" fmla="*/ 422302 h 3624606"/>
              <a:gd name="connsiteX102" fmla="*/ 75423 w 513703"/>
              <a:gd name="connsiteY102" fmla="*/ 346879 h 3624606"/>
              <a:gd name="connsiteX103" fmla="*/ 438280 w 513703"/>
              <a:gd name="connsiteY103" fmla="*/ 346878 h 3624606"/>
              <a:gd name="connsiteX104" fmla="*/ 513703 w 513703"/>
              <a:gd name="connsiteY104" fmla="*/ 422301 h 3624606"/>
              <a:gd name="connsiteX105" fmla="*/ 438280 w 513703"/>
              <a:gd name="connsiteY105" fmla="*/ 497724 h 3624606"/>
              <a:gd name="connsiteX106" fmla="*/ 362857 w 513703"/>
              <a:gd name="connsiteY106" fmla="*/ 422301 h 3624606"/>
              <a:gd name="connsiteX107" fmla="*/ 438280 w 513703"/>
              <a:gd name="connsiteY107" fmla="*/ 346878 h 3624606"/>
              <a:gd name="connsiteX108" fmla="*/ 75423 w 513703"/>
              <a:gd name="connsiteY108" fmla="*/ 1 h 3624606"/>
              <a:gd name="connsiteX109" fmla="*/ 150846 w 513703"/>
              <a:gd name="connsiteY109" fmla="*/ 75424 h 3624606"/>
              <a:gd name="connsiteX110" fmla="*/ 75423 w 513703"/>
              <a:gd name="connsiteY110" fmla="*/ 150847 h 3624606"/>
              <a:gd name="connsiteX111" fmla="*/ 0 w 513703"/>
              <a:gd name="connsiteY111" fmla="*/ 75424 h 3624606"/>
              <a:gd name="connsiteX112" fmla="*/ 75423 w 513703"/>
              <a:gd name="connsiteY112" fmla="*/ 1 h 3624606"/>
              <a:gd name="connsiteX113" fmla="*/ 438280 w 513703"/>
              <a:gd name="connsiteY113" fmla="*/ 0 h 3624606"/>
              <a:gd name="connsiteX114" fmla="*/ 513703 w 513703"/>
              <a:gd name="connsiteY114" fmla="*/ 75424 h 3624606"/>
              <a:gd name="connsiteX115" fmla="*/ 438280 w 513703"/>
              <a:gd name="connsiteY115" fmla="*/ 150847 h 3624606"/>
              <a:gd name="connsiteX116" fmla="*/ 362857 w 513703"/>
              <a:gd name="connsiteY116" fmla="*/ 75424 h 3624606"/>
              <a:gd name="connsiteX117" fmla="*/ 438280 w 513703"/>
              <a:gd name="connsiteY117" fmla="*/ 0 h 362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3703" h="3624606">
                <a:moveTo>
                  <a:pt x="438280" y="3473760"/>
                </a:moveTo>
                <a:cubicBezTo>
                  <a:pt x="479935" y="3473760"/>
                  <a:pt x="513703" y="3507528"/>
                  <a:pt x="513703" y="3549183"/>
                </a:cubicBezTo>
                <a:cubicBezTo>
                  <a:pt x="513703" y="3590838"/>
                  <a:pt x="479935" y="3624606"/>
                  <a:pt x="438280" y="3624606"/>
                </a:cubicBezTo>
                <a:cubicBezTo>
                  <a:pt x="396625" y="3624606"/>
                  <a:pt x="362857" y="3590838"/>
                  <a:pt x="362857" y="3549183"/>
                </a:cubicBezTo>
                <a:cubicBezTo>
                  <a:pt x="362857" y="3507528"/>
                  <a:pt x="396625" y="3473760"/>
                  <a:pt x="438280" y="3473760"/>
                </a:cubicBezTo>
                <a:close/>
                <a:moveTo>
                  <a:pt x="75423" y="3473760"/>
                </a:moveTo>
                <a:cubicBezTo>
                  <a:pt x="117078" y="3473760"/>
                  <a:pt x="150846" y="3507528"/>
                  <a:pt x="150846" y="3549183"/>
                </a:cubicBezTo>
                <a:cubicBezTo>
                  <a:pt x="150846" y="3590838"/>
                  <a:pt x="117078" y="3624606"/>
                  <a:pt x="75423" y="3624606"/>
                </a:cubicBezTo>
                <a:cubicBezTo>
                  <a:pt x="33768" y="3624606"/>
                  <a:pt x="0" y="3590838"/>
                  <a:pt x="0" y="3549183"/>
                </a:cubicBezTo>
                <a:cubicBezTo>
                  <a:pt x="0" y="3507528"/>
                  <a:pt x="33768" y="3473760"/>
                  <a:pt x="75423" y="3473760"/>
                </a:cubicBezTo>
                <a:close/>
                <a:moveTo>
                  <a:pt x="438280" y="3126882"/>
                </a:moveTo>
                <a:cubicBezTo>
                  <a:pt x="479935" y="3126882"/>
                  <a:pt x="513703" y="3160650"/>
                  <a:pt x="513703" y="3202305"/>
                </a:cubicBezTo>
                <a:cubicBezTo>
                  <a:pt x="513703" y="3243960"/>
                  <a:pt x="479935" y="3277728"/>
                  <a:pt x="438280" y="3277728"/>
                </a:cubicBezTo>
                <a:cubicBezTo>
                  <a:pt x="396625" y="3277728"/>
                  <a:pt x="362857" y="3243960"/>
                  <a:pt x="362857" y="3202305"/>
                </a:cubicBezTo>
                <a:cubicBezTo>
                  <a:pt x="362857" y="3160650"/>
                  <a:pt x="396625" y="3126882"/>
                  <a:pt x="438280" y="3126882"/>
                </a:cubicBezTo>
                <a:close/>
                <a:moveTo>
                  <a:pt x="75423" y="3126882"/>
                </a:moveTo>
                <a:cubicBezTo>
                  <a:pt x="117078" y="3126882"/>
                  <a:pt x="150846" y="3160650"/>
                  <a:pt x="150846" y="3202305"/>
                </a:cubicBezTo>
                <a:cubicBezTo>
                  <a:pt x="150846" y="3243960"/>
                  <a:pt x="117078" y="3277728"/>
                  <a:pt x="75423" y="3277728"/>
                </a:cubicBezTo>
                <a:cubicBezTo>
                  <a:pt x="33768" y="3277728"/>
                  <a:pt x="0" y="3243960"/>
                  <a:pt x="0" y="3202305"/>
                </a:cubicBezTo>
                <a:cubicBezTo>
                  <a:pt x="0" y="3160650"/>
                  <a:pt x="33768" y="3126882"/>
                  <a:pt x="75423" y="3126882"/>
                </a:cubicBezTo>
                <a:close/>
                <a:moveTo>
                  <a:pt x="438280" y="2780004"/>
                </a:moveTo>
                <a:cubicBezTo>
                  <a:pt x="479935" y="2780004"/>
                  <a:pt x="513703" y="2813772"/>
                  <a:pt x="513703" y="2855427"/>
                </a:cubicBezTo>
                <a:cubicBezTo>
                  <a:pt x="513703" y="2897082"/>
                  <a:pt x="479935" y="2930850"/>
                  <a:pt x="438280" y="2930850"/>
                </a:cubicBezTo>
                <a:cubicBezTo>
                  <a:pt x="396625" y="2930850"/>
                  <a:pt x="362857" y="2897082"/>
                  <a:pt x="362857" y="2855427"/>
                </a:cubicBezTo>
                <a:cubicBezTo>
                  <a:pt x="362857" y="2813772"/>
                  <a:pt x="396625" y="2780004"/>
                  <a:pt x="438280" y="2780004"/>
                </a:cubicBezTo>
                <a:close/>
                <a:moveTo>
                  <a:pt x="75423" y="2780004"/>
                </a:moveTo>
                <a:cubicBezTo>
                  <a:pt x="117078" y="2780004"/>
                  <a:pt x="150846" y="2813772"/>
                  <a:pt x="150846" y="2855427"/>
                </a:cubicBezTo>
                <a:cubicBezTo>
                  <a:pt x="150846" y="2897082"/>
                  <a:pt x="117078" y="2930850"/>
                  <a:pt x="75423" y="2930850"/>
                </a:cubicBezTo>
                <a:cubicBezTo>
                  <a:pt x="33768" y="2930850"/>
                  <a:pt x="0" y="2897082"/>
                  <a:pt x="0" y="2855427"/>
                </a:cubicBezTo>
                <a:cubicBezTo>
                  <a:pt x="0" y="2813772"/>
                  <a:pt x="33768" y="2780004"/>
                  <a:pt x="75423" y="2780004"/>
                </a:cubicBezTo>
                <a:close/>
                <a:moveTo>
                  <a:pt x="438280" y="2433126"/>
                </a:moveTo>
                <a:cubicBezTo>
                  <a:pt x="479935" y="2433126"/>
                  <a:pt x="513703" y="2466894"/>
                  <a:pt x="513703" y="2508549"/>
                </a:cubicBezTo>
                <a:cubicBezTo>
                  <a:pt x="513703" y="2550204"/>
                  <a:pt x="479935" y="2583972"/>
                  <a:pt x="438280" y="2583972"/>
                </a:cubicBezTo>
                <a:cubicBezTo>
                  <a:pt x="396625" y="2583972"/>
                  <a:pt x="362857" y="2550204"/>
                  <a:pt x="362857" y="2508549"/>
                </a:cubicBezTo>
                <a:cubicBezTo>
                  <a:pt x="362857" y="2466894"/>
                  <a:pt x="396625" y="2433126"/>
                  <a:pt x="438280" y="2433126"/>
                </a:cubicBezTo>
                <a:close/>
                <a:moveTo>
                  <a:pt x="75423" y="2433126"/>
                </a:moveTo>
                <a:cubicBezTo>
                  <a:pt x="117078" y="2433126"/>
                  <a:pt x="150846" y="2466894"/>
                  <a:pt x="150846" y="2508549"/>
                </a:cubicBezTo>
                <a:cubicBezTo>
                  <a:pt x="150846" y="2550204"/>
                  <a:pt x="117078" y="2583972"/>
                  <a:pt x="75423" y="2583972"/>
                </a:cubicBezTo>
                <a:cubicBezTo>
                  <a:pt x="33768" y="2583972"/>
                  <a:pt x="0" y="2550204"/>
                  <a:pt x="0" y="2508549"/>
                </a:cubicBezTo>
                <a:cubicBezTo>
                  <a:pt x="0" y="2466894"/>
                  <a:pt x="33768" y="2433126"/>
                  <a:pt x="75423" y="2433126"/>
                </a:cubicBezTo>
                <a:close/>
                <a:moveTo>
                  <a:pt x="438280" y="2086248"/>
                </a:moveTo>
                <a:cubicBezTo>
                  <a:pt x="479935" y="2086248"/>
                  <a:pt x="513703" y="2120016"/>
                  <a:pt x="513703" y="2161671"/>
                </a:cubicBezTo>
                <a:cubicBezTo>
                  <a:pt x="513703" y="2203326"/>
                  <a:pt x="479935" y="2237094"/>
                  <a:pt x="438280" y="2237094"/>
                </a:cubicBezTo>
                <a:cubicBezTo>
                  <a:pt x="396625" y="2237094"/>
                  <a:pt x="362857" y="2203326"/>
                  <a:pt x="362857" y="2161671"/>
                </a:cubicBezTo>
                <a:cubicBezTo>
                  <a:pt x="362857" y="2120016"/>
                  <a:pt x="396625" y="2086248"/>
                  <a:pt x="438280" y="2086248"/>
                </a:cubicBezTo>
                <a:close/>
                <a:moveTo>
                  <a:pt x="75423" y="2086248"/>
                </a:moveTo>
                <a:cubicBezTo>
                  <a:pt x="117078" y="2086248"/>
                  <a:pt x="150846" y="2120016"/>
                  <a:pt x="150846" y="2161671"/>
                </a:cubicBezTo>
                <a:cubicBezTo>
                  <a:pt x="150846" y="2203326"/>
                  <a:pt x="117078" y="2237094"/>
                  <a:pt x="75423" y="2237094"/>
                </a:cubicBezTo>
                <a:cubicBezTo>
                  <a:pt x="33768" y="2237094"/>
                  <a:pt x="0" y="2203326"/>
                  <a:pt x="0" y="2161671"/>
                </a:cubicBezTo>
                <a:cubicBezTo>
                  <a:pt x="0" y="2120016"/>
                  <a:pt x="33768" y="2086248"/>
                  <a:pt x="75423" y="2086248"/>
                </a:cubicBezTo>
                <a:close/>
                <a:moveTo>
                  <a:pt x="438280" y="1734390"/>
                </a:moveTo>
                <a:cubicBezTo>
                  <a:pt x="479935" y="1734390"/>
                  <a:pt x="513703" y="1768158"/>
                  <a:pt x="513703" y="1809813"/>
                </a:cubicBezTo>
                <a:lnTo>
                  <a:pt x="513200" y="1812303"/>
                </a:lnTo>
                <a:lnTo>
                  <a:pt x="513703" y="1814793"/>
                </a:lnTo>
                <a:cubicBezTo>
                  <a:pt x="513703" y="1856448"/>
                  <a:pt x="479935" y="1890216"/>
                  <a:pt x="438280" y="1890216"/>
                </a:cubicBezTo>
                <a:cubicBezTo>
                  <a:pt x="396625" y="1890216"/>
                  <a:pt x="362857" y="1856448"/>
                  <a:pt x="362857" y="1814793"/>
                </a:cubicBezTo>
                <a:lnTo>
                  <a:pt x="363360" y="1812303"/>
                </a:lnTo>
                <a:lnTo>
                  <a:pt x="362857" y="1809813"/>
                </a:lnTo>
                <a:cubicBezTo>
                  <a:pt x="362857" y="1768158"/>
                  <a:pt x="396625" y="1734390"/>
                  <a:pt x="438280" y="1734390"/>
                </a:cubicBezTo>
                <a:close/>
                <a:moveTo>
                  <a:pt x="75423" y="1734390"/>
                </a:moveTo>
                <a:cubicBezTo>
                  <a:pt x="117078" y="1734390"/>
                  <a:pt x="150846" y="1768158"/>
                  <a:pt x="150846" y="1809813"/>
                </a:cubicBezTo>
                <a:lnTo>
                  <a:pt x="150343" y="1812303"/>
                </a:lnTo>
                <a:lnTo>
                  <a:pt x="150846" y="1814793"/>
                </a:lnTo>
                <a:cubicBezTo>
                  <a:pt x="150846" y="1856448"/>
                  <a:pt x="117078" y="1890216"/>
                  <a:pt x="75423" y="1890216"/>
                </a:cubicBezTo>
                <a:cubicBezTo>
                  <a:pt x="33768" y="1890216"/>
                  <a:pt x="0" y="1856448"/>
                  <a:pt x="0" y="1814793"/>
                </a:cubicBezTo>
                <a:lnTo>
                  <a:pt x="503" y="1812303"/>
                </a:lnTo>
                <a:lnTo>
                  <a:pt x="0" y="1809813"/>
                </a:lnTo>
                <a:cubicBezTo>
                  <a:pt x="0" y="1768158"/>
                  <a:pt x="33768" y="1734390"/>
                  <a:pt x="75423" y="1734390"/>
                </a:cubicBezTo>
                <a:close/>
                <a:moveTo>
                  <a:pt x="438280" y="1387512"/>
                </a:moveTo>
                <a:cubicBezTo>
                  <a:pt x="479935" y="1387512"/>
                  <a:pt x="513703" y="1421280"/>
                  <a:pt x="513703" y="1462935"/>
                </a:cubicBezTo>
                <a:cubicBezTo>
                  <a:pt x="513703" y="1504590"/>
                  <a:pt x="479935" y="1538358"/>
                  <a:pt x="438280" y="1538358"/>
                </a:cubicBezTo>
                <a:cubicBezTo>
                  <a:pt x="396625" y="1538358"/>
                  <a:pt x="362857" y="1504590"/>
                  <a:pt x="362857" y="1462935"/>
                </a:cubicBezTo>
                <a:cubicBezTo>
                  <a:pt x="362857" y="1421280"/>
                  <a:pt x="396625" y="1387512"/>
                  <a:pt x="438280" y="1387512"/>
                </a:cubicBezTo>
                <a:close/>
                <a:moveTo>
                  <a:pt x="75423" y="1387512"/>
                </a:moveTo>
                <a:cubicBezTo>
                  <a:pt x="117078" y="1387512"/>
                  <a:pt x="150846" y="1421280"/>
                  <a:pt x="150846" y="1462935"/>
                </a:cubicBezTo>
                <a:cubicBezTo>
                  <a:pt x="150846" y="1504590"/>
                  <a:pt x="117078" y="1538358"/>
                  <a:pt x="75423" y="1538358"/>
                </a:cubicBezTo>
                <a:cubicBezTo>
                  <a:pt x="33768" y="1538358"/>
                  <a:pt x="0" y="1504590"/>
                  <a:pt x="0" y="1462935"/>
                </a:cubicBezTo>
                <a:cubicBezTo>
                  <a:pt x="0" y="1421280"/>
                  <a:pt x="33768" y="1387512"/>
                  <a:pt x="75423" y="1387512"/>
                </a:cubicBezTo>
                <a:close/>
                <a:moveTo>
                  <a:pt x="75423" y="1040634"/>
                </a:moveTo>
                <a:cubicBezTo>
                  <a:pt x="117078" y="1040634"/>
                  <a:pt x="150846" y="1074403"/>
                  <a:pt x="150846" y="1116057"/>
                </a:cubicBezTo>
                <a:cubicBezTo>
                  <a:pt x="150846" y="1157713"/>
                  <a:pt x="117078" y="1191480"/>
                  <a:pt x="75423" y="1191480"/>
                </a:cubicBezTo>
                <a:cubicBezTo>
                  <a:pt x="33768" y="1191480"/>
                  <a:pt x="0" y="1157713"/>
                  <a:pt x="0" y="1116057"/>
                </a:cubicBezTo>
                <a:cubicBezTo>
                  <a:pt x="0" y="1074403"/>
                  <a:pt x="33768" y="1040634"/>
                  <a:pt x="75423" y="1040634"/>
                </a:cubicBezTo>
                <a:close/>
                <a:moveTo>
                  <a:pt x="438280" y="1040634"/>
                </a:moveTo>
                <a:cubicBezTo>
                  <a:pt x="479935" y="1040634"/>
                  <a:pt x="513703" y="1074402"/>
                  <a:pt x="513703" y="1116057"/>
                </a:cubicBezTo>
                <a:cubicBezTo>
                  <a:pt x="513703" y="1157712"/>
                  <a:pt x="479935" y="1191480"/>
                  <a:pt x="438280" y="1191480"/>
                </a:cubicBezTo>
                <a:cubicBezTo>
                  <a:pt x="396625" y="1191480"/>
                  <a:pt x="362857" y="1157712"/>
                  <a:pt x="362857" y="1116057"/>
                </a:cubicBezTo>
                <a:cubicBezTo>
                  <a:pt x="362857" y="1074402"/>
                  <a:pt x="396625" y="1040634"/>
                  <a:pt x="438280" y="1040634"/>
                </a:cubicBezTo>
                <a:close/>
                <a:moveTo>
                  <a:pt x="438280" y="693756"/>
                </a:moveTo>
                <a:cubicBezTo>
                  <a:pt x="479935" y="693756"/>
                  <a:pt x="513703" y="727524"/>
                  <a:pt x="513703" y="769179"/>
                </a:cubicBezTo>
                <a:cubicBezTo>
                  <a:pt x="513703" y="810834"/>
                  <a:pt x="479935" y="844602"/>
                  <a:pt x="438280" y="844602"/>
                </a:cubicBezTo>
                <a:cubicBezTo>
                  <a:pt x="396625" y="844602"/>
                  <a:pt x="362857" y="810834"/>
                  <a:pt x="362857" y="769179"/>
                </a:cubicBezTo>
                <a:cubicBezTo>
                  <a:pt x="362857" y="727524"/>
                  <a:pt x="396625" y="693756"/>
                  <a:pt x="438280" y="693756"/>
                </a:cubicBezTo>
                <a:close/>
                <a:moveTo>
                  <a:pt x="75423" y="693756"/>
                </a:moveTo>
                <a:cubicBezTo>
                  <a:pt x="117078" y="693756"/>
                  <a:pt x="150846" y="727525"/>
                  <a:pt x="150846" y="769179"/>
                </a:cubicBezTo>
                <a:cubicBezTo>
                  <a:pt x="150846" y="810834"/>
                  <a:pt x="117078" y="844602"/>
                  <a:pt x="75423" y="844602"/>
                </a:cubicBezTo>
                <a:cubicBezTo>
                  <a:pt x="33768" y="844602"/>
                  <a:pt x="0" y="810834"/>
                  <a:pt x="0" y="769179"/>
                </a:cubicBezTo>
                <a:cubicBezTo>
                  <a:pt x="0" y="727525"/>
                  <a:pt x="33768" y="693756"/>
                  <a:pt x="75423" y="693756"/>
                </a:cubicBezTo>
                <a:close/>
                <a:moveTo>
                  <a:pt x="75423" y="346879"/>
                </a:moveTo>
                <a:cubicBezTo>
                  <a:pt x="117078" y="346879"/>
                  <a:pt x="150846" y="380647"/>
                  <a:pt x="150846" y="422302"/>
                </a:cubicBezTo>
                <a:cubicBezTo>
                  <a:pt x="150846" y="463957"/>
                  <a:pt x="117078" y="497724"/>
                  <a:pt x="75423" y="497724"/>
                </a:cubicBezTo>
                <a:cubicBezTo>
                  <a:pt x="33768" y="497724"/>
                  <a:pt x="0" y="463957"/>
                  <a:pt x="0" y="422302"/>
                </a:cubicBezTo>
                <a:cubicBezTo>
                  <a:pt x="0" y="380647"/>
                  <a:pt x="33768" y="346879"/>
                  <a:pt x="75423" y="346879"/>
                </a:cubicBezTo>
                <a:close/>
                <a:moveTo>
                  <a:pt x="438280" y="346878"/>
                </a:moveTo>
                <a:cubicBezTo>
                  <a:pt x="479935" y="346878"/>
                  <a:pt x="513703" y="380646"/>
                  <a:pt x="513703" y="422301"/>
                </a:cubicBezTo>
                <a:cubicBezTo>
                  <a:pt x="513703" y="463956"/>
                  <a:pt x="479935" y="497724"/>
                  <a:pt x="438280" y="497724"/>
                </a:cubicBezTo>
                <a:cubicBezTo>
                  <a:pt x="396625" y="497724"/>
                  <a:pt x="362857" y="463956"/>
                  <a:pt x="362857" y="422301"/>
                </a:cubicBezTo>
                <a:cubicBezTo>
                  <a:pt x="362857" y="380646"/>
                  <a:pt x="396625" y="346878"/>
                  <a:pt x="438280" y="346878"/>
                </a:cubicBezTo>
                <a:close/>
                <a:moveTo>
                  <a:pt x="75423" y="1"/>
                </a:moveTo>
                <a:cubicBezTo>
                  <a:pt x="117078" y="1"/>
                  <a:pt x="150846" y="33769"/>
                  <a:pt x="150846" y="75424"/>
                </a:cubicBezTo>
                <a:cubicBezTo>
                  <a:pt x="150846" y="117079"/>
                  <a:pt x="117078" y="150847"/>
                  <a:pt x="75423" y="150847"/>
                </a:cubicBezTo>
                <a:cubicBezTo>
                  <a:pt x="33768" y="150847"/>
                  <a:pt x="0" y="117079"/>
                  <a:pt x="0" y="75424"/>
                </a:cubicBezTo>
                <a:cubicBezTo>
                  <a:pt x="0" y="33769"/>
                  <a:pt x="33768" y="1"/>
                  <a:pt x="75423" y="1"/>
                </a:cubicBezTo>
                <a:close/>
                <a:moveTo>
                  <a:pt x="438280" y="0"/>
                </a:moveTo>
                <a:cubicBezTo>
                  <a:pt x="479935" y="0"/>
                  <a:pt x="513703" y="33769"/>
                  <a:pt x="513703" y="75424"/>
                </a:cubicBezTo>
                <a:cubicBezTo>
                  <a:pt x="513703" y="117079"/>
                  <a:pt x="479935" y="150847"/>
                  <a:pt x="438280" y="150847"/>
                </a:cubicBezTo>
                <a:cubicBezTo>
                  <a:pt x="396625" y="150847"/>
                  <a:pt x="362857" y="117079"/>
                  <a:pt x="362857" y="75424"/>
                </a:cubicBezTo>
                <a:cubicBezTo>
                  <a:pt x="362857" y="33769"/>
                  <a:pt x="396625" y="0"/>
                  <a:pt x="438280" y="0"/>
                </a:cubicBezTo>
                <a:close/>
              </a:path>
            </a:pathLst>
          </a:custGeom>
          <a:gradFill>
            <a:gsLst>
              <a:gs pos="74000">
                <a:schemeClr val="accent2">
                  <a:alpha val="70000"/>
                </a:schemeClr>
              </a:gs>
              <a:gs pos="0">
                <a:schemeClr val="accent4">
                  <a:alpha val="7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11186" y="488949"/>
            <a:ext cx="631826" cy="631826"/>
          </a:xfrm>
          <a:prstGeom prst="rect">
            <a:avLst/>
          </a:prstGeom>
        </p:spPr>
      </p:pic>
      <p:sp>
        <p:nvSpPr>
          <p:cNvPr id="11" name="矩形 10"/>
          <p:cNvSpPr/>
          <p:nvPr/>
        </p:nvSpPr>
        <p:spPr>
          <a:xfrm>
            <a:off x="1328773" y="589418"/>
            <a:ext cx="4527200" cy="430887"/>
          </a:xfrm>
          <a:prstGeom prst="rect">
            <a:avLst/>
          </a:prstGeom>
        </p:spPr>
        <p:txBody>
          <a:bodyPr wrap="none">
            <a:spAutoFit/>
          </a:bodyPr>
          <a:lstStyle/>
          <a:p>
            <a:pPr algn="ctr"/>
            <a:r>
              <a:rPr lang="zh-CN" altLang="en-US" sz="2200" dirty="0">
                <a:solidFill>
                  <a:schemeClr val="bg1"/>
                </a:solidFill>
                <a:sym typeface="+mn-ea"/>
              </a:rPr>
              <a:t>大数据教材《</a:t>
            </a:r>
            <a:r>
              <a:rPr lang="en-US" altLang="zh-CN" sz="2200" dirty="0" err="1">
                <a:solidFill>
                  <a:schemeClr val="bg1"/>
                </a:solidFill>
                <a:sym typeface="+mn-ea"/>
              </a:rPr>
              <a:t>Redis</a:t>
            </a:r>
            <a:r>
              <a:rPr lang="en-US" altLang="zh-CN" sz="2200" dirty="0">
                <a:solidFill>
                  <a:schemeClr val="bg1"/>
                </a:solidFill>
                <a:sym typeface="+mn-ea"/>
              </a:rPr>
              <a:t> 6</a:t>
            </a:r>
            <a:r>
              <a:rPr lang="zh-CN" altLang="en-US" sz="2200" dirty="0">
                <a:solidFill>
                  <a:schemeClr val="bg1"/>
                </a:solidFill>
                <a:sym typeface="+mn-ea"/>
              </a:rPr>
              <a:t>开发与实战</a:t>
            </a:r>
            <a:r>
              <a:rPr lang="zh-CN" altLang="en-US" sz="2200" dirty="0" smtClean="0">
                <a:solidFill>
                  <a:schemeClr val="bg1"/>
                </a:solidFill>
                <a:sym typeface="+mn-ea"/>
              </a:rPr>
              <a:t>》</a:t>
            </a:r>
            <a:endParaRPr lang="zh-CN" altLang="en-US" sz="2200" b="1" dirty="0">
              <a:solidFill>
                <a:schemeClr val="accent2"/>
              </a:solidFill>
            </a:endParaRPr>
          </a:p>
        </p:txBody>
      </p:sp>
      <p:sp>
        <p:nvSpPr>
          <p:cNvPr id="17" name="矩形: 圆角 21"/>
          <p:cNvSpPr/>
          <p:nvPr/>
        </p:nvSpPr>
        <p:spPr>
          <a:xfrm>
            <a:off x="800099" y="4579447"/>
            <a:ext cx="4235540" cy="45927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主讲</a:t>
            </a:r>
            <a:r>
              <a:rPr lang="zh-CN" altLang="en-US" b="1" dirty="0" smtClean="0">
                <a:solidFill>
                  <a:schemeClr val="tx1"/>
                </a:solidFill>
              </a:rPr>
              <a:t>：</a:t>
            </a:r>
            <a:r>
              <a:rPr lang="en-US" altLang="zh-CN" b="1" dirty="0">
                <a:solidFill>
                  <a:schemeClr val="tx1"/>
                </a:solidFill>
              </a:rPr>
              <a:t> XXX</a:t>
            </a:r>
            <a:r>
              <a:rPr lang="zh-CN" altLang="en-US" b="1" dirty="0" smtClean="0">
                <a:solidFill>
                  <a:schemeClr val="tx1"/>
                </a:solidFill>
              </a:rPr>
              <a:t>        </a:t>
            </a:r>
            <a:r>
              <a:rPr lang="zh-CN" altLang="en-US" b="1" dirty="0">
                <a:solidFill>
                  <a:schemeClr val="tx1"/>
                </a:solidFill>
              </a:rPr>
              <a:t>主审</a:t>
            </a:r>
            <a:r>
              <a:rPr lang="zh-CN" altLang="en-US" b="1" dirty="0" smtClean="0">
                <a:solidFill>
                  <a:schemeClr val="tx1"/>
                </a:solidFill>
              </a:rPr>
              <a:t>：</a:t>
            </a:r>
            <a:r>
              <a:rPr lang="en-US" altLang="zh-CN" b="1" dirty="0">
                <a:solidFill>
                  <a:schemeClr val="tx1"/>
                </a:solidFill>
              </a:rPr>
              <a:t> XXX</a:t>
            </a:r>
            <a:endParaRPr lang="zh-CN" altLang="en-US" b="1" dirty="0">
              <a:solidFill>
                <a:schemeClr val="tx1"/>
              </a:solidFill>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9684121" y="5993053"/>
            <a:ext cx="2074491" cy="43179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1194" y="938275"/>
            <a:ext cx="3353401" cy="46983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74075" y="252740"/>
            <a:ext cx="3518912" cy="523220"/>
          </a:xfrm>
          <a:prstGeom prst="rect">
            <a:avLst/>
          </a:prstGeom>
        </p:spPr>
        <p:txBody>
          <a:bodyPr wrap="none">
            <a:spAutoFit/>
          </a:bodyPr>
          <a:lstStyle/>
          <a:p>
            <a:r>
              <a:rPr lang="zh-CN" altLang="en-US" sz="2800" b="1" dirty="0" smtClean="0">
                <a:solidFill>
                  <a:schemeClr val="bg1"/>
                </a:solidFill>
              </a:rPr>
              <a:t>第</a:t>
            </a:r>
            <a:r>
              <a:rPr lang="en-US" altLang="zh-CN" sz="2800" b="1" dirty="0" smtClean="0">
                <a:solidFill>
                  <a:schemeClr val="bg1"/>
                </a:solidFill>
              </a:rPr>
              <a:t>5</a:t>
            </a:r>
            <a:r>
              <a:rPr lang="zh-CN" altLang="en-US" sz="2800" b="1" dirty="0" smtClean="0">
                <a:solidFill>
                  <a:schemeClr val="bg1"/>
                </a:solidFill>
              </a:rPr>
              <a:t>章</a:t>
            </a:r>
            <a:r>
              <a:rPr lang="en-US" altLang="zh-CN" sz="2800" b="1" dirty="0" err="1" smtClean="0">
                <a:solidFill>
                  <a:schemeClr val="bg1"/>
                </a:solidFill>
              </a:rPr>
              <a:t>Redis</a:t>
            </a:r>
            <a:r>
              <a:rPr lang="zh-CN" altLang="en-US" sz="2800" b="1" dirty="0" smtClean="0">
                <a:solidFill>
                  <a:schemeClr val="bg1"/>
                </a:solidFill>
              </a:rPr>
              <a:t>的持久化</a:t>
            </a:r>
            <a:endParaRPr lang="zh-CN" altLang="en-US" sz="2800" b="1" dirty="0">
              <a:solidFill>
                <a:schemeClr val="bg1"/>
              </a:solidFill>
            </a:endParaRPr>
          </a:p>
        </p:txBody>
      </p:sp>
      <p:graphicFrame>
        <p:nvGraphicFramePr>
          <p:cNvPr id="30" name="表格 29"/>
          <p:cNvGraphicFramePr/>
          <p:nvPr>
            <p:custDataLst>
              <p:tags r:id="rId1"/>
            </p:custDataLst>
          </p:nvPr>
        </p:nvGraphicFramePr>
        <p:xfrm>
          <a:off x="462431" y="1634204"/>
          <a:ext cx="4173963" cy="4742553"/>
        </p:xfrm>
        <a:graphic>
          <a:graphicData uri="http://schemas.openxmlformats.org/drawingml/2006/table">
            <a:tbl>
              <a:tblPr firstRow="1" bandRow="1">
                <a:tableStyleId>{72833802-FEF1-4C79-8D5D-14CF1EAF98D9}</a:tableStyleId>
              </a:tblPr>
              <a:tblGrid>
                <a:gridCol w="1221105"/>
                <a:gridCol w="2952858"/>
              </a:tblGrid>
              <a:tr h="375974">
                <a:tc>
                  <a:txBody>
                    <a:bodyPr/>
                    <a:lstStyle/>
                    <a:p>
                      <a:pPr marL="71755" indent="0" algn="ctr">
                        <a:lnSpc>
                          <a:spcPct val="100000"/>
                        </a:lnSpc>
                        <a:spcBef>
                          <a:spcPts val="300"/>
                        </a:spcBef>
                        <a:spcAft>
                          <a:spcPts val="300"/>
                        </a:spcAft>
                        <a:buNone/>
                      </a:pPr>
                      <a:r>
                        <a:rPr lang="en-US" sz="2000" b="0" dirty="0">
                          <a:solidFill>
                            <a:schemeClr val="tx1"/>
                          </a:solidFill>
                          <a:latin typeface="微软雅黑 (正文)"/>
                        </a:rPr>
                        <a:t>第1章</a:t>
                      </a:r>
                      <a:endParaRPr lang="en-US" altLang="en-US" sz="2000" b="0" dirty="0">
                        <a:solidFill>
                          <a:schemeClr val="tx1"/>
                        </a:solidFill>
                        <a:latin typeface="微软雅黑 (正文)"/>
                        <a:ea typeface="华文楷体" panose="02010600040101010101" charset="-122"/>
                        <a:cs typeface="华文楷体" panose="02010600040101010101" charset="-122"/>
                      </a:endParaRPr>
                    </a:p>
                  </a:txBody>
                  <a:tcPr marL="98738" marR="98738" marT="0" marB="0" anchor="ctr">
                    <a:noFill/>
                  </a:tcPr>
                </a:tc>
                <a:tc>
                  <a:txBody>
                    <a:bodyPr/>
                    <a:lstStyle/>
                    <a:p>
                      <a:pPr marL="71755" indent="0" algn="l">
                        <a:lnSpc>
                          <a:spcPct val="100000"/>
                        </a:lnSpc>
                        <a:spcBef>
                          <a:spcPts val="300"/>
                        </a:spcBef>
                        <a:spcAft>
                          <a:spcPts val="300"/>
                        </a:spcAft>
                        <a:buNone/>
                      </a:pPr>
                      <a:r>
                        <a:rPr lang="zh-CN" altLang="en-US" sz="2000" b="0" dirty="0" smtClean="0">
                          <a:solidFill>
                            <a:schemeClr val="tx1"/>
                          </a:solidFill>
                          <a:latin typeface="微软雅黑 (正文)"/>
                          <a:ea typeface="+mn-ea"/>
                          <a:cs typeface="+mn-cs"/>
                        </a:rPr>
                        <a:t>初始</a:t>
                      </a:r>
                      <a:r>
                        <a:rPr lang="en-US" altLang="zh-CN" sz="2000" b="0" dirty="0" err="1" smtClean="0">
                          <a:solidFill>
                            <a:schemeClr val="tx1"/>
                          </a:solidFill>
                          <a:latin typeface="微软雅黑 (正文)"/>
                          <a:ea typeface="+mn-ea"/>
                          <a:cs typeface="+mn-cs"/>
                        </a:rPr>
                        <a:t>Redis</a:t>
                      </a:r>
                      <a:endParaRPr lang="en-US" altLang="zh-CN" sz="2000" b="0" dirty="0" err="1" smtClean="0">
                        <a:solidFill>
                          <a:schemeClr val="tx1"/>
                        </a:solidFill>
                        <a:latin typeface="微软雅黑 (正文)"/>
                        <a:ea typeface="+mn-ea"/>
                        <a:cs typeface="+mn-cs"/>
                      </a:endParaRPr>
                    </a:p>
                  </a:txBody>
                  <a:tcPr marL="98738" marR="98738" marT="0" marB="0" anchor="ctr">
                    <a:noFill/>
                  </a:tcPr>
                </a:tc>
              </a:tr>
              <a:tr h="375698">
                <a:tc>
                  <a:txBody>
                    <a:bodyPr/>
                    <a:lstStyle/>
                    <a:p>
                      <a:pPr marL="71755" indent="0" algn="l" defTabSz="914400" rtl="0" eaLnBrk="1" latinLnBrk="0" hangingPunct="1">
                        <a:lnSpc>
                          <a:spcPct val="100000"/>
                        </a:lnSpc>
                        <a:spcBef>
                          <a:spcPts val="300"/>
                        </a:spcBef>
                        <a:spcAft>
                          <a:spcPts val="300"/>
                        </a:spcAft>
                        <a:buNone/>
                      </a:pPr>
                      <a:r>
                        <a:rPr lang="en-US" sz="2000" kern="1200" dirty="0" smtClean="0">
                          <a:solidFill>
                            <a:schemeClr val="tx1"/>
                          </a:solidFill>
                          <a:latin typeface="微软雅黑 (正文)"/>
                          <a:ea typeface="+mn-ea"/>
                          <a:cs typeface="+mn-cs"/>
                        </a:rPr>
                        <a:t>  第</a:t>
                      </a:r>
                      <a:r>
                        <a:rPr lang="en-US" sz="2000" kern="1200" dirty="0">
                          <a:solidFill>
                            <a:schemeClr val="tx1"/>
                          </a:solidFill>
                          <a:latin typeface="微软雅黑 (正文)"/>
                          <a:ea typeface="+mn-ea"/>
                          <a:cs typeface="+mn-cs"/>
                        </a:rPr>
                        <a:t>2章</a:t>
                      </a:r>
                      <a:endParaRPr lang="en-US" altLang="en-US" sz="2000" kern="1200" dirty="0">
                        <a:solidFill>
                          <a:schemeClr val="tx1"/>
                        </a:solidFill>
                        <a:latin typeface="微软雅黑 (正文)"/>
                        <a:ea typeface="+mn-ea"/>
                        <a:cs typeface="+mn-cs"/>
                      </a:endParaRPr>
                    </a:p>
                  </a:txBody>
                  <a:tcPr marL="98738" marR="98738" marT="0" marB="0" anchor="ctr">
                    <a:solidFill>
                      <a:schemeClr val="bg1"/>
                    </a:solidFill>
                  </a:tcPr>
                </a:tc>
                <a:tc>
                  <a:txBody>
                    <a:bodyPr/>
                    <a:lstStyle/>
                    <a:p>
                      <a:pPr marL="71755" indent="0" algn="l" defTabSz="914400" rtl="0" eaLnBrk="1" latinLnBrk="0" hangingPunct="1">
                        <a:lnSpc>
                          <a:spcPct val="100000"/>
                        </a:lnSpc>
                        <a:spcBef>
                          <a:spcPts val="300"/>
                        </a:spcBef>
                        <a:spcAft>
                          <a:spcPts val="300"/>
                        </a:spcAft>
                        <a:buNone/>
                      </a:pPr>
                      <a:r>
                        <a:rPr lang="en-US" altLang="zh-CN" sz="2000" b="0" kern="1200" dirty="0" err="1" smtClean="0">
                          <a:solidFill>
                            <a:schemeClr val="tx1"/>
                          </a:solidFill>
                          <a:latin typeface="微软雅黑 (正文)"/>
                          <a:ea typeface="+mn-ea"/>
                          <a:cs typeface="+mn-cs"/>
                        </a:rPr>
                        <a:t>Redis</a:t>
                      </a:r>
                      <a:r>
                        <a:rPr lang="zh-CN" altLang="en-US" sz="2000" b="0" kern="1200" dirty="0" smtClean="0">
                          <a:solidFill>
                            <a:schemeClr val="tx1"/>
                          </a:solidFill>
                          <a:latin typeface="微软雅黑 (正文)"/>
                          <a:ea typeface="+mn-ea"/>
                          <a:cs typeface="+mn-cs"/>
                        </a:rPr>
                        <a:t>常用数据类型</a:t>
                      </a:r>
                      <a:endParaRPr lang="zh-CN" altLang="en-US" sz="2000" b="0" kern="1200" dirty="0" smtClean="0">
                        <a:solidFill>
                          <a:schemeClr val="tx1"/>
                        </a:solidFill>
                        <a:latin typeface="微软雅黑 (正文)"/>
                        <a:ea typeface="+mn-ea"/>
                        <a:cs typeface="+mn-cs"/>
                      </a:endParaRPr>
                    </a:p>
                  </a:txBody>
                  <a:tcPr marL="98738" marR="98738" marT="0" marB="0" anchor="ctr">
                    <a:solidFill>
                      <a:schemeClr val="bg1"/>
                    </a:solidFill>
                  </a:tcPr>
                </a:tc>
              </a:tr>
              <a:tr h="375698">
                <a:tc>
                  <a:txBody>
                    <a:bodyPr/>
                    <a:lstStyle/>
                    <a:p>
                      <a:pPr marL="71755" indent="0" algn="ctr">
                        <a:lnSpc>
                          <a:spcPct val="100000"/>
                        </a:lnSpc>
                        <a:spcBef>
                          <a:spcPts val="300"/>
                        </a:spcBef>
                        <a:spcAft>
                          <a:spcPts val="300"/>
                        </a:spcAft>
                        <a:buNone/>
                      </a:pPr>
                      <a:r>
                        <a:rPr lang="en-US" sz="2000" dirty="0">
                          <a:latin typeface="微软雅黑 (正文)"/>
                        </a:rPr>
                        <a:t>第3章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常用命令</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ctr">
                        <a:lnSpc>
                          <a:spcPct val="100000"/>
                        </a:lnSpc>
                        <a:spcBef>
                          <a:spcPts val="300"/>
                        </a:spcBef>
                        <a:spcAft>
                          <a:spcPts val="300"/>
                        </a:spcAft>
                        <a:buNone/>
                      </a:pPr>
                      <a:r>
                        <a:rPr lang="en-US" sz="2000" dirty="0">
                          <a:latin typeface="微软雅黑 (正文)"/>
                        </a:rPr>
                        <a:t>第4章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高级主题</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l" defTabSz="914400" rtl="0" eaLnBrk="1" latinLnBrk="0" hangingPunct="1">
                        <a:lnSpc>
                          <a:spcPct val="100000"/>
                        </a:lnSpc>
                        <a:spcBef>
                          <a:spcPts val="300"/>
                        </a:spcBef>
                        <a:spcAft>
                          <a:spcPts val="300"/>
                        </a:spcAft>
                        <a:buNone/>
                      </a:pPr>
                      <a:r>
                        <a:rPr lang="en-US" sz="2000" b="1" kern="1200" dirty="0" smtClean="0">
                          <a:solidFill>
                            <a:schemeClr val="bg1"/>
                          </a:solidFill>
                          <a:latin typeface="微软雅黑 (正文)"/>
                          <a:ea typeface="+mn-ea"/>
                          <a:cs typeface="+mn-cs"/>
                        </a:rPr>
                        <a:t> 第</a:t>
                      </a:r>
                      <a:r>
                        <a:rPr lang="en-US" sz="2000" b="1" kern="1200" dirty="0">
                          <a:solidFill>
                            <a:schemeClr val="bg1"/>
                          </a:solidFill>
                          <a:latin typeface="微软雅黑 (正文)"/>
                          <a:ea typeface="+mn-ea"/>
                          <a:cs typeface="+mn-cs"/>
                        </a:rPr>
                        <a:t>5章</a:t>
                      </a:r>
                      <a:endParaRPr lang="en-US" altLang="en-US" sz="2000" b="1" kern="1200" dirty="0">
                        <a:solidFill>
                          <a:schemeClr val="bg1"/>
                        </a:solidFill>
                        <a:latin typeface="微软雅黑 (正文)"/>
                        <a:ea typeface="+mn-ea"/>
                        <a:cs typeface="+mn-cs"/>
                      </a:endParaRPr>
                    </a:p>
                  </a:txBody>
                  <a:tcPr marL="98738" marR="98738" marT="0" marB="0" anchor="ctr">
                    <a:solidFill>
                      <a:schemeClr val="accent2"/>
                    </a:solidFill>
                  </a:tcPr>
                </a:tc>
                <a:tc>
                  <a:txBody>
                    <a:bodyPr/>
                    <a:lstStyle/>
                    <a:p>
                      <a:pPr marL="71755" indent="0" algn="l" defTabSz="914400" rtl="0" eaLnBrk="1" latinLnBrk="0" hangingPunct="1">
                        <a:lnSpc>
                          <a:spcPct val="100000"/>
                        </a:lnSpc>
                        <a:spcBef>
                          <a:spcPts val="300"/>
                        </a:spcBef>
                        <a:spcAft>
                          <a:spcPts val="300"/>
                        </a:spcAft>
                        <a:buNone/>
                      </a:pPr>
                      <a:r>
                        <a:rPr lang="en-US" altLang="zh-CN" sz="2000" b="1" kern="1200" dirty="0" err="1" smtClean="0">
                          <a:solidFill>
                            <a:schemeClr val="bg1"/>
                          </a:solidFill>
                          <a:latin typeface="微软雅黑 (正文)"/>
                          <a:ea typeface="+mn-ea"/>
                          <a:cs typeface="+mn-cs"/>
                        </a:rPr>
                        <a:t>Redis</a:t>
                      </a:r>
                      <a:r>
                        <a:rPr lang="zh-CN" altLang="en-US" sz="2000" b="1" kern="1200" dirty="0" smtClean="0">
                          <a:solidFill>
                            <a:schemeClr val="bg1"/>
                          </a:solidFill>
                          <a:latin typeface="微软雅黑 (正文)"/>
                          <a:ea typeface="+mn-ea"/>
                          <a:cs typeface="+mn-cs"/>
                        </a:rPr>
                        <a:t>缓存的持久化</a:t>
                      </a:r>
                      <a:endParaRPr lang="en-US" altLang="en-US" sz="2000" b="1" kern="1200" dirty="0">
                        <a:solidFill>
                          <a:schemeClr val="bg1"/>
                        </a:solidFill>
                        <a:latin typeface="微软雅黑 (正文)"/>
                        <a:ea typeface="+mn-ea"/>
                        <a:cs typeface="+mn-cs"/>
                      </a:endParaRPr>
                    </a:p>
                  </a:txBody>
                  <a:tcPr marL="98738" marR="98738" marT="0" marB="0" anchor="ctr">
                    <a:solidFill>
                      <a:schemeClr val="accent2"/>
                    </a:solidFill>
                  </a:tcPr>
                </a:tc>
              </a:tr>
              <a:tr h="375698">
                <a:tc>
                  <a:txBody>
                    <a:bodyPr/>
                    <a:lstStyle/>
                    <a:p>
                      <a:pPr marL="71755" indent="0" algn="ctr">
                        <a:lnSpc>
                          <a:spcPct val="100000"/>
                        </a:lnSpc>
                        <a:spcBef>
                          <a:spcPts val="300"/>
                        </a:spcBef>
                        <a:spcAft>
                          <a:spcPts val="300"/>
                        </a:spcAft>
                        <a:buNone/>
                      </a:pPr>
                      <a:r>
                        <a:rPr lang="en-US" sz="2000" dirty="0">
                          <a:latin typeface="微软雅黑 (正文)"/>
                        </a:rPr>
                        <a:t>第6章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集群环境部署</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ctr">
                        <a:lnSpc>
                          <a:spcPct val="100000"/>
                        </a:lnSpc>
                        <a:spcBef>
                          <a:spcPts val="300"/>
                        </a:spcBef>
                        <a:spcAft>
                          <a:spcPts val="300"/>
                        </a:spcAft>
                        <a:buNone/>
                      </a:pPr>
                      <a:r>
                        <a:rPr lang="en-US" sz="2000">
                          <a:latin typeface="微软雅黑 (正文)"/>
                        </a:rPr>
                        <a:t>第7章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开发与实战</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573824">
                <a:tc>
                  <a:txBody>
                    <a:bodyPr/>
                    <a:lstStyle/>
                    <a:p>
                      <a:pPr marL="71755" indent="0" algn="ctr">
                        <a:lnSpc>
                          <a:spcPct val="100000"/>
                        </a:lnSpc>
                        <a:spcBef>
                          <a:spcPts val="300"/>
                        </a:spcBef>
                        <a:spcAft>
                          <a:spcPts val="300"/>
                        </a:spcAft>
                        <a:buNone/>
                      </a:pPr>
                      <a:r>
                        <a:rPr lang="en-US" sz="2000">
                          <a:latin typeface="微软雅黑 (正文)"/>
                        </a:rPr>
                        <a:t>第8章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smtClean="0">
                          <a:latin typeface="微软雅黑 (正文)"/>
                        </a:rPr>
                        <a:t>Spring Boot</a:t>
                      </a:r>
                      <a:r>
                        <a:rPr lang="zh-CN" altLang="en-US" sz="2000" dirty="0" smtClean="0">
                          <a:latin typeface="微软雅黑 (正文)"/>
                        </a:rPr>
                        <a:t>与</a:t>
                      </a:r>
                      <a:r>
                        <a:rPr lang="en-US" altLang="zh-CN" sz="2000" dirty="0" err="1" smtClean="0">
                          <a:latin typeface="微软雅黑 (正文)"/>
                        </a:rPr>
                        <a:t>Redis</a:t>
                      </a:r>
                      <a:r>
                        <a:rPr lang="zh-CN" altLang="en-US" sz="2000" dirty="0" smtClean="0">
                          <a:latin typeface="微软雅黑 (正文)"/>
                        </a:rPr>
                        <a:t>整合应用</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ctr">
                        <a:lnSpc>
                          <a:spcPct val="100000"/>
                        </a:lnSpc>
                        <a:spcBef>
                          <a:spcPts val="300"/>
                        </a:spcBef>
                        <a:spcAft>
                          <a:spcPts val="300"/>
                        </a:spcAft>
                        <a:buNone/>
                      </a:pPr>
                      <a:r>
                        <a:rPr lang="en-US" sz="2000">
                          <a:latin typeface="微软雅黑 (正文)"/>
                        </a:rPr>
                        <a:t>第9章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监控</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ctr">
                        <a:lnSpc>
                          <a:spcPct val="100000"/>
                        </a:lnSpc>
                        <a:spcBef>
                          <a:spcPts val="300"/>
                        </a:spcBef>
                        <a:spcAft>
                          <a:spcPts val="300"/>
                        </a:spcAft>
                        <a:buNone/>
                      </a:pPr>
                      <a:r>
                        <a:rPr lang="en-US" sz="2000" dirty="0">
                          <a:latin typeface="微软雅黑 (正文)"/>
                        </a:rPr>
                        <a:t>第10章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的缓存设计与优化</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751395">
                <a:tc gridSpan="2">
                  <a:txBody>
                    <a:bodyPr/>
                    <a:lstStyle/>
                    <a:p>
                      <a:pPr marL="71755" indent="0" algn="ctr">
                        <a:lnSpc>
                          <a:spcPct val="100000"/>
                        </a:lnSpc>
                        <a:spcBef>
                          <a:spcPts val="300"/>
                        </a:spcBef>
                        <a:spcAft>
                          <a:spcPts val="300"/>
                        </a:spcAft>
                        <a:buNone/>
                      </a:pP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hMerge="1">
                  <a:tcPr marL="98738" marR="98738" marT="0" marB="0" anchor="ctr"/>
                </a:tc>
              </a:tr>
            </a:tbl>
          </a:graphicData>
        </a:graphic>
      </p:graphicFrame>
      <p:sp>
        <p:nvSpPr>
          <p:cNvPr id="8" name="任意多边形: 形状 7"/>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endParaRPr lang="zh-CN" altLang="en-US" sz="2800" b="1" dirty="0">
              <a:solidFill>
                <a:schemeClr val="bg1"/>
              </a:solidFill>
            </a:endParaRPr>
          </a:p>
        </p:txBody>
      </p:sp>
      <p:sp>
        <p:nvSpPr>
          <p:cNvPr id="22" name="矩形 21"/>
          <p:cNvSpPr/>
          <p:nvPr/>
        </p:nvSpPr>
        <p:spPr>
          <a:xfrm>
            <a:off x="1696469" y="1737498"/>
            <a:ext cx="4500146" cy="460375"/>
          </a:xfrm>
          <a:prstGeom prst="rect">
            <a:avLst/>
          </a:prstGeom>
        </p:spPr>
        <p:txBody>
          <a:bodyPr wrap="square">
            <a:spAutoFit/>
          </a:bodyPr>
          <a:lstStyle/>
          <a:p>
            <a:r>
              <a:rPr lang="en-US" altLang="zh-CN" sz="2400" b="1" dirty="0" smtClean="0">
                <a:solidFill>
                  <a:srgbClr val="0000FF"/>
                </a:solidFill>
                <a:latin typeface="+mj-ea"/>
                <a:ea typeface="+mj-ea"/>
              </a:rPr>
              <a:t>5.1 </a:t>
            </a:r>
            <a:r>
              <a:rPr lang="zh-CN" altLang="en-US" sz="2400" b="1" dirty="0" smtClean="0">
                <a:solidFill>
                  <a:srgbClr val="0000FF"/>
                </a:solidFill>
                <a:latin typeface="+mj-ea"/>
                <a:ea typeface="+mj-ea"/>
              </a:rPr>
              <a:t>持久化机制</a:t>
            </a:r>
            <a:endParaRPr lang="zh-CN" altLang="en-US" sz="2400" b="1" dirty="0" smtClean="0">
              <a:solidFill>
                <a:srgbClr val="0000FF"/>
              </a:solidFill>
              <a:latin typeface="+mj-ea"/>
              <a:ea typeface="+mj-ea"/>
            </a:endParaRPr>
          </a:p>
        </p:txBody>
      </p:sp>
      <p:sp>
        <p:nvSpPr>
          <p:cNvPr id="23" name="矩形 22"/>
          <p:cNvSpPr/>
          <p:nvPr/>
        </p:nvSpPr>
        <p:spPr>
          <a:xfrm>
            <a:off x="1696469" y="2414862"/>
            <a:ext cx="4743520" cy="461665"/>
          </a:xfrm>
          <a:prstGeom prst="rect">
            <a:avLst/>
          </a:prstGeom>
        </p:spPr>
        <p:txBody>
          <a:bodyPr wrap="square">
            <a:spAutoFit/>
          </a:bodyPr>
          <a:lstStyle/>
          <a:p>
            <a:r>
              <a:rPr lang="en-US" altLang="zh-CN" sz="2400" dirty="0" smtClean="0">
                <a:latin typeface="+mj-ea"/>
              </a:rPr>
              <a:t>5.2 </a:t>
            </a:r>
            <a:r>
              <a:rPr lang="en-US" altLang="zh-CN" sz="2400" dirty="0" err="1" smtClean="0">
                <a:latin typeface="+mj-ea"/>
              </a:rPr>
              <a:t>Redis</a:t>
            </a:r>
            <a:r>
              <a:rPr lang="zh-CN" altLang="en-US" sz="2400" dirty="0" smtClean="0">
                <a:latin typeface="+mj-ea"/>
              </a:rPr>
              <a:t>过期</a:t>
            </a:r>
            <a:r>
              <a:rPr lang="en-US" altLang="zh-CN" sz="2400" dirty="0" smtClean="0">
                <a:latin typeface="+mj-ea"/>
              </a:rPr>
              <a:t>Key</a:t>
            </a:r>
            <a:r>
              <a:rPr lang="zh-CN" altLang="en-US" sz="2400" dirty="0" smtClean="0">
                <a:latin typeface="+mj-ea"/>
              </a:rPr>
              <a:t>清除策略</a:t>
            </a:r>
            <a:endParaRPr lang="zh-CN" altLang="en-US" sz="2400" dirty="0" smtClean="0">
              <a:latin typeface="+mj-ea"/>
            </a:endParaRPr>
          </a:p>
        </p:txBody>
      </p:sp>
      <p:sp>
        <p:nvSpPr>
          <p:cNvPr id="3" name="矩形 2"/>
          <p:cNvSpPr/>
          <p:nvPr/>
        </p:nvSpPr>
        <p:spPr>
          <a:xfrm>
            <a:off x="7361444" y="2007242"/>
            <a:ext cx="4980851" cy="646331"/>
          </a:xfrm>
          <a:prstGeom prst="rect">
            <a:avLst/>
          </a:prstGeom>
        </p:spPr>
        <p:txBody>
          <a:bodyPr wrap="none">
            <a:spAutoFit/>
          </a:bodyPr>
          <a:lstStyle/>
          <a:p>
            <a:r>
              <a:rPr lang="zh-CN" altLang="en-US" sz="3600" dirty="0" smtClean="0">
                <a:solidFill>
                  <a:srgbClr val="000000"/>
                </a:solidFill>
              </a:rPr>
              <a:t>第</a:t>
            </a:r>
            <a:r>
              <a:rPr lang="en-US" altLang="zh-CN" sz="3600" dirty="0" smtClean="0">
                <a:solidFill>
                  <a:srgbClr val="000000"/>
                </a:solidFill>
              </a:rPr>
              <a:t>5</a:t>
            </a:r>
            <a:r>
              <a:rPr lang="zh-CN" altLang="en-US" sz="3600" dirty="0" smtClean="0">
                <a:solidFill>
                  <a:srgbClr val="000000"/>
                </a:solidFill>
              </a:rPr>
              <a:t>章 </a:t>
            </a:r>
            <a:r>
              <a:rPr lang="en-US" altLang="zh-CN" sz="3600" dirty="0" err="1" smtClean="0">
                <a:solidFill>
                  <a:srgbClr val="000000"/>
                </a:solidFill>
              </a:rPr>
              <a:t>Redis</a:t>
            </a:r>
            <a:r>
              <a:rPr lang="zh-CN" altLang="en-US" sz="3600" dirty="0" smtClean="0">
                <a:solidFill>
                  <a:srgbClr val="000000"/>
                </a:solidFill>
              </a:rPr>
              <a:t>缓存持久化</a:t>
            </a:r>
            <a:endParaRPr lang="zh-CN" altLang="en-US" sz="3600" dirty="0" smtClean="0">
              <a:solidFill>
                <a:srgbClr val="000000"/>
              </a:solidFill>
            </a:endParaRPr>
          </a:p>
        </p:txBody>
      </p:sp>
      <p:cxnSp>
        <p:nvCxnSpPr>
          <p:cNvPr id="5" name="直接连接符 4"/>
          <p:cNvCxnSpPr/>
          <p:nvPr/>
        </p:nvCxnSpPr>
        <p:spPr>
          <a:xfrm>
            <a:off x="7421733" y="3190471"/>
            <a:ext cx="412538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361663" y="3247028"/>
            <a:ext cx="4329575" cy="579839"/>
          </a:xfrm>
          <a:prstGeom prst="rect">
            <a:avLst/>
          </a:prstGeom>
        </p:spPr>
        <p:txBody>
          <a:bodyPr wrap="square">
            <a:spAutoFit/>
          </a:bodyPr>
          <a:lstStyle/>
          <a:p>
            <a:pPr algn="ctr">
              <a:lnSpc>
                <a:spcPct val="132000"/>
              </a:lnSpc>
            </a:pPr>
            <a:r>
              <a:rPr lang="zh-CN" altLang="en-US" sz="2400" dirty="0">
                <a:solidFill>
                  <a:srgbClr val="002060"/>
                </a:solidFill>
              </a:rPr>
              <a:t>主讲</a:t>
            </a:r>
            <a:r>
              <a:rPr lang="zh-CN" altLang="en-US" sz="2400" dirty="0" smtClean="0">
                <a:solidFill>
                  <a:srgbClr val="002060"/>
                </a:solidFill>
              </a:rPr>
              <a:t>：***    </a:t>
            </a:r>
            <a:r>
              <a:rPr lang="zh-CN" altLang="en-US" sz="2400" dirty="0">
                <a:solidFill>
                  <a:srgbClr val="002060"/>
                </a:solidFill>
              </a:rPr>
              <a:t>主审</a:t>
            </a:r>
            <a:r>
              <a:rPr lang="zh-CN" altLang="en-US" sz="2400" dirty="0">
                <a:solidFill>
                  <a:srgbClr val="002060"/>
                </a:solidFill>
              </a:rPr>
              <a:t>： ***</a:t>
            </a:r>
            <a:endParaRPr lang="en-US" altLang="zh-CN" sz="2400" dirty="0">
              <a:solidFill>
                <a:srgbClr val="002060"/>
              </a:solidFill>
            </a:endParaRPr>
          </a:p>
        </p:txBody>
      </p: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169418" y="1700488"/>
            <a:ext cx="527050" cy="527050"/>
          </a:xfrm>
          <a:prstGeom prst="rect">
            <a:avLst/>
          </a:prstGeom>
          <a:ln>
            <a:noFill/>
          </a:ln>
          <a:effectLst>
            <a:softEdge rad="0"/>
          </a:effectLst>
        </p:spPr>
      </p:pic>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169418" y="2361342"/>
            <a:ext cx="527050" cy="527050"/>
          </a:xfrm>
          <a:prstGeom prst="rect">
            <a:avLst/>
          </a:prstGeom>
          <a:ln>
            <a:noFill/>
          </a:ln>
          <a:effectLst>
            <a:softEdge rad="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持久化机制</a:t>
            </a:r>
            <a:endParaRPr lang="zh-CN" altLang="en-US" sz="2800" b="1" dirty="0">
              <a:solidFill>
                <a:schemeClr val="bg1"/>
              </a:solidFill>
            </a:endParaRPr>
          </a:p>
        </p:txBody>
      </p:sp>
      <p:sp>
        <p:nvSpPr>
          <p:cNvPr id="4" name="文本框 3"/>
          <p:cNvSpPr txBox="1"/>
          <p:nvPr/>
        </p:nvSpPr>
        <p:spPr>
          <a:xfrm>
            <a:off x="1357520" y="1310204"/>
            <a:ext cx="10034024" cy="2833276"/>
          </a:xfrm>
          <a:prstGeom prst="rect">
            <a:avLst/>
          </a:prstGeom>
          <a:noFill/>
        </p:spPr>
        <p:txBody>
          <a:bodyPr wrap="square" rtlCol="0">
            <a:spAutoFit/>
          </a:bodyPr>
          <a:lstStyle/>
          <a:p>
            <a:pPr marL="342900" indent="-342900" algn="just">
              <a:lnSpc>
                <a:spcPct val="150000"/>
              </a:lnSpc>
              <a:spcAft>
                <a:spcPts val="600"/>
              </a:spcAft>
              <a:buClr>
                <a:srgbClr val="FF0000"/>
              </a:buClr>
              <a:buFont typeface="Wingdings" panose="05000000000000000000" pitchFamily="2" charset="2"/>
              <a:buChar char="Ø"/>
            </a:pPr>
            <a:r>
              <a:rPr lang="en-US" altLang="zh-CN" sz="2400" dirty="0" err="1" smtClean="0"/>
              <a:t>Redis</a:t>
            </a:r>
            <a:r>
              <a:rPr lang="zh-CN" altLang="zh-CN" sz="2400" dirty="0"/>
              <a:t>提供两种方式进行持久化，一种是</a:t>
            </a:r>
            <a:r>
              <a:rPr lang="en-US" altLang="zh-CN" sz="2400" dirty="0"/>
              <a:t>RDB</a:t>
            </a:r>
            <a:r>
              <a:rPr lang="zh-CN" altLang="zh-CN" sz="2400" dirty="0"/>
              <a:t>持久化（原理是将</a:t>
            </a:r>
            <a:r>
              <a:rPr lang="en-US" altLang="zh-CN" sz="2400" dirty="0" err="1"/>
              <a:t>Reids</a:t>
            </a:r>
            <a:r>
              <a:rPr lang="zh-CN" altLang="zh-CN" sz="2400" dirty="0"/>
              <a:t>在在指定的时间间隔内将存中的数据库数据集快照写入磁盘），另外一种是</a:t>
            </a:r>
            <a:r>
              <a:rPr lang="en-US" altLang="zh-CN" sz="2400" dirty="0"/>
              <a:t>AOF</a:t>
            </a:r>
            <a:r>
              <a:rPr lang="zh-CN" altLang="zh-CN" sz="2400" dirty="0"/>
              <a:t>（</a:t>
            </a:r>
            <a:r>
              <a:rPr lang="en-US" altLang="zh-CN" sz="2400" dirty="0"/>
              <a:t>append only file</a:t>
            </a:r>
            <a:r>
              <a:rPr lang="zh-CN" altLang="zh-CN" sz="2400" dirty="0"/>
              <a:t>）追加持久化（原理是将</a:t>
            </a:r>
            <a:r>
              <a:rPr lang="en-US" altLang="zh-CN" sz="2400" dirty="0" err="1"/>
              <a:t>Reids</a:t>
            </a:r>
            <a:r>
              <a:rPr lang="zh-CN" altLang="zh-CN" sz="2400" dirty="0"/>
              <a:t>的操作日志以追加的方式写入文件）。下面详细介绍这两种方式。</a:t>
            </a:r>
            <a:endParaRPr lang="zh-CN" altLang="zh-CN" sz="2400" dirty="0"/>
          </a:p>
          <a:p>
            <a:pPr marL="342900" indent="-342900" algn="just">
              <a:lnSpc>
                <a:spcPct val="150000"/>
              </a:lnSpc>
              <a:spcAft>
                <a:spcPts val="600"/>
              </a:spcAft>
              <a:buClr>
                <a:srgbClr val="FF0000"/>
              </a:buClr>
              <a:buFont typeface="Wingdings" panose="05000000000000000000" pitchFamily="2" charset="2"/>
              <a:buChar char="Ø"/>
            </a:pPr>
            <a:endParaRPr lang="zh-CN" altLang="en-US" sz="2200" dirty="0">
              <a:latin typeface="+mn-ea"/>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734411" y="1407071"/>
            <a:ext cx="527050" cy="527050"/>
          </a:xfrm>
          <a:prstGeom prst="rect">
            <a:avLst/>
          </a:prstGeom>
          <a:ln>
            <a:noFill/>
          </a:ln>
          <a:effectLst>
            <a:softEdge rad="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持久化机制</a:t>
            </a:r>
            <a:endParaRPr lang="zh-CN" altLang="en-US" sz="2800" b="1" dirty="0">
              <a:solidFill>
                <a:schemeClr val="bg1"/>
              </a:solidFill>
            </a:endParaRPr>
          </a:p>
        </p:txBody>
      </p:sp>
      <p:sp>
        <p:nvSpPr>
          <p:cNvPr id="4" name="文本框 3"/>
          <p:cNvSpPr txBox="1"/>
          <p:nvPr/>
        </p:nvSpPr>
        <p:spPr>
          <a:xfrm>
            <a:off x="1555334" y="2198967"/>
            <a:ext cx="10034024" cy="1985159"/>
          </a:xfrm>
          <a:prstGeom prst="rect">
            <a:avLst/>
          </a:prstGeom>
          <a:noFill/>
        </p:spPr>
        <p:txBody>
          <a:bodyPr wrap="square" rtlCol="0">
            <a:spAutoFit/>
          </a:bodyPr>
          <a:lstStyle/>
          <a:p>
            <a:r>
              <a:rPr lang="en-US" altLang="zh-CN" dirty="0"/>
              <a:t>RDB</a:t>
            </a:r>
            <a:r>
              <a:rPr lang="zh-CN" altLang="zh-CN" dirty="0"/>
              <a:t>持久化，该方式是指在指定的时间间隔内定时的将内存中的数据集快照写入磁盘，把内存中的数据保存到</a:t>
            </a:r>
            <a:r>
              <a:rPr lang="en-US" altLang="zh-CN" dirty="0"/>
              <a:t>RDB</a:t>
            </a:r>
            <a:r>
              <a:rPr lang="zh-CN" altLang="zh-CN" dirty="0"/>
              <a:t>文件中，是默认的持久化方式。 </a:t>
            </a:r>
            <a:r>
              <a:rPr lang="en-US" altLang="zh-CN" dirty="0" err="1"/>
              <a:t>Redis</a:t>
            </a:r>
            <a:r>
              <a:rPr lang="zh-CN" altLang="zh-CN" dirty="0"/>
              <a:t>快照的过程是，首先</a:t>
            </a:r>
            <a:r>
              <a:rPr lang="en-US" altLang="zh-CN" dirty="0" err="1"/>
              <a:t>Redis</a:t>
            </a:r>
            <a:r>
              <a:rPr lang="en-US" altLang="zh-CN" dirty="0"/>
              <a:t> Server</a:t>
            </a:r>
            <a:r>
              <a:rPr lang="zh-CN" altLang="zh-CN" dirty="0"/>
              <a:t>（服务器）使用</a:t>
            </a:r>
            <a:r>
              <a:rPr lang="en-US" altLang="zh-CN" dirty="0"/>
              <a:t>fork</a:t>
            </a:r>
            <a:r>
              <a:rPr lang="zh-CN" altLang="zh-CN" dirty="0"/>
              <a:t>函数复制一份当前进程（父进程）的副本（子进程）。其次，父进程继续接收并处理客户端发来的命令，而子进程将内存中的数据写入硬盘中的临时文件。最后，当子进程写入完所有数据后会将</a:t>
            </a:r>
            <a:r>
              <a:rPr lang="en-US" altLang="zh-CN" dirty="0"/>
              <a:t>RDB</a:t>
            </a:r>
            <a:r>
              <a:rPr lang="zh-CN" altLang="zh-CN" dirty="0"/>
              <a:t>临时文件替换旧的</a:t>
            </a:r>
            <a:r>
              <a:rPr lang="en-US" altLang="zh-CN" dirty="0"/>
              <a:t>RDB</a:t>
            </a:r>
            <a:r>
              <a:rPr lang="zh-CN" altLang="zh-CN" dirty="0" smtClean="0"/>
              <a:t>文件。</a:t>
            </a:r>
            <a:endParaRPr lang="zh-CN" altLang="zh-CN" dirty="0"/>
          </a:p>
          <a:p>
            <a:pPr marL="342900" indent="-342900" algn="just">
              <a:lnSpc>
                <a:spcPct val="150000"/>
              </a:lnSpc>
              <a:spcAft>
                <a:spcPts val="600"/>
              </a:spcAft>
              <a:buClr>
                <a:srgbClr val="FF0000"/>
              </a:buClr>
              <a:buFont typeface="Wingdings" panose="05000000000000000000" pitchFamily="2" charset="2"/>
              <a:buChar char="Ø"/>
            </a:pPr>
            <a:endParaRPr lang="zh-CN" altLang="en-US" sz="2200" dirty="0">
              <a:latin typeface="+mn-ea"/>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734411" y="1407071"/>
            <a:ext cx="527050" cy="527050"/>
          </a:xfrm>
          <a:prstGeom prst="rect">
            <a:avLst/>
          </a:prstGeom>
          <a:ln>
            <a:noFill/>
          </a:ln>
          <a:effectLst>
            <a:softEdge rad="0"/>
          </a:effectLst>
        </p:spPr>
      </p:pic>
      <p:sp>
        <p:nvSpPr>
          <p:cNvPr id="2" name="文本框 1"/>
          <p:cNvSpPr txBox="1"/>
          <p:nvPr/>
        </p:nvSpPr>
        <p:spPr>
          <a:xfrm>
            <a:off x="1555334" y="1483847"/>
            <a:ext cx="1373022" cy="373498"/>
          </a:xfrm>
          <a:prstGeom prst="rect">
            <a:avLst/>
          </a:prstGeom>
          <a:noFill/>
        </p:spPr>
        <p:txBody>
          <a:bodyPr wrap="square" rtlCol="0">
            <a:spAutoFit/>
          </a:bodyPr>
          <a:lstStyle/>
          <a:p>
            <a:r>
              <a:rPr lang="en-US" altLang="zh-CN" dirty="0" smtClean="0">
                <a:latin typeface="+mn-ea"/>
              </a:rPr>
              <a:t>RDB</a:t>
            </a:r>
            <a:r>
              <a:rPr lang="zh-CN" altLang="en-US" dirty="0" smtClean="0">
                <a:latin typeface="+mn-ea"/>
              </a:rPr>
              <a:t>持久化</a:t>
            </a:r>
            <a:endParaRPr lang="zh-CN" altLang="en-US" dirty="0">
              <a:latin typeface="+mn-ea"/>
            </a:endParaRP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1545907" y="3973103"/>
            <a:ext cx="5274310" cy="16122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持久化机制</a:t>
            </a:r>
            <a:endParaRPr lang="zh-CN" altLang="en-US" sz="2800" b="1" dirty="0">
              <a:solidFill>
                <a:schemeClr val="bg1"/>
              </a:solidFill>
            </a:endParaRPr>
          </a:p>
        </p:txBody>
      </p:sp>
      <p:sp>
        <p:nvSpPr>
          <p:cNvPr id="4" name="文本框 3"/>
          <p:cNvSpPr txBox="1"/>
          <p:nvPr/>
        </p:nvSpPr>
        <p:spPr>
          <a:xfrm>
            <a:off x="1555334" y="2198967"/>
            <a:ext cx="10034024" cy="923330"/>
          </a:xfrm>
          <a:prstGeom prst="rect">
            <a:avLst/>
          </a:prstGeom>
          <a:noFill/>
        </p:spPr>
        <p:txBody>
          <a:bodyPr wrap="square" rtlCol="0">
            <a:spAutoFit/>
          </a:bodyPr>
          <a:lstStyle/>
          <a:p>
            <a:r>
              <a:rPr lang="en-US" altLang="zh-CN" dirty="0">
                <a:latin typeface="+mn-ea"/>
              </a:rPr>
              <a:t>AOF</a:t>
            </a:r>
            <a:r>
              <a:rPr lang="zh-CN" altLang="zh-CN" dirty="0">
                <a:latin typeface="+mn-ea"/>
              </a:rPr>
              <a:t>持久化，追加持久化方式</a:t>
            </a:r>
            <a:r>
              <a:rPr lang="en-US" altLang="zh-CN" dirty="0">
                <a:latin typeface="+mn-ea"/>
              </a:rPr>
              <a:t>(Append Only File)</a:t>
            </a:r>
            <a:r>
              <a:rPr lang="zh-CN" altLang="zh-CN" dirty="0">
                <a:latin typeface="+mn-ea"/>
              </a:rPr>
              <a:t>，</a:t>
            </a:r>
            <a:r>
              <a:rPr lang="en-US" altLang="zh-CN" dirty="0">
                <a:latin typeface="+mn-ea"/>
              </a:rPr>
              <a:t>AOF</a:t>
            </a:r>
            <a:r>
              <a:rPr lang="zh-CN" altLang="zh-CN" dirty="0">
                <a:latin typeface="+mn-ea"/>
              </a:rPr>
              <a:t>持久化方式会记录</a:t>
            </a:r>
            <a:r>
              <a:rPr lang="en-US" altLang="zh-CN" dirty="0" err="1">
                <a:latin typeface="+mn-ea"/>
              </a:rPr>
              <a:t>Redis</a:t>
            </a:r>
            <a:r>
              <a:rPr lang="zh-CN" altLang="zh-CN" dirty="0">
                <a:latin typeface="+mn-ea"/>
              </a:rPr>
              <a:t>客户端对服务器的每一次写操作命令，并将这些写操作追加保存到</a:t>
            </a:r>
            <a:r>
              <a:rPr lang="en-US" altLang="zh-CN" dirty="0" err="1">
                <a:latin typeface="+mn-ea"/>
              </a:rPr>
              <a:t>appendonly.aof</a:t>
            </a:r>
            <a:r>
              <a:rPr lang="zh-CN" altLang="zh-CN" dirty="0">
                <a:latin typeface="+mn-ea"/>
              </a:rPr>
              <a:t>文件中，在</a:t>
            </a:r>
            <a:r>
              <a:rPr lang="en-US" altLang="zh-CN" dirty="0" err="1">
                <a:latin typeface="+mn-ea"/>
              </a:rPr>
              <a:t>Redis</a:t>
            </a:r>
            <a:r>
              <a:rPr lang="zh-CN" altLang="zh-CN" dirty="0">
                <a:latin typeface="+mn-ea"/>
              </a:rPr>
              <a:t>服务器重启时，会加载并运行</a:t>
            </a:r>
            <a:r>
              <a:rPr lang="en-US" altLang="zh-CN" dirty="0">
                <a:latin typeface="+mn-ea"/>
              </a:rPr>
              <a:t>AOF</a:t>
            </a:r>
            <a:r>
              <a:rPr lang="zh-CN" altLang="zh-CN" dirty="0">
                <a:latin typeface="+mn-ea"/>
              </a:rPr>
              <a:t>文件里的命令，以达到恢复数据的</a:t>
            </a:r>
            <a:r>
              <a:rPr lang="zh-CN" altLang="zh-CN" dirty="0" smtClean="0">
                <a:latin typeface="+mn-ea"/>
              </a:rPr>
              <a:t>目的</a:t>
            </a:r>
            <a:r>
              <a:rPr lang="zh-CN" altLang="en-US" dirty="0" smtClean="0">
                <a:latin typeface="+mn-ea"/>
              </a:rPr>
              <a:t>。</a:t>
            </a:r>
            <a:endParaRPr lang="zh-CN" altLang="en-US" sz="2200" dirty="0">
              <a:latin typeface="+mn-ea"/>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734411" y="1407071"/>
            <a:ext cx="527050" cy="527050"/>
          </a:xfrm>
          <a:prstGeom prst="rect">
            <a:avLst/>
          </a:prstGeom>
          <a:ln>
            <a:noFill/>
          </a:ln>
          <a:effectLst>
            <a:softEdge rad="0"/>
          </a:effectLst>
        </p:spPr>
      </p:pic>
      <p:sp>
        <p:nvSpPr>
          <p:cNvPr id="2" name="文本框 1"/>
          <p:cNvSpPr txBox="1"/>
          <p:nvPr/>
        </p:nvSpPr>
        <p:spPr>
          <a:xfrm>
            <a:off x="1555334" y="1483847"/>
            <a:ext cx="1373022" cy="369332"/>
          </a:xfrm>
          <a:prstGeom prst="rect">
            <a:avLst/>
          </a:prstGeom>
          <a:noFill/>
        </p:spPr>
        <p:txBody>
          <a:bodyPr wrap="square" rtlCol="0">
            <a:spAutoFit/>
          </a:bodyPr>
          <a:lstStyle/>
          <a:p>
            <a:r>
              <a:rPr lang="en-US" altLang="zh-CN" dirty="0"/>
              <a:t>AOF</a:t>
            </a:r>
            <a:r>
              <a:rPr lang="zh-CN" altLang="zh-CN" dirty="0"/>
              <a:t>持久</a:t>
            </a:r>
            <a:r>
              <a:rPr lang="zh-CN" altLang="zh-CN" dirty="0" smtClean="0"/>
              <a:t>化</a:t>
            </a:r>
            <a:endParaRPr lang="zh-CN" altLang="en-US" dirty="0"/>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1647136" y="3756716"/>
            <a:ext cx="5274310" cy="9626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RDB</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r>
              <a:rPr lang="en-US" altLang="zh-CN" sz="2400" dirty="0" err="1" smtClean="0">
                <a:latin typeface="+mn-ea"/>
              </a:rPr>
              <a:t>Redis</a:t>
            </a:r>
            <a:r>
              <a:rPr lang="zh-CN" altLang="zh-CN" sz="2400" dirty="0">
                <a:latin typeface="+mn-ea"/>
              </a:rPr>
              <a:t>的配置文件在</a:t>
            </a:r>
            <a:r>
              <a:rPr lang="en-US" altLang="zh-CN" sz="2400" dirty="0">
                <a:latin typeface="+mn-ea"/>
              </a:rPr>
              <a:t>Linux</a:t>
            </a:r>
            <a:r>
              <a:rPr lang="zh-CN" altLang="zh-CN" sz="2400" dirty="0">
                <a:latin typeface="+mn-ea"/>
              </a:rPr>
              <a:t>平台是</a:t>
            </a:r>
            <a:r>
              <a:rPr lang="en-US" altLang="zh-CN" sz="2400" dirty="0" err="1">
                <a:latin typeface="+mn-ea"/>
              </a:rPr>
              <a:t>redis.conf</a:t>
            </a:r>
            <a:r>
              <a:rPr lang="zh-CN" altLang="zh-CN" sz="2400" dirty="0">
                <a:latin typeface="+mn-ea"/>
              </a:rPr>
              <a:t>文件，</a:t>
            </a:r>
            <a:r>
              <a:rPr lang="en-US" altLang="zh-CN" sz="2400" dirty="0">
                <a:latin typeface="+mn-ea"/>
              </a:rPr>
              <a:t>Windows</a:t>
            </a:r>
            <a:r>
              <a:rPr lang="zh-CN" altLang="zh-CN" sz="2400" dirty="0">
                <a:latin typeface="+mn-ea"/>
              </a:rPr>
              <a:t>系统下是 </a:t>
            </a:r>
            <a:r>
              <a:rPr lang="en-US" altLang="zh-CN" sz="2400" dirty="0" err="1" smtClean="0">
                <a:latin typeface="+mn-ea"/>
              </a:rPr>
              <a:t>redis.windows.conf</a:t>
            </a:r>
            <a:r>
              <a:rPr lang="zh-CN" altLang="zh-CN" sz="2400" dirty="0" smtClean="0">
                <a:latin typeface="+mn-ea"/>
              </a:rPr>
              <a:t>。</a:t>
            </a:r>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sp>
        <p:nvSpPr>
          <p:cNvPr id="15" name="ïśḷïḓe"/>
          <p:cNvSpPr/>
          <p:nvPr>
            <p:custDataLst>
              <p:tags r:id="rId4"/>
            </p:custDataLst>
          </p:nvPr>
        </p:nvSpPr>
        <p:spPr>
          <a:xfrm>
            <a:off x="1298961" y="260826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1008566" y="1348260"/>
            <a:ext cx="527050" cy="527050"/>
          </a:xfrm>
          <a:prstGeom prst="rect">
            <a:avLst/>
          </a:prstGeom>
          <a:ln>
            <a:noFill/>
          </a:ln>
          <a:effectLst>
            <a:softEdge rad="0"/>
          </a:effectLst>
        </p:spPr>
      </p:pic>
      <p:sp>
        <p:nvSpPr>
          <p:cNvPr id="2" name="文本框 1"/>
          <p:cNvSpPr txBox="1"/>
          <p:nvPr/>
        </p:nvSpPr>
        <p:spPr>
          <a:xfrm>
            <a:off x="1871529" y="2298819"/>
            <a:ext cx="8944602" cy="1754326"/>
          </a:xfrm>
          <a:prstGeom prst="rect">
            <a:avLst/>
          </a:prstGeom>
          <a:noFill/>
        </p:spPr>
        <p:txBody>
          <a:bodyPr wrap="square" rtlCol="0">
            <a:spAutoFit/>
          </a:bodyPr>
          <a:lstStyle/>
          <a:p>
            <a:r>
              <a:rPr lang="en-US" altLang="zh-CN" dirty="0"/>
              <a:t>1</a:t>
            </a:r>
            <a:r>
              <a:rPr lang="zh-CN" altLang="zh-CN" dirty="0"/>
              <a:t>，</a:t>
            </a:r>
            <a:r>
              <a:rPr lang="en-US" altLang="zh-CN" dirty="0"/>
              <a:t>RDB</a:t>
            </a:r>
            <a:r>
              <a:rPr lang="zh-CN" altLang="zh-CN" dirty="0"/>
              <a:t>文件路径和</a:t>
            </a:r>
            <a:r>
              <a:rPr lang="zh-CN" altLang="zh-CN" dirty="0" smtClean="0"/>
              <a:t>名称</a:t>
            </a:r>
            <a:br>
              <a:rPr lang="en-US" altLang="zh-CN" dirty="0" smtClean="0"/>
            </a:br>
            <a:r>
              <a:rPr lang="en-US" altLang="zh-CN" dirty="0"/>
              <a:t>RDB</a:t>
            </a:r>
            <a:r>
              <a:rPr lang="zh-CN" altLang="zh-CN" dirty="0"/>
              <a:t>持久化是默认的持久化方式，默认情况下</a:t>
            </a:r>
            <a:r>
              <a:rPr lang="en-US" altLang="zh-CN" dirty="0" err="1"/>
              <a:t>Redis</a:t>
            </a:r>
            <a:r>
              <a:rPr lang="zh-CN" altLang="zh-CN" dirty="0"/>
              <a:t>会把快照文件存储在当前目录下一个名为</a:t>
            </a:r>
            <a:r>
              <a:rPr lang="en-US" altLang="zh-CN" dirty="0" err="1"/>
              <a:t>dump.rdb</a:t>
            </a:r>
            <a:r>
              <a:rPr lang="zh-CN" altLang="zh-CN" dirty="0"/>
              <a:t>的文件内。如果需要修改文件的存储路径和名称，可以通过修改配置文件</a:t>
            </a:r>
            <a:r>
              <a:rPr lang="en-US" altLang="zh-CN" dirty="0" err="1"/>
              <a:t>redis</a:t>
            </a:r>
            <a:r>
              <a:rPr lang="en-US" altLang="zh-CN" dirty="0"/>
              <a:t>. </a:t>
            </a:r>
            <a:r>
              <a:rPr lang="en-US" altLang="zh-CN" dirty="0" err="1"/>
              <a:t>conf</a:t>
            </a:r>
            <a:r>
              <a:rPr lang="zh-CN" altLang="zh-CN" dirty="0"/>
              <a:t>来实现，需要修改</a:t>
            </a:r>
            <a:r>
              <a:rPr lang="en-US" altLang="zh-CN" dirty="0" err="1"/>
              <a:t>dump.rdb</a:t>
            </a:r>
            <a:r>
              <a:rPr lang="zh-CN" altLang="zh-CN" dirty="0"/>
              <a:t>文件内的</a:t>
            </a:r>
            <a:r>
              <a:rPr lang="en-US" altLang="zh-CN" dirty="0" err="1"/>
              <a:t>dbfilename</a:t>
            </a:r>
            <a:r>
              <a:rPr lang="zh-CN" altLang="zh-CN" dirty="0"/>
              <a:t>参数和</a:t>
            </a:r>
            <a:r>
              <a:rPr lang="en-US" altLang="zh-CN" dirty="0" err="1"/>
              <a:t>dir</a:t>
            </a:r>
            <a:r>
              <a:rPr lang="zh-CN" altLang="zh-CN" dirty="0"/>
              <a:t>参数。</a:t>
            </a:r>
            <a:endParaRPr lang="zh-CN" altLang="zh-CN" dirty="0"/>
          </a:p>
          <a:p>
            <a:endParaRPr lang="zh-CN" altLang="zh-CN" dirty="0"/>
          </a:p>
          <a:p>
            <a:endParaRPr lang="zh-CN" altLang="en-US" dirty="0"/>
          </a:p>
        </p:txBody>
      </p:sp>
      <p:sp>
        <p:nvSpPr>
          <p:cNvPr id="6" name="文本框 5"/>
          <p:cNvSpPr txBox="1"/>
          <p:nvPr/>
        </p:nvSpPr>
        <p:spPr>
          <a:xfrm>
            <a:off x="1971556" y="3862699"/>
            <a:ext cx="5724644" cy="1477328"/>
          </a:xfrm>
          <a:prstGeom prst="rect">
            <a:avLst/>
          </a:prstGeom>
          <a:noFill/>
        </p:spPr>
        <p:txBody>
          <a:bodyPr wrap="none" rtlCol="0">
            <a:spAutoFit/>
          </a:bodyPr>
          <a:lstStyle/>
          <a:p>
            <a:r>
              <a:rPr lang="en-US" altLang="zh-CN" dirty="0"/>
              <a:t># RDB</a:t>
            </a:r>
            <a:r>
              <a:rPr lang="zh-CN" altLang="en-US" dirty="0"/>
              <a:t>文件名，默认为</a:t>
            </a:r>
            <a:r>
              <a:rPr lang="en-US" altLang="zh-CN" dirty="0" err="1"/>
              <a:t>dump.rdb</a:t>
            </a:r>
            <a:r>
              <a:rPr lang="zh-CN" altLang="en-US" dirty="0"/>
              <a:t>。</a:t>
            </a:r>
            <a:endParaRPr lang="zh-CN" altLang="en-US" dirty="0"/>
          </a:p>
          <a:p>
            <a:r>
              <a:rPr lang="en-US" altLang="zh-CN" dirty="0" err="1"/>
              <a:t>dbfilename</a:t>
            </a:r>
            <a:r>
              <a:rPr lang="en-US" altLang="zh-CN" dirty="0"/>
              <a:t> </a:t>
            </a:r>
            <a:r>
              <a:rPr lang="en-US" altLang="zh-CN" dirty="0" err="1"/>
              <a:t>dump.rdb</a:t>
            </a:r>
            <a:endParaRPr lang="en-US" altLang="zh-CN" dirty="0"/>
          </a:p>
          <a:p>
            <a:endParaRPr lang="en-US" altLang="zh-CN" dirty="0"/>
          </a:p>
          <a:p>
            <a:r>
              <a:rPr lang="en-US" altLang="zh-CN" dirty="0"/>
              <a:t># RDB</a:t>
            </a:r>
            <a:r>
              <a:rPr lang="zh-CN" altLang="en-US" dirty="0"/>
              <a:t>和</a:t>
            </a:r>
            <a:r>
              <a:rPr lang="en-US" altLang="zh-CN" dirty="0"/>
              <a:t>AOF</a:t>
            </a:r>
            <a:r>
              <a:rPr lang="zh-CN" altLang="en-US" dirty="0"/>
              <a:t>文件存放的目录。默认为当前的工作目录</a:t>
            </a:r>
            <a:endParaRPr lang="zh-CN" altLang="en-US" dirty="0"/>
          </a:p>
          <a:p>
            <a:r>
              <a:rPr lang="en-US" altLang="zh-CN" dirty="0" err="1"/>
              <a:t>dir</a:t>
            </a:r>
            <a:r>
              <a:rPr lang="en-US" altLang="zh-CN" dirty="0"/>
              <a:t> /</a:t>
            </a:r>
            <a:r>
              <a:rPr lang="en-US" altLang="zh-CN" dirty="0" err="1"/>
              <a:t>usr</a:t>
            </a:r>
            <a:r>
              <a:rPr lang="en-US" altLang="zh-CN" dirty="0"/>
              <a:t>/local/</a:t>
            </a:r>
            <a:r>
              <a:rPr lang="en-US" altLang="zh-CN" dirty="0" err="1"/>
              <a:t>redis</a:t>
            </a:r>
            <a:r>
              <a:rPr lang="en-US" altLang="zh-CN" dirty="0"/>
              <a:t>/bin</a:t>
            </a:r>
            <a:endParaRPr lang="zh-CN" altLang="en-US" dirty="0"/>
          </a:p>
        </p:txBody>
      </p:sp>
    </p:spTree>
  </p:cSld>
  <p:clrMapOvr>
    <a:masterClrMapping/>
  </p:clrMapOvr>
</p:sld>
</file>

<file path=ppt/tags/tag1.xml><?xml version="1.0" encoding="utf-8"?>
<p:tagLst xmlns:p="http://schemas.openxmlformats.org/presentationml/2006/main">
  <p:tag name="THINKCELLSHAPEDONOTDELETE" val="tA6S0wzOvQ8a50SA42PUNRg"/>
</p:tagLst>
</file>

<file path=ppt/tags/tag10.xml><?xml version="1.0" encoding="utf-8"?>
<p:tagLst xmlns:p="http://schemas.openxmlformats.org/presentationml/2006/main">
  <p:tag name="MH_OLD_SHAPE_ID" val="20"/>
  <p:tag name="REFSHAPE" val="105553220334584"/>
</p:tagLst>
</file>

<file path=ppt/tags/tag11.xml><?xml version="1.0" encoding="utf-8"?>
<p:tagLst xmlns:p="http://schemas.openxmlformats.org/presentationml/2006/main">
  <p:tag name="MH_OLD_SHAPE_ID" val="5"/>
  <p:tag name="REFSHAPE" val="105553220336600"/>
</p:tagLst>
</file>

<file path=ppt/tags/tag12.xml><?xml version="1.0" encoding="utf-8"?>
<p:tagLst xmlns:p="http://schemas.openxmlformats.org/presentationml/2006/main">
  <p:tag name="MH_OLD_SHAPE_ID" val="14"/>
  <p:tag name="REFSHAPE" val="105553220328984"/>
</p:tagLst>
</file>

<file path=ppt/tags/tag13.xml><?xml version="1.0" encoding="utf-8"?>
<p:tagLst xmlns:p="http://schemas.openxmlformats.org/presentationml/2006/main">
  <p:tag name="MH_OLD_SHAPE_ID" val="15"/>
  <p:tag name="REFSHAPE" val="105553220333240"/>
</p:tagLst>
</file>

<file path=ppt/tags/tag14.xml><?xml version="1.0" encoding="utf-8"?>
<p:tagLst xmlns:p="http://schemas.openxmlformats.org/presentationml/2006/main">
  <p:tag name="MH_OLD_SHAPE_ID" val="22"/>
  <p:tag name="REFSHAPE" val="105553220319320"/>
</p:tagLst>
</file>

<file path=ppt/tags/tag15.xml><?xml version="1.0" encoding="utf-8"?>
<p:tagLst xmlns:p="http://schemas.openxmlformats.org/presentationml/2006/main">
  <p:tag name="MH_OLD_SHAPE_ID" val="20"/>
  <p:tag name="REFSHAPE" val="105553220334584"/>
</p:tagLst>
</file>

<file path=ppt/tags/tag16.xml><?xml version="1.0" encoding="utf-8"?>
<p:tagLst xmlns:p="http://schemas.openxmlformats.org/presentationml/2006/main">
  <p:tag name="MH_OLD_SHAPE_ID" val="5"/>
  <p:tag name="REFSHAPE" val="105553220336600"/>
</p:tagLst>
</file>

<file path=ppt/tags/tag17.xml><?xml version="1.0" encoding="utf-8"?>
<p:tagLst xmlns:p="http://schemas.openxmlformats.org/presentationml/2006/main">
  <p:tag name="MH_OLD_SHAPE_ID" val="14"/>
  <p:tag name="REFSHAPE" val="105553220328984"/>
</p:tagLst>
</file>

<file path=ppt/tags/tag18.xml><?xml version="1.0" encoding="utf-8"?>
<p:tagLst xmlns:p="http://schemas.openxmlformats.org/presentationml/2006/main">
  <p:tag name="MH_OLD_SHAPE_ID" val="15"/>
  <p:tag name="REFSHAPE" val="105553220333240"/>
</p:tagLst>
</file>

<file path=ppt/tags/tag19.xml><?xml version="1.0" encoding="utf-8"?>
<p:tagLst xmlns:p="http://schemas.openxmlformats.org/presentationml/2006/main">
  <p:tag name="MH_OLD_SHAPE_ID" val="22"/>
  <p:tag name="REFSHAPE" val="105553220319320"/>
</p:tagLst>
</file>

<file path=ppt/tags/tag2.xml><?xml version="1.0" encoding="utf-8"?>
<p:tagLst xmlns:p="http://schemas.openxmlformats.org/presentationml/2006/main">
  <p:tag name="THINKCELLSHAPEDONOTDELETE" val="tA6S0wzOvQ8a50SA42PUNRg"/>
</p:tagLst>
</file>

<file path=ppt/tags/tag20.xml><?xml version="1.0" encoding="utf-8"?>
<p:tagLst xmlns:p="http://schemas.openxmlformats.org/presentationml/2006/main">
  <p:tag name="MH_OLD_SHAPE_ID" val="20"/>
  <p:tag name="REFSHAPE" val="105553220334584"/>
</p:tagLst>
</file>

<file path=ppt/tags/tag21.xml><?xml version="1.0" encoding="utf-8"?>
<p:tagLst xmlns:p="http://schemas.openxmlformats.org/presentationml/2006/main">
  <p:tag name="MH_OLD_SHAPE_ID" val="5"/>
  <p:tag name="REFSHAPE" val="105553220336600"/>
</p:tagLst>
</file>

<file path=ppt/tags/tag22.xml><?xml version="1.0" encoding="utf-8"?>
<p:tagLst xmlns:p="http://schemas.openxmlformats.org/presentationml/2006/main">
  <p:tag name="MH_OLD_SHAPE_ID" val="14"/>
  <p:tag name="REFSHAPE" val="105553220328984"/>
</p:tagLst>
</file>

<file path=ppt/tags/tag23.xml><?xml version="1.0" encoding="utf-8"?>
<p:tagLst xmlns:p="http://schemas.openxmlformats.org/presentationml/2006/main">
  <p:tag name="MH_OLD_SHAPE_ID" val="15"/>
  <p:tag name="REFSHAPE" val="105553220333240"/>
</p:tagLst>
</file>

<file path=ppt/tags/tag24.xml><?xml version="1.0" encoding="utf-8"?>
<p:tagLst xmlns:p="http://schemas.openxmlformats.org/presentationml/2006/main">
  <p:tag name="MH_OLD_SHAPE_ID" val="22"/>
  <p:tag name="REFSHAPE" val="105553220319320"/>
</p:tagLst>
</file>

<file path=ppt/tags/tag25.xml><?xml version="1.0" encoding="utf-8"?>
<p:tagLst xmlns:p="http://schemas.openxmlformats.org/presentationml/2006/main">
  <p:tag name="MH_OLD_SHAPE_ID" val="20"/>
  <p:tag name="REFSHAPE" val="105553220334584"/>
</p:tagLst>
</file>

<file path=ppt/tags/tag26.xml><?xml version="1.0" encoding="utf-8"?>
<p:tagLst xmlns:p="http://schemas.openxmlformats.org/presentationml/2006/main">
  <p:tag name="MH_OLD_SHAPE_ID" val="5"/>
  <p:tag name="REFSHAPE" val="105553220336600"/>
</p:tagLst>
</file>

<file path=ppt/tags/tag27.xml><?xml version="1.0" encoding="utf-8"?>
<p:tagLst xmlns:p="http://schemas.openxmlformats.org/presentationml/2006/main">
  <p:tag name="MH_OLD_SHAPE_ID" val="14"/>
  <p:tag name="REFSHAPE" val="105553220328984"/>
</p:tagLst>
</file>

<file path=ppt/tags/tag28.xml><?xml version="1.0" encoding="utf-8"?>
<p:tagLst xmlns:p="http://schemas.openxmlformats.org/presentationml/2006/main">
  <p:tag name="MH_OLD_SHAPE_ID" val="15"/>
  <p:tag name="REFSHAPE" val="105553220333240"/>
</p:tagLst>
</file>

<file path=ppt/tags/tag29.xml><?xml version="1.0" encoding="utf-8"?>
<p:tagLst xmlns:p="http://schemas.openxmlformats.org/presentationml/2006/main">
  <p:tag name="MH_OLD_SHAPE_ID" val="22"/>
  <p:tag name="REFSHAPE" val="105553220319320"/>
</p:tagLst>
</file>

<file path=ppt/tags/tag3.xml><?xml version="1.0" encoding="utf-8"?>
<p:tagLst xmlns:p="http://schemas.openxmlformats.org/presentationml/2006/main">
  <p:tag name="KSO_WM_UNIT_TABLE_BEAUTIFY" val="smartTable{58a06314-7e72-4d48-85a8-7253ed818c17}"/>
</p:tagLst>
</file>

<file path=ppt/tags/tag30.xml><?xml version="1.0" encoding="utf-8"?>
<p:tagLst xmlns:p="http://schemas.openxmlformats.org/presentationml/2006/main">
  <p:tag name="MH_OLD_SHAPE_ID" val="20"/>
  <p:tag name="REFSHAPE" val="105553220334584"/>
</p:tagLst>
</file>

<file path=ppt/tags/tag31.xml><?xml version="1.0" encoding="utf-8"?>
<p:tagLst xmlns:p="http://schemas.openxmlformats.org/presentationml/2006/main">
  <p:tag name="MH_OLD_SHAPE_ID" val="5"/>
  <p:tag name="REFSHAPE" val="105553220336600"/>
</p:tagLst>
</file>

<file path=ppt/tags/tag32.xml><?xml version="1.0" encoding="utf-8"?>
<p:tagLst xmlns:p="http://schemas.openxmlformats.org/presentationml/2006/main">
  <p:tag name="MH_OLD_SHAPE_ID" val="14"/>
  <p:tag name="REFSHAPE" val="105553220328984"/>
</p:tagLst>
</file>

<file path=ppt/tags/tag33.xml><?xml version="1.0" encoding="utf-8"?>
<p:tagLst xmlns:p="http://schemas.openxmlformats.org/presentationml/2006/main">
  <p:tag name="MH_OLD_SHAPE_ID" val="15"/>
  <p:tag name="REFSHAPE" val="105553220333240"/>
</p:tagLst>
</file>

<file path=ppt/tags/tag34.xml><?xml version="1.0" encoding="utf-8"?>
<p:tagLst xmlns:p="http://schemas.openxmlformats.org/presentationml/2006/main">
  <p:tag name="MH_OLD_SHAPE_ID" val="22"/>
  <p:tag name="REFSHAPE" val="105553220319320"/>
</p:tagLst>
</file>

<file path=ppt/tags/tag35.xml><?xml version="1.0" encoding="utf-8"?>
<p:tagLst xmlns:p="http://schemas.openxmlformats.org/presentationml/2006/main">
  <p:tag name="MH_OLD_SHAPE_ID" val="20"/>
  <p:tag name="REFSHAPE" val="105553220334584"/>
</p:tagLst>
</file>

<file path=ppt/tags/tag36.xml><?xml version="1.0" encoding="utf-8"?>
<p:tagLst xmlns:p="http://schemas.openxmlformats.org/presentationml/2006/main">
  <p:tag name="MH_OLD_SHAPE_ID" val="5"/>
  <p:tag name="REFSHAPE" val="105553220336600"/>
</p:tagLst>
</file>

<file path=ppt/tags/tag37.xml><?xml version="1.0" encoding="utf-8"?>
<p:tagLst xmlns:p="http://schemas.openxmlformats.org/presentationml/2006/main">
  <p:tag name="MH_OLD_SHAPE_ID" val="14"/>
  <p:tag name="REFSHAPE" val="105553220328984"/>
</p:tagLst>
</file>

<file path=ppt/tags/tag38.xml><?xml version="1.0" encoding="utf-8"?>
<p:tagLst xmlns:p="http://schemas.openxmlformats.org/presentationml/2006/main">
  <p:tag name="MH_OLD_SHAPE_ID" val="15"/>
  <p:tag name="REFSHAPE" val="105553220333240"/>
</p:tagLst>
</file>

<file path=ppt/tags/tag39.xml><?xml version="1.0" encoding="utf-8"?>
<p:tagLst xmlns:p="http://schemas.openxmlformats.org/presentationml/2006/main">
  <p:tag name="MH_OLD_SHAPE_ID" val="22"/>
  <p:tag name="REFSHAPE" val="105553220319320"/>
</p:tagLst>
</file>

<file path=ppt/tags/tag4.xml><?xml version="1.0" encoding="utf-8"?>
<p:tagLst xmlns:p="http://schemas.openxmlformats.org/presentationml/2006/main">
  <p:tag name="MH_OLD_SHAPE_ID" val="20"/>
  <p:tag name="REFSHAPE" val="105553220334584"/>
</p:tagLst>
</file>

<file path=ppt/tags/tag40.xml><?xml version="1.0" encoding="utf-8"?>
<p:tagLst xmlns:p="http://schemas.openxmlformats.org/presentationml/2006/main">
  <p:tag name="MH_OLD_SHAPE_ID" val="20"/>
  <p:tag name="REFSHAPE" val="105553220334584"/>
</p:tagLst>
</file>

<file path=ppt/tags/tag41.xml><?xml version="1.0" encoding="utf-8"?>
<p:tagLst xmlns:p="http://schemas.openxmlformats.org/presentationml/2006/main">
  <p:tag name="MH_OLD_SHAPE_ID" val="5"/>
  <p:tag name="REFSHAPE" val="105553220336600"/>
</p:tagLst>
</file>

<file path=ppt/tags/tag42.xml><?xml version="1.0" encoding="utf-8"?>
<p:tagLst xmlns:p="http://schemas.openxmlformats.org/presentationml/2006/main">
  <p:tag name="MH_OLD_SHAPE_ID" val="14"/>
  <p:tag name="REFSHAPE" val="105553220328984"/>
</p:tagLst>
</file>

<file path=ppt/tags/tag43.xml><?xml version="1.0" encoding="utf-8"?>
<p:tagLst xmlns:p="http://schemas.openxmlformats.org/presentationml/2006/main">
  <p:tag name="MH_OLD_SHAPE_ID" val="15"/>
  <p:tag name="REFSHAPE" val="105553220333240"/>
</p:tagLst>
</file>

<file path=ppt/tags/tag44.xml><?xml version="1.0" encoding="utf-8"?>
<p:tagLst xmlns:p="http://schemas.openxmlformats.org/presentationml/2006/main">
  <p:tag name="MH_OLD_SHAPE_ID" val="22"/>
  <p:tag name="REFSHAPE" val="105553220319320"/>
</p:tagLst>
</file>

<file path=ppt/tags/tag45.xml><?xml version="1.0" encoding="utf-8"?>
<p:tagLst xmlns:p="http://schemas.openxmlformats.org/presentationml/2006/main">
  <p:tag name="MH_OLD_SHAPE_ID" val="20"/>
  <p:tag name="REFSHAPE" val="105553220334584"/>
</p:tagLst>
</file>

<file path=ppt/tags/tag46.xml><?xml version="1.0" encoding="utf-8"?>
<p:tagLst xmlns:p="http://schemas.openxmlformats.org/presentationml/2006/main">
  <p:tag name="MH_OLD_SHAPE_ID" val="5"/>
  <p:tag name="REFSHAPE" val="105553220336600"/>
</p:tagLst>
</file>

<file path=ppt/tags/tag47.xml><?xml version="1.0" encoding="utf-8"?>
<p:tagLst xmlns:p="http://schemas.openxmlformats.org/presentationml/2006/main">
  <p:tag name="MH_OLD_SHAPE_ID" val="14"/>
  <p:tag name="REFSHAPE" val="105553220328984"/>
</p:tagLst>
</file>

<file path=ppt/tags/tag48.xml><?xml version="1.0" encoding="utf-8"?>
<p:tagLst xmlns:p="http://schemas.openxmlformats.org/presentationml/2006/main">
  <p:tag name="MH_OLD_SHAPE_ID" val="15"/>
  <p:tag name="REFSHAPE" val="105553220333240"/>
</p:tagLst>
</file>

<file path=ppt/tags/tag49.xml><?xml version="1.0" encoding="utf-8"?>
<p:tagLst xmlns:p="http://schemas.openxmlformats.org/presentationml/2006/main">
  <p:tag name="MH_OLD_SHAPE_ID" val="22"/>
  <p:tag name="REFSHAPE" val="105553220319320"/>
</p:tagLst>
</file>

<file path=ppt/tags/tag5.xml><?xml version="1.0" encoding="utf-8"?>
<p:tagLst xmlns:p="http://schemas.openxmlformats.org/presentationml/2006/main">
  <p:tag name="MH_OLD_SHAPE_ID" val="5"/>
  <p:tag name="REFSHAPE" val="105553220336600"/>
</p:tagLst>
</file>

<file path=ppt/tags/tag50.xml><?xml version="1.0" encoding="utf-8"?>
<p:tagLst xmlns:p="http://schemas.openxmlformats.org/presentationml/2006/main">
  <p:tag name="MH_OLD_SHAPE_ID" val="20"/>
  <p:tag name="REFSHAPE" val="105553220334584"/>
</p:tagLst>
</file>

<file path=ppt/tags/tag51.xml><?xml version="1.0" encoding="utf-8"?>
<p:tagLst xmlns:p="http://schemas.openxmlformats.org/presentationml/2006/main">
  <p:tag name="MH_OLD_SHAPE_ID" val="5"/>
  <p:tag name="REFSHAPE" val="105553220336600"/>
</p:tagLst>
</file>

<file path=ppt/tags/tag52.xml><?xml version="1.0" encoding="utf-8"?>
<p:tagLst xmlns:p="http://schemas.openxmlformats.org/presentationml/2006/main">
  <p:tag name="MH_OLD_SHAPE_ID" val="14"/>
  <p:tag name="REFSHAPE" val="105553220328984"/>
</p:tagLst>
</file>

<file path=ppt/tags/tag53.xml><?xml version="1.0" encoding="utf-8"?>
<p:tagLst xmlns:p="http://schemas.openxmlformats.org/presentationml/2006/main">
  <p:tag name="MH_OLD_SHAPE_ID" val="15"/>
  <p:tag name="REFSHAPE" val="105553220333240"/>
</p:tagLst>
</file>

<file path=ppt/tags/tag54.xml><?xml version="1.0" encoding="utf-8"?>
<p:tagLst xmlns:p="http://schemas.openxmlformats.org/presentationml/2006/main">
  <p:tag name="MH_OLD_SHAPE_ID" val="22"/>
  <p:tag name="REFSHAPE" val="105553220319320"/>
</p:tagLst>
</file>

<file path=ppt/tags/tag55.xml><?xml version="1.0" encoding="utf-8"?>
<p:tagLst xmlns:p="http://schemas.openxmlformats.org/presentationml/2006/main">
  <p:tag name="KSO_WM_UNIT_TABLE_BEAUTIFY" val="smartTable{74871da0-1b53-44be-a4a3-312cf40d46a5}"/>
</p:tagLst>
</file>

<file path=ppt/tags/tag56.xml><?xml version="1.0" encoding="utf-8"?>
<p:tagLst xmlns:p="http://schemas.openxmlformats.org/presentationml/2006/main">
  <p:tag name="KSO_WM_UNIT_PLACING_PICTURE_USER_VIEWPORT" val="{&quot;height&quot;:2265,&quot;width&quot;:5670}"/>
</p:tagLst>
</file>

<file path=ppt/tags/tag57.xml><?xml version="1.0" encoding="utf-8"?>
<p:tagLst xmlns:p="http://schemas.openxmlformats.org/presentationml/2006/main">
  <p:tag name="THINKCELLSHAPEDONOTDELETE" val="t1Smkff3fSzGMOuItfjj3Fw"/>
</p:tagLst>
</file>

<file path=ppt/tags/tag58.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074baa65-1bcf-453b-aed6-4412331b316e"/>
</p:tagLst>
</file>

<file path=ppt/tags/tag6.xml><?xml version="1.0" encoding="utf-8"?>
<p:tagLst xmlns:p="http://schemas.openxmlformats.org/presentationml/2006/main">
  <p:tag name="MH_OLD_SHAPE_ID" val="14"/>
  <p:tag name="REFSHAPE" val="105553220328984"/>
</p:tagLst>
</file>

<file path=ppt/tags/tag7.xml><?xml version="1.0" encoding="utf-8"?>
<p:tagLst xmlns:p="http://schemas.openxmlformats.org/presentationml/2006/main">
  <p:tag name="MH_OLD_SHAPE_ID" val="15"/>
  <p:tag name="REFSHAPE" val="105553220333240"/>
</p:tagLst>
</file>

<file path=ppt/tags/tag8.xml><?xml version="1.0" encoding="utf-8"?>
<p:tagLst xmlns:p="http://schemas.openxmlformats.org/presentationml/2006/main">
  <p:tag name="MH_OLD_SHAPE_ID" val="22"/>
  <p:tag name="REFSHAPE" val="105553220319320"/>
</p:tagLst>
</file>

<file path=ppt/tags/tag9.xml><?xml version="1.0" encoding="utf-8"?>
<p:tagLst xmlns:p="http://schemas.openxmlformats.org/presentationml/2006/main">
  <p:tag name="MH_OLD_SHAPE_ID" val="20"/>
  <p:tag name="REFSHAPE" val="105553220334584"/>
</p:tagLst>
</file>

<file path=ppt/theme/theme1.xml><?xml version="1.0" encoding="utf-8"?>
<a:theme xmlns:a="http://schemas.openxmlformats.org/drawingml/2006/main" name="主题5">
  <a:themeElements>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0</TotalTime>
  <Words>4437</Words>
  <Application>WPS 演示</Application>
  <PresentationFormat>宽屏</PresentationFormat>
  <Paragraphs>283</Paragraphs>
  <Slides>22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宋体</vt:lpstr>
      <vt:lpstr>Wingdings</vt:lpstr>
      <vt:lpstr>微软雅黑</vt:lpstr>
      <vt:lpstr>Times New Roman</vt:lpstr>
      <vt:lpstr>微软雅黑 (正文)</vt:lpstr>
      <vt:lpstr>黑体</vt:lpstr>
      <vt:lpstr>华文楷体</vt:lpstr>
      <vt:lpstr>Arial Unicode MS</vt:lpstr>
      <vt:lpstr>Calibri</vt:lpstr>
      <vt:lpstr>Courier New</vt:lpstr>
      <vt:lpstr>方正楷体简体</vt:lpstr>
      <vt:lpstr>Wingdings</vt:lpstr>
      <vt:lpstr>等线 Light</vt:lpstr>
      <vt:lpstr>主题5</vt:lpstr>
      <vt:lpstr>Redis 6 开发与实战</vt:lpstr>
      <vt:lpstr>PowerPoint 演示文稿</vt:lpstr>
      <vt:lpstr> 第二章 Redis常用数据 类型及命令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 习 进 步 ！</vt:lpstr>
    </vt:vector>
  </TitlesOfParts>
  <Company>iSlide</Company>
  <LinksUpToDate>false</LinksUpToDate>
  <SharedDoc>false</SharedDoc>
  <HyperlinksChanged>false</HyperlinksChanged>
  <AppVersion>14.0000</AppVersion>
  <Manager>iSlide</Manager>
  <HyperlinkBase>https://www.islide.cc</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北京兄弟</cp:lastModifiedBy>
  <cp:revision>178</cp:revision>
  <cp:lastPrinted>2021-11-30T03:01:00Z</cp:lastPrinted>
  <dcterms:created xsi:type="dcterms:W3CDTF">2021-11-30T03:01:00Z</dcterms:created>
  <dcterms:modified xsi:type="dcterms:W3CDTF">2022-03-12T15:13:39Z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CV">
    <vt:lpwstr>F550D6099EDE423F9644FD0920CD3DFA</vt:lpwstr>
  </property>
  <property fmtid="{D5CDD505-2E9C-101B-9397-08002B2CF9AE}" pid="4" name="KSOProductBuildVer">
    <vt:lpwstr>2052-11.1.0.11365</vt:lpwstr>
  </property>
</Properties>
</file>